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2"/>
  </p:handoutMasterIdLst>
  <p:sldIdLst>
    <p:sldId id="256" r:id="rId2"/>
    <p:sldId id="265" r:id="rId3"/>
    <p:sldId id="257" r:id="rId4"/>
    <p:sldId id="266" r:id="rId5"/>
    <p:sldId id="267" r:id="rId6"/>
    <p:sldId id="268" r:id="rId7"/>
    <p:sldId id="269" r:id="rId8"/>
    <p:sldId id="270" r:id="rId9"/>
    <p:sldId id="271" r:id="rId10"/>
    <p:sldId id="272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CC00CC"/>
    <a:srgbClr val="990099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2544" y="-84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F2F2CA-7A07-4C75-B968-4640A4D2052E}" type="datetimeFigureOut">
              <a:rPr lang="en-US" smtClean="0"/>
              <a:pPr/>
              <a:t>8/17/2011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254A12-0ADF-4C5F-A10D-D20350B4421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 b="1"/>
            </a:lvl1pPr>
          </a:lstStyle>
          <a:p>
            <a:r>
              <a:rPr lang="en-US" smtClean="0"/>
              <a:t>Lương Minh Hà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 b="1"/>
            </a:lvl1pPr>
          </a:lstStyle>
          <a:p>
            <a:r>
              <a:rPr lang="en-US" smtClean="0"/>
              <a:t>MNC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400" b="1"/>
            </a:lvl1pPr>
          </a:lstStyle>
          <a:p>
            <a:fld id="{80F36FB7-61D5-4015-8E8D-836391122C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>
                <a:latin typeface="Arial Rounded MT Bold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 Rounded MT Bold" pitchFamily="34" charset="0"/>
              </a:defRPr>
            </a:lvl1pPr>
            <a:lvl2pPr>
              <a:defRPr>
                <a:latin typeface="Arial Rounded MT Bold" pitchFamily="34" charset="0"/>
              </a:defRPr>
            </a:lvl2pPr>
            <a:lvl3pPr>
              <a:defRPr>
                <a:latin typeface="Arial Rounded MT Bold" pitchFamily="34" charset="0"/>
              </a:defRPr>
            </a:lvl3pPr>
            <a:lvl4pPr>
              <a:defRPr>
                <a:latin typeface="Arial Rounded MT Bold" pitchFamily="34" charset="0"/>
              </a:defRPr>
            </a:lvl4pPr>
            <a:lvl5pPr>
              <a:defRPr>
                <a:latin typeface="Arial Rounded MT Bold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fld id="{2585CFDB-E878-4FFB-8DBF-B1A23C93E9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Oval 18"/>
          <p:cNvSpPr/>
          <p:nvPr userDrawn="1"/>
        </p:nvSpPr>
        <p:spPr>
          <a:xfrm>
            <a:off x="8382000" y="5715000"/>
            <a:ext cx="609600" cy="609600"/>
          </a:xfrm>
          <a:prstGeom prst="ellipse">
            <a:avLst/>
          </a:prstGeom>
          <a:solidFill>
            <a:srgbClr val="99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 userDrawn="1"/>
        </p:nvSpPr>
        <p:spPr>
          <a:xfrm>
            <a:off x="8458200" y="5334000"/>
            <a:ext cx="304800" cy="304800"/>
          </a:xfrm>
          <a:prstGeom prst="ellipse">
            <a:avLst/>
          </a:prstGeom>
          <a:solidFill>
            <a:srgbClr val="FF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 userDrawn="1"/>
        </p:nvSpPr>
        <p:spPr>
          <a:xfrm>
            <a:off x="7848600" y="5867400"/>
            <a:ext cx="457200" cy="4572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 userDrawn="1"/>
        </p:nvSpPr>
        <p:spPr>
          <a:xfrm>
            <a:off x="7543800" y="61722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 userDrawn="1"/>
        </p:nvSpPr>
        <p:spPr>
          <a:xfrm>
            <a:off x="8077200" y="5486400"/>
            <a:ext cx="152400" cy="152400"/>
          </a:xfrm>
          <a:prstGeom prst="ellipse">
            <a:avLst/>
          </a:prstGeom>
          <a:solidFill>
            <a:srgbClr val="FF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 userDrawn="1"/>
        </p:nvSpPr>
        <p:spPr>
          <a:xfrm>
            <a:off x="8686800" y="4953000"/>
            <a:ext cx="152400" cy="152400"/>
          </a:xfrm>
          <a:prstGeom prst="ellipse">
            <a:avLst/>
          </a:prstGeom>
          <a:solidFill>
            <a:srgbClr val="99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8/17/2011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8/17/2011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8/17/2011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76200"/>
            <a:ext cx="7848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17637"/>
            <a:ext cx="8229600" cy="4754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1219200"/>
            <a:ext cx="4267200" cy="45719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HVNH_logo_good1"/>
          <p:cNvPicPr>
            <a:picLocks noChangeAspect="1" noChangeArrowheads="1"/>
          </p:cNvPicPr>
          <p:nvPr userDrawn="1"/>
        </p:nvPicPr>
        <p:blipFill>
          <a:blip r:embed="rId13" cstate="print">
            <a:lum contrast="6000"/>
          </a:blip>
          <a:srcRect/>
          <a:stretch>
            <a:fillRect/>
          </a:stretch>
        </p:blipFill>
        <p:spPr bwMode="auto">
          <a:xfrm>
            <a:off x="0" y="0"/>
            <a:ext cx="1219200" cy="1235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Rectangle 11"/>
          <p:cNvSpPr/>
          <p:nvPr userDrawn="1"/>
        </p:nvSpPr>
        <p:spPr>
          <a:xfrm>
            <a:off x="4876800" y="1219200"/>
            <a:ext cx="4267200" cy="45719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2590800" y="1295400"/>
            <a:ext cx="4267200" cy="45719"/>
          </a:xfrm>
          <a:prstGeom prst="rect">
            <a:avLst/>
          </a:prstGeom>
          <a:gradFill flip="none" rotWithShape="1">
            <a:gsLst>
              <a:gs pos="0">
                <a:srgbClr val="CC00CC">
                  <a:tint val="66000"/>
                  <a:satMod val="160000"/>
                </a:srgbClr>
              </a:gs>
              <a:gs pos="50000">
                <a:srgbClr val="CC00CC">
                  <a:tint val="44500"/>
                  <a:satMod val="160000"/>
                </a:srgbClr>
              </a:gs>
              <a:gs pos="100000">
                <a:srgbClr val="CC00CC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 userDrawn="1"/>
        </p:nvSpPr>
        <p:spPr>
          <a:xfrm>
            <a:off x="533400" y="6400800"/>
            <a:ext cx="15167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smtClean="0"/>
              <a:t>Lương</a:t>
            </a:r>
            <a:r>
              <a:rPr lang="en-US" sz="1600" b="1" i="1" baseline="0" smtClean="0"/>
              <a:t> Minh Hà</a:t>
            </a:r>
            <a:endParaRPr lang="en-US" sz="1600" b="1" i="1" smtClean="0"/>
          </a:p>
        </p:txBody>
      </p:sp>
      <p:sp>
        <p:nvSpPr>
          <p:cNvPr id="17" name="TextBox 16"/>
          <p:cNvSpPr txBox="1"/>
          <p:nvPr userDrawn="1"/>
        </p:nvSpPr>
        <p:spPr>
          <a:xfrm>
            <a:off x="3283838" y="6400800"/>
            <a:ext cx="26520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smtClean="0"/>
              <a:t>Tài</a:t>
            </a:r>
            <a:r>
              <a:rPr lang="en-US" sz="1600" b="1" i="1" baseline="0" smtClean="0"/>
              <a:t> chính công ty đa quốc gia</a:t>
            </a:r>
            <a:endParaRPr lang="en-US" sz="1600" b="1" i="1" smtClean="0"/>
          </a:p>
        </p:txBody>
      </p:sp>
      <p:sp>
        <p:nvSpPr>
          <p:cNvPr id="18" name="TextBox 17"/>
          <p:cNvSpPr txBox="1"/>
          <p:nvPr userDrawn="1"/>
        </p:nvSpPr>
        <p:spPr>
          <a:xfrm>
            <a:off x="7604967" y="6400800"/>
            <a:ext cx="7008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smtClean="0"/>
              <a:t>HVNH</a:t>
            </a:r>
            <a:endParaRPr lang="en-US" sz="1600" b="1" i="1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just" defTabSz="914400" rtl="0" eaLnBrk="1" latinLnBrk="0" hangingPunct="1">
        <a:spcBef>
          <a:spcPct val="0"/>
        </a:spcBef>
        <a:buNone/>
        <a:defRPr sz="3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mtClean="0"/>
              <a:t>Chương 5</a:t>
            </a:r>
            <a:br>
              <a:rPr lang="en-US" smtClean="0"/>
            </a:br>
            <a:r>
              <a:rPr lang="en-US" smtClean="0"/>
              <a:t>LẬP KẾ HOẠCH VỐN CỦA MNC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91000"/>
            <a:ext cx="6400800" cy="1447800"/>
          </a:xfrm>
        </p:spPr>
        <p:txBody>
          <a:bodyPr>
            <a:normAutofit/>
          </a:bodyPr>
          <a:lstStyle/>
          <a:p>
            <a:r>
              <a:rPr lang="en-US" sz="28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Lương Minh Hà</a:t>
            </a:r>
          </a:p>
          <a:p>
            <a:r>
              <a:rPr lang="en-US" sz="28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Khoa Tài chính – Học viện Ngân hàng</a:t>
            </a:r>
            <a:endParaRPr lang="en-US" sz="2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4. Điều chỉnh rủi ro trong lập KH vốn 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7"/>
            <a:ext cx="8229600" cy="487363"/>
          </a:xfrm>
        </p:spPr>
        <p:txBody>
          <a:bodyPr>
            <a:normAutofit/>
          </a:bodyPr>
          <a:lstStyle/>
          <a:p>
            <a:r>
              <a:rPr lang="en-US" sz="2400" smtClean="0"/>
              <a:t>Phương thức điều chỉnh:</a:t>
            </a:r>
            <a:endParaRPr lang="en-US" sz="2400"/>
          </a:p>
        </p:txBody>
      </p:sp>
      <p:sp>
        <p:nvSpPr>
          <p:cNvPr id="4" name="TextBox 3"/>
          <p:cNvSpPr txBox="1"/>
          <p:nvPr/>
        </p:nvSpPr>
        <p:spPr>
          <a:xfrm>
            <a:off x="1219200" y="2057400"/>
            <a:ext cx="60960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sz="24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Rút ngắn thời gian hoàn vốn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sz="24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Tăng tỷ lệ thu nhập yêu cầu của nhà đầu tư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sz="24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Điều chỉnh các dòng tiền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smtClean="0"/>
              <a:t>Mục tiêu chương 5</a:t>
            </a:r>
            <a:endParaRPr lang="en-US" sz="36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7"/>
            <a:ext cx="8229600" cy="361156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u="sng" smtClean="0">
                <a:solidFill>
                  <a:srgbClr val="00B050"/>
                </a:solidFill>
              </a:rPr>
              <a:t>Trả lời các câu hỏi sau:</a:t>
            </a:r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sz="2000" smtClean="0"/>
              <a:t>Lập kế hoạch vốn của MNC và một công ty nội địa khác nhau như thế nào?</a:t>
            </a:r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sz="2000" smtClean="0"/>
              <a:t>Mô hình giá trị hiện tại điều chỉnh (APV)</a:t>
            </a:r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sz="2000" smtClean="0"/>
              <a:t>Lập kế hoạch vốn trên quan điểm của công ty mẹ</a:t>
            </a:r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sz="2000" smtClean="0"/>
              <a:t>Điều chỉnh rủi ro trong lập kế hoạch vốn</a:t>
            </a:r>
            <a:endParaRPr 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274638"/>
            <a:ext cx="7543800" cy="1143000"/>
          </a:xfrm>
        </p:spPr>
        <p:txBody>
          <a:bodyPr>
            <a:normAutofit/>
          </a:bodyPr>
          <a:lstStyle/>
          <a:p>
            <a:r>
              <a:rPr lang="en-US" sz="3200" smtClean="0"/>
              <a:t>NỘI DUNG CHÍNH</a:t>
            </a:r>
            <a:endParaRPr lang="en-US" sz="3200"/>
          </a:p>
        </p:txBody>
      </p:sp>
      <p:sp>
        <p:nvSpPr>
          <p:cNvPr id="4" name="TextBox 3"/>
          <p:cNvSpPr txBox="1"/>
          <p:nvPr/>
        </p:nvSpPr>
        <p:spPr>
          <a:xfrm>
            <a:off x="762000" y="1600200"/>
            <a:ext cx="708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1. Lập kế hoạch vốn – ôn tập</a:t>
            </a:r>
            <a:endParaRPr lang="en-US" sz="2400" b="1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2000" y="2205335"/>
            <a:ext cx="708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2. Mô hình giá trị hiện tại điều chỉnh - APV</a:t>
            </a:r>
            <a:endParaRPr lang="en-US" sz="2400" b="1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0" y="2895600"/>
            <a:ext cx="708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3. Lập kế hoạch vốn trên quan điểm công ty mẹ</a:t>
            </a:r>
            <a:endParaRPr lang="en-US" sz="2400" b="1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2000" y="3576935"/>
            <a:ext cx="708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4. Các vấn đề điều chỉnh rủi ro</a:t>
            </a:r>
            <a:endParaRPr lang="en-US" sz="2400" b="1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smtClean="0"/>
              <a:t>2. Mô hình giá trị hiện tại điều chỉnh (APV)</a:t>
            </a:r>
            <a:endParaRPr lang="en-US" sz="24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7"/>
            <a:ext cx="8229600" cy="9445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Khác biệt cơ bản giữa lập kế hoạch vốn của MNC và một công ty nội địa</a:t>
            </a:r>
            <a:endParaRPr 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3000" y="2440900"/>
            <a:ext cx="6606039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130000"/>
              </a:lnSpc>
              <a:buAutoNum type="arabicPeriod"/>
            </a:pPr>
            <a:r>
              <a:rPr lang="en-US" sz="20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Sự khác biệt giữa dòng tiền của các dự án và công ty mẹ</a:t>
            </a:r>
          </a:p>
          <a:p>
            <a:pPr marL="457200" indent="-457200">
              <a:lnSpc>
                <a:spcPct val="130000"/>
              </a:lnSpc>
              <a:buAutoNum type="arabicPeriod"/>
            </a:pPr>
            <a:r>
              <a:rPr lang="en-US" sz="20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Quy định về thuế ở nước ngoài</a:t>
            </a:r>
          </a:p>
          <a:p>
            <a:pPr marL="457200" indent="-457200">
              <a:lnSpc>
                <a:spcPct val="130000"/>
              </a:lnSpc>
              <a:buAutoNum type="arabicPeriod"/>
            </a:pPr>
            <a:r>
              <a:rPr lang="en-US" sz="20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Vấn đề định giá chuyển nhượng</a:t>
            </a:r>
          </a:p>
          <a:p>
            <a:pPr marL="457200" indent="-457200">
              <a:lnSpc>
                <a:spcPct val="130000"/>
              </a:lnSpc>
              <a:buAutoNum type="arabicPeriod"/>
            </a:pPr>
            <a:r>
              <a:rPr lang="en-US" sz="20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Những thay đổi về tỷ giá hối đoái</a:t>
            </a:r>
          </a:p>
          <a:p>
            <a:pPr marL="457200" indent="-457200">
              <a:lnSpc>
                <a:spcPct val="130000"/>
              </a:lnSpc>
              <a:buAutoNum type="arabicPeriod"/>
            </a:pPr>
            <a:r>
              <a:rPr lang="en-US" sz="20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Những quy định về chuyển tiền và ngoại hối</a:t>
            </a:r>
          </a:p>
          <a:p>
            <a:pPr marL="457200" indent="-457200">
              <a:lnSpc>
                <a:spcPct val="130000"/>
              </a:lnSpc>
              <a:buAutoNum type="arabicPeriod"/>
            </a:pPr>
            <a:r>
              <a:rPr lang="en-US" sz="20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Các lợi ích vô hình từ đầu tư quốc tế</a:t>
            </a:r>
          </a:p>
          <a:p>
            <a:pPr marL="457200" indent="-457200">
              <a:lnSpc>
                <a:spcPct val="130000"/>
              </a:lnSpc>
              <a:buAutoNum type="arabicPeriod"/>
            </a:pPr>
            <a:r>
              <a:rPr lang="en-US" sz="20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Các rủi ro chính trị</a:t>
            </a:r>
            <a:endParaRPr lang="en-US" sz="2000" b="1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2. Mô hình giá trị hiện tại điều chỉnh (APV)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7"/>
            <a:ext cx="8229600" cy="944563"/>
          </a:xfrm>
        </p:spPr>
        <p:txBody>
          <a:bodyPr>
            <a:normAutofit/>
          </a:bodyPr>
          <a:lstStyle/>
          <a:p>
            <a:pPr algn="just"/>
            <a:r>
              <a:rPr lang="en-US" sz="2400" smtClean="0"/>
              <a:t>Mô hình giá trị hiện tại điều chỉnh (Adjusted Present Value- APV) của Mogliani - Miller</a:t>
            </a:r>
            <a:endParaRPr lang="en-US" sz="240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6325" y="2514600"/>
            <a:ext cx="6991350" cy="914400"/>
          </a:xfrm>
          <a:prstGeom prst="rect">
            <a:avLst/>
          </a:prstGeom>
          <a:ln>
            <a:solidFill>
              <a:srgbClr val="FF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2. Mô hình giá trị hiện tại điều chỉnh (APV)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7"/>
            <a:ext cx="8229600" cy="2316163"/>
          </a:xfrm>
        </p:spPr>
        <p:txBody>
          <a:bodyPr>
            <a:normAutofit/>
          </a:bodyPr>
          <a:lstStyle/>
          <a:p>
            <a:pPr algn="just"/>
            <a:r>
              <a:rPr lang="en-US" sz="2400" smtClean="0"/>
              <a:t>APV có thể áp dụng cho cả dự án nội địa và dự án quốc tế</a:t>
            </a:r>
          </a:p>
          <a:p>
            <a:pPr algn="just"/>
            <a:r>
              <a:rPr lang="en-US" sz="2400" smtClean="0"/>
              <a:t>Kết quả APV của dự án tại chi nhánh và của MNC có thể không giống nhau</a:t>
            </a:r>
            <a:endParaRPr 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3. Lập kế hoạch vốn trên quan điểm của công ty mẹ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17687"/>
            <a:ext cx="8229600" cy="487363"/>
          </a:xfrm>
        </p:spPr>
        <p:txBody>
          <a:bodyPr>
            <a:noAutofit/>
          </a:bodyPr>
          <a:lstStyle/>
          <a:p>
            <a:r>
              <a:rPr lang="en-US" sz="2400" smtClean="0"/>
              <a:t>Mô hình APV của Donald Lessard</a:t>
            </a:r>
            <a:endParaRPr lang="en-US" sz="240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514600"/>
            <a:ext cx="8352239" cy="2195512"/>
          </a:xfrm>
          <a:prstGeom prst="rect">
            <a:avLst/>
          </a:prstGeom>
          <a:noFill/>
          <a:ln w="9525">
            <a:solidFill>
              <a:srgbClr val="CC00CC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3. Lập kế hoạch vốn trên quan điểm của công ty mẹ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828800"/>
            <a:ext cx="8382000" cy="1096963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mtClean="0"/>
              <a:t>Trong đó: Tỷ giá giao ngay năm </a:t>
            </a:r>
            <a:r>
              <a:rPr lang="en-US" i="1" smtClean="0"/>
              <a:t>t</a:t>
            </a:r>
            <a:r>
              <a:rPr lang="en-US" smtClean="0"/>
              <a:t> được tính theo nguyên tắc ngang giá sức mua (PPP)</a:t>
            </a:r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43263" y="3197226"/>
            <a:ext cx="2505075" cy="1285875"/>
          </a:xfrm>
          <a:prstGeom prst="rect">
            <a:avLst/>
          </a:prstGeom>
          <a:noFill/>
          <a:ln w="9525">
            <a:solidFill>
              <a:srgbClr val="990099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4. Điều chỉnh rủi ro trong lập KH vốn 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7"/>
            <a:ext cx="8229600" cy="639763"/>
          </a:xfrm>
        </p:spPr>
        <p:txBody>
          <a:bodyPr>
            <a:normAutofit/>
          </a:bodyPr>
          <a:lstStyle/>
          <a:p>
            <a:r>
              <a:rPr lang="en-US" sz="2400" smtClean="0"/>
              <a:t>Các nhân tố ảnh hưởng đến lập kế hoạch vốn</a:t>
            </a:r>
            <a:endParaRPr lang="en-US" sz="2400"/>
          </a:p>
        </p:txBody>
      </p:sp>
      <p:sp>
        <p:nvSpPr>
          <p:cNvPr id="4" name="TextBox 3"/>
          <p:cNvSpPr txBox="1"/>
          <p:nvPr/>
        </p:nvSpPr>
        <p:spPr>
          <a:xfrm>
            <a:off x="1066800" y="2057400"/>
            <a:ext cx="6323269" cy="36009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sz="24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Tỷ giá hối đoái biến động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sz="24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Lạm phát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sz="24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Phân bổ tài trợ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sz="24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Các quỹ đóng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sz="24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Giá trị thanh lý không chắc chắn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sz="24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Tác động của dự án lên các dòng tiền hiện có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sz="24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Quan điểm của nước chủ nhà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000" b="1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433</Words>
  <Application>Microsoft Office PowerPoint</Application>
  <PresentationFormat>On-screen Show (4:3)</PresentationFormat>
  <Paragraphs>46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Chương 5 LẬP KẾ HOẠCH VỐN CỦA MNC</vt:lpstr>
      <vt:lpstr>Mục tiêu chương 5</vt:lpstr>
      <vt:lpstr>NỘI DUNG CHÍNH</vt:lpstr>
      <vt:lpstr>2. Mô hình giá trị hiện tại điều chỉnh (APV)</vt:lpstr>
      <vt:lpstr>2. Mô hình giá trị hiện tại điều chỉnh (APV)</vt:lpstr>
      <vt:lpstr>2. Mô hình giá trị hiện tại điều chỉnh (APV)</vt:lpstr>
      <vt:lpstr>3. Lập kế hoạch vốn trên quan điểm của công ty mẹ</vt:lpstr>
      <vt:lpstr>3. Lập kế hoạch vốn trên quan điểm của công ty mẹ</vt:lpstr>
      <vt:lpstr>4. Điều chỉnh rủi ro trong lập KH vốn </vt:lpstr>
      <vt:lpstr>4. Điều chỉnh rủi ro trong lập KH vốn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TỔNG QUAN VỀ CÔNG TY ĐA QUỐC GIA</dc:title>
  <dc:creator>MINHHA</dc:creator>
  <cp:lastModifiedBy>MinhHa</cp:lastModifiedBy>
  <cp:revision>70</cp:revision>
  <dcterms:created xsi:type="dcterms:W3CDTF">2006-08-16T00:00:00Z</dcterms:created>
  <dcterms:modified xsi:type="dcterms:W3CDTF">2011-08-16T17:05:07Z</dcterms:modified>
</cp:coreProperties>
</file>