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00" r:id="rId2"/>
  </p:sldMasterIdLst>
  <p:notesMasterIdLst>
    <p:notesMasterId r:id="rId15"/>
  </p:notesMasterIdLst>
  <p:handoutMasterIdLst>
    <p:handoutMasterId r:id="rId16"/>
  </p:handoutMasterIdLst>
  <p:sldIdLst>
    <p:sldId id="256" r:id="rId3"/>
    <p:sldId id="281" r:id="rId4"/>
    <p:sldId id="303" r:id="rId5"/>
    <p:sldId id="301" r:id="rId6"/>
    <p:sldId id="302" r:id="rId7"/>
    <p:sldId id="294" r:id="rId8"/>
    <p:sldId id="295" r:id="rId9"/>
    <p:sldId id="296" r:id="rId10"/>
    <p:sldId id="297" r:id="rId11"/>
    <p:sldId id="298" r:id="rId12"/>
    <p:sldId id="299" r:id="rId13"/>
    <p:sldId id="292"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ahoma" pitchFamily="34" charset="0"/>
        <a:ea typeface="+mn-ea"/>
        <a:cs typeface="Arial" charset="0"/>
      </a:defRPr>
    </a:lvl1pPr>
    <a:lvl2pPr marL="457200" algn="l" rtl="0" fontAlgn="base">
      <a:spcBef>
        <a:spcPct val="0"/>
      </a:spcBef>
      <a:spcAft>
        <a:spcPct val="0"/>
      </a:spcAft>
      <a:defRPr kern="1200">
        <a:solidFill>
          <a:schemeClr val="tx1"/>
        </a:solidFill>
        <a:latin typeface="Tahoma" pitchFamily="34" charset="0"/>
        <a:ea typeface="+mn-ea"/>
        <a:cs typeface="Arial" charset="0"/>
      </a:defRPr>
    </a:lvl2pPr>
    <a:lvl3pPr marL="914400" algn="l" rtl="0" fontAlgn="base">
      <a:spcBef>
        <a:spcPct val="0"/>
      </a:spcBef>
      <a:spcAft>
        <a:spcPct val="0"/>
      </a:spcAft>
      <a:defRPr kern="1200">
        <a:solidFill>
          <a:schemeClr val="tx1"/>
        </a:solidFill>
        <a:latin typeface="Tahoma" pitchFamily="34" charset="0"/>
        <a:ea typeface="+mn-ea"/>
        <a:cs typeface="Arial" charset="0"/>
      </a:defRPr>
    </a:lvl3pPr>
    <a:lvl4pPr marL="1371600" algn="l" rtl="0" fontAlgn="base">
      <a:spcBef>
        <a:spcPct val="0"/>
      </a:spcBef>
      <a:spcAft>
        <a:spcPct val="0"/>
      </a:spcAft>
      <a:defRPr kern="1200">
        <a:solidFill>
          <a:schemeClr val="tx1"/>
        </a:solidFill>
        <a:latin typeface="Tahoma" pitchFamily="34" charset="0"/>
        <a:ea typeface="+mn-ea"/>
        <a:cs typeface="Arial" charset="0"/>
      </a:defRPr>
    </a:lvl4pPr>
    <a:lvl5pPr marL="1828800" algn="l" rtl="0" fontAlgn="base">
      <a:spcBef>
        <a:spcPct val="0"/>
      </a:spcBef>
      <a:spcAft>
        <a:spcPct val="0"/>
      </a:spcAft>
      <a:defRPr kern="1200">
        <a:solidFill>
          <a:schemeClr val="tx1"/>
        </a:solidFill>
        <a:latin typeface="Tahoma" pitchFamily="34" charset="0"/>
        <a:ea typeface="+mn-ea"/>
        <a:cs typeface="Arial" charset="0"/>
      </a:defRPr>
    </a:lvl5pPr>
    <a:lvl6pPr marL="2286000" algn="l" defTabSz="914400" rtl="0" eaLnBrk="1" latinLnBrk="0" hangingPunct="1">
      <a:defRPr kern="1200">
        <a:solidFill>
          <a:schemeClr val="tx1"/>
        </a:solidFill>
        <a:latin typeface="Tahoma" pitchFamily="34" charset="0"/>
        <a:ea typeface="+mn-ea"/>
        <a:cs typeface="Arial" charset="0"/>
      </a:defRPr>
    </a:lvl6pPr>
    <a:lvl7pPr marL="2743200" algn="l" defTabSz="914400" rtl="0" eaLnBrk="1" latinLnBrk="0" hangingPunct="1">
      <a:defRPr kern="1200">
        <a:solidFill>
          <a:schemeClr val="tx1"/>
        </a:solidFill>
        <a:latin typeface="Tahoma" pitchFamily="34" charset="0"/>
        <a:ea typeface="+mn-ea"/>
        <a:cs typeface="Arial" charset="0"/>
      </a:defRPr>
    </a:lvl7pPr>
    <a:lvl8pPr marL="3200400" algn="l" defTabSz="914400" rtl="0" eaLnBrk="1" latinLnBrk="0" hangingPunct="1">
      <a:defRPr kern="1200">
        <a:solidFill>
          <a:schemeClr val="tx1"/>
        </a:solidFill>
        <a:latin typeface="Tahoma" pitchFamily="34" charset="0"/>
        <a:ea typeface="+mn-ea"/>
        <a:cs typeface="Arial" charset="0"/>
      </a:defRPr>
    </a:lvl8pPr>
    <a:lvl9pPr marL="3657600" algn="l" defTabSz="914400" rtl="0" eaLnBrk="1" latinLnBrk="0" hangingPunct="1">
      <a:defRPr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FF33CC"/>
    <a:srgbClr val="F04278"/>
    <a:srgbClr val="EF6843"/>
    <a:srgbClr val="3333FF"/>
    <a:srgbClr val="FD35D7"/>
    <a:srgbClr val="F83ADD"/>
    <a:srgbClr val="FF99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575" autoAdjust="0"/>
    <p:restoredTop sz="94667" autoAdjust="0"/>
  </p:normalViewPr>
  <p:slideViewPr>
    <p:cSldViewPr>
      <p:cViewPr>
        <p:scale>
          <a:sx n="71" d="100"/>
          <a:sy n="71" d="100"/>
        </p:scale>
        <p:origin x="-816" y="-60"/>
      </p:cViewPr>
      <p:guideLst>
        <p:guide orient="horz" pos="2160"/>
        <p:guide pos="2880"/>
      </p:guideLst>
    </p:cSldViewPr>
  </p:slideViewPr>
  <p:notesTextViewPr>
    <p:cViewPr>
      <p:scale>
        <a:sx n="100" d="100"/>
        <a:sy n="100" d="100"/>
      </p:scale>
      <p:origin x="0" y="0"/>
    </p:cViewPr>
  </p:notesTextViewPr>
  <p:notesViewPr>
    <p:cSldViewPr>
      <p:cViewPr varScale="1">
        <p:scale>
          <a:sx n="57" d="100"/>
          <a:sy n="57" d="100"/>
        </p:scale>
        <p:origin x="-250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defRPr sz="1200">
                <a:cs typeface="+mn-cs"/>
              </a:defRPr>
            </a:lvl1pPr>
          </a:lstStyle>
          <a:p>
            <a:pPr>
              <a:defRPr/>
            </a:pPr>
            <a:fld id="{20AD56FC-D6B9-4150-BBCA-01E3EDC31A6B}" type="datetimeFigureOut">
              <a:rPr lang="en-US"/>
              <a:pPr>
                <a:defRPr/>
              </a:pPr>
              <a:t>8/16/2011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defRPr sz="1200">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eaLnBrk="0" hangingPunct="0">
              <a:defRPr sz="1200">
                <a:cs typeface="+mn-cs"/>
              </a:defRPr>
            </a:lvl1pPr>
          </a:lstStyle>
          <a:p>
            <a:pPr>
              <a:defRPr/>
            </a:pPr>
            <a:fld id="{0F44B0F7-CDCA-4E32-A802-AA725295C16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624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24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24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624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cs typeface="+mn-cs"/>
              </a:defRPr>
            </a:lvl1pPr>
          </a:lstStyle>
          <a:p>
            <a:pPr>
              <a:defRPr/>
            </a:pPr>
            <a:fld id="{D87DFDB5-FC4C-41D1-A0A9-087067792A5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eaLnBrk="0" hangingPunct="0">
                  <a:defRPr/>
                </a:pPr>
                <a:endParaRPr lang="en-US">
                  <a:cs typeface="+mn-cs"/>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eaLnBrk="0" hangingPunct="0">
                  <a:defRPr/>
                </a:pPr>
                <a:endParaRPr lang="en-US">
                  <a:cs typeface="+mn-cs"/>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eaLnBrk="0" hangingPunct="0">
                  <a:defRPr/>
                </a:pPr>
                <a:endParaRPr lang="en-US">
                  <a:cs typeface="+mn-cs"/>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eaLnBrk="0" hangingPunct="0">
                  <a:defRPr/>
                </a:pPr>
                <a:endParaRPr lang="en-US">
                  <a:cs typeface="+mn-cs"/>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eaLnBrk="0" hangingPunct="0">
                <a:defRPr/>
              </a:pPr>
              <a:endParaRPr lang="en-US">
                <a:cs typeface="+mn-cs"/>
              </a:endParaRP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eaLnBrk="0" hangingPunct="0">
                <a:defRPr/>
              </a:pPr>
              <a:endParaRPr lang="en-US">
                <a:cs typeface="+mn-cs"/>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eaLnBrk="0" hangingPunct="0">
                <a:defRPr/>
              </a:pPr>
              <a:endParaRPr lang="en-US">
                <a:cs typeface="+mn-cs"/>
              </a:endParaRPr>
            </a:p>
          </p:txBody>
        </p:sp>
      </p:grpSp>
      <p:sp>
        <p:nvSpPr>
          <p:cNvPr id="67596"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67597"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bwMode="auto">
          <a:xfrm>
            <a:off x="9906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400">
                <a:solidFill>
                  <a:schemeClr val="bg2"/>
                </a:solidFill>
                <a:cs typeface="+mn-cs"/>
              </a:defRPr>
            </a:lvl1pPr>
          </a:lstStyle>
          <a:p>
            <a:pPr>
              <a:defRPr/>
            </a:pPr>
            <a:endParaRPr lang="en-US"/>
          </a:p>
        </p:txBody>
      </p:sp>
      <p:sp>
        <p:nvSpPr>
          <p:cNvPr id="16" name="Rectangle 16"/>
          <p:cNvSpPr>
            <a:spLocks noGrp="1" noChangeArrowheads="1"/>
          </p:cNvSpPr>
          <p:nvPr>
            <p:ph type="sldNum" sz="quarter" idx="12"/>
          </p:nvPr>
        </p:nvSpPr>
        <p:spPr bwMode="auto">
          <a:xfrm>
            <a:off x="68580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r" eaLnBrk="1" hangingPunct="1">
              <a:defRPr sz="1400" b="1" i="1">
                <a:solidFill>
                  <a:schemeClr val="bg2"/>
                </a:solidFill>
                <a:latin typeface="+mj-lt"/>
                <a:cs typeface="+mn-cs"/>
              </a:defRPr>
            </a:lvl1pPr>
          </a:lstStyle>
          <a:p>
            <a:pPr>
              <a:defRPr/>
            </a:pPr>
            <a:r>
              <a:rPr lang="en-US"/>
              <a:t>1</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88900"/>
            <a:ext cx="2076450" cy="60436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88900"/>
            <a:ext cx="6076950" cy="60436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057400" y="88900"/>
            <a:ext cx="6858000" cy="85248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066800"/>
            <a:ext cx="8153400" cy="5065713"/>
          </a:xfrm>
        </p:spPr>
        <p:txBody>
          <a:bodyPr/>
          <a:lstStyle/>
          <a:p>
            <a:pPr lvl="0"/>
            <a:endParaRPr lang="en-US" noProof="0"/>
          </a:p>
        </p:txBody>
      </p:sp>
      <p:sp>
        <p:nvSpPr>
          <p:cNvPr id="4"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5B351929-CDA0-4308-B93F-8F8882E93DF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EC6D7E13-E11B-46CF-8114-20CB9E131C8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920475A2-5954-4685-A731-52AA43BC4A1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7" name="Slide Number Placeholder 5"/>
          <p:cNvSpPr>
            <a:spLocks noGrp="1"/>
          </p:cNvSpPr>
          <p:nvPr>
            <p:ph type="sldNum" sz="quarter" idx="12"/>
          </p:nvPr>
        </p:nvSpPr>
        <p:spPr/>
        <p:txBody>
          <a:bodyPr/>
          <a:lstStyle>
            <a:lvl1pPr>
              <a:defRPr/>
            </a:lvl1pPr>
          </a:lstStyle>
          <a:p>
            <a:pPr>
              <a:defRPr/>
            </a:pPr>
            <a:fld id="{49C584CB-46EA-4EF1-B1A7-DFAB13F9B80C}"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9" name="Slide Number Placeholder 5"/>
          <p:cNvSpPr>
            <a:spLocks noGrp="1"/>
          </p:cNvSpPr>
          <p:nvPr>
            <p:ph type="sldNum" sz="quarter" idx="12"/>
          </p:nvPr>
        </p:nvSpPr>
        <p:spPr/>
        <p:txBody>
          <a:bodyPr/>
          <a:lstStyle>
            <a:lvl1pPr>
              <a:defRPr/>
            </a:lvl1pPr>
          </a:lstStyle>
          <a:p>
            <a:pPr>
              <a:defRPr/>
            </a:pPr>
            <a:fld id="{69F55BA1-7DAB-46C1-8F7F-D43D9BB8F3C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5" name="Slide Number Placeholder 5"/>
          <p:cNvSpPr>
            <a:spLocks noGrp="1"/>
          </p:cNvSpPr>
          <p:nvPr>
            <p:ph type="sldNum" sz="quarter" idx="12"/>
          </p:nvPr>
        </p:nvSpPr>
        <p:spPr/>
        <p:txBody>
          <a:bodyPr/>
          <a:lstStyle>
            <a:lvl1pPr>
              <a:defRPr/>
            </a:lvl1pPr>
          </a:lstStyle>
          <a:p>
            <a:pPr>
              <a:defRPr/>
            </a:pPr>
            <a:fld id="{2E608674-2B12-49B1-BA34-23A6E4A9EA5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4" name="Slide Number Placeholder 5"/>
          <p:cNvSpPr>
            <a:spLocks noGrp="1"/>
          </p:cNvSpPr>
          <p:nvPr>
            <p:ph type="sldNum" sz="quarter" idx="12"/>
          </p:nvPr>
        </p:nvSpPr>
        <p:spPr/>
        <p:txBody>
          <a:bodyPr/>
          <a:lstStyle>
            <a:lvl1pPr>
              <a:defRPr/>
            </a:lvl1pPr>
          </a:lstStyle>
          <a:p>
            <a:pPr>
              <a:defRPr/>
            </a:pPr>
            <a:fld id="{E1389DC2-A1BC-4CB9-B9EE-7277879131B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auto">
          <a:xfrm>
            <a:off x="7842250" y="5410200"/>
            <a:ext cx="1301750" cy="1447800"/>
          </a:xfrm>
          <a:prstGeom prst="rect">
            <a:avLst/>
          </a:prstGeom>
          <a:noFill/>
          <a:ln w="9525">
            <a:noFill/>
            <a:miter lim="800000"/>
            <a:headEnd/>
            <a:tailEnd/>
          </a:ln>
        </p:spPr>
      </p:pic>
      <p:sp>
        <p:nvSpPr>
          <p:cNvPr id="5" name="Footer Placeholder 3"/>
          <p:cNvSpPr txBox="1">
            <a:spLocks/>
          </p:cNvSpPr>
          <p:nvPr userDrawn="1"/>
        </p:nvSpPr>
        <p:spPr bwMode="auto">
          <a:xfrm>
            <a:off x="7239000" y="6257925"/>
            <a:ext cx="838200" cy="381000"/>
          </a:xfrm>
          <a:prstGeom prst="rect">
            <a:avLst/>
          </a:prstGeom>
          <a:noFill/>
          <a:ln w="9525">
            <a:noFill/>
            <a:miter lim="800000"/>
            <a:headEnd/>
            <a:tailEnd/>
          </a:ln>
          <a:effectLst/>
        </p:spPr>
        <p:txBody>
          <a:bodyPr anchor="b"/>
          <a:lstStyle>
            <a:lvl1pPr>
              <a:defRPr/>
            </a:lvl1pPr>
          </a:lstStyle>
          <a:p>
            <a:pPr algn="ctr">
              <a:defRPr/>
            </a:pPr>
            <a:fld id="{38DEFE51-003D-4BA8-95B9-7AD01EF7E7A2}" type="slidenum">
              <a:rPr lang="en-US" sz="1400" b="1" i="1" smtClean="0">
                <a:latin typeface="Arial" charset="0"/>
                <a:cs typeface="+mn-cs"/>
              </a:rPr>
              <a:pPr algn="ctr">
                <a:defRPr/>
              </a:pPr>
              <a:t>‹#›</a:t>
            </a:fld>
            <a:endParaRPr lang="en-US" sz="1400" b="1" i="1" dirty="0">
              <a:latin typeface="Arial" charset="0"/>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3"/>
          <p:cNvSpPr>
            <a:spLocks noGrp="1"/>
          </p:cNvSpPr>
          <p:nvPr>
            <p:ph type="ftr" sz="quarter" idx="10"/>
          </p:nvPr>
        </p:nvSpPr>
        <p:spPr>
          <a:xfrm>
            <a:off x="609600" y="6243638"/>
            <a:ext cx="2590800" cy="457200"/>
          </a:xfrm>
        </p:spPr>
        <p:txBody>
          <a:bodyPr/>
          <a:lstStyle>
            <a:lvl1pPr>
              <a:defRPr/>
            </a:lvl1pPr>
          </a:lstStyle>
          <a:p>
            <a:pPr>
              <a:defRPr/>
            </a:pPr>
            <a:r>
              <a:rPr lang="en-US" smtClean="0"/>
              <a:t>Lương </a:t>
            </a:r>
            <a:r>
              <a:rPr lang="en-US"/>
              <a:t>Minh Hà</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7" name="Slide Number Placeholder 5"/>
          <p:cNvSpPr>
            <a:spLocks noGrp="1"/>
          </p:cNvSpPr>
          <p:nvPr>
            <p:ph type="sldNum" sz="quarter" idx="12"/>
          </p:nvPr>
        </p:nvSpPr>
        <p:spPr/>
        <p:txBody>
          <a:bodyPr/>
          <a:lstStyle>
            <a:lvl1pPr>
              <a:defRPr/>
            </a:lvl1pPr>
          </a:lstStyle>
          <a:p>
            <a:pPr>
              <a:defRPr/>
            </a:pPr>
            <a:fld id="{E1C49B38-8AC6-4030-9EB8-16DEFB099FA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7" name="Slide Number Placeholder 5"/>
          <p:cNvSpPr>
            <a:spLocks noGrp="1"/>
          </p:cNvSpPr>
          <p:nvPr>
            <p:ph type="sldNum" sz="quarter" idx="12"/>
          </p:nvPr>
        </p:nvSpPr>
        <p:spPr/>
        <p:txBody>
          <a:bodyPr/>
          <a:lstStyle>
            <a:lvl1pPr>
              <a:defRPr/>
            </a:lvl1pPr>
          </a:lstStyle>
          <a:p>
            <a:pPr>
              <a:defRPr/>
            </a:pPr>
            <a:fld id="{E3CB1F54-A614-4501-BF79-F72466A687E9}"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74532484-4388-4C04-A007-A3D1B5D13296}"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vi-VN"/>
              <a:t>Sinh viên: Lương Minh Hà</a:t>
            </a:r>
            <a:endParaRPr lang="en-US"/>
          </a:p>
        </p:txBody>
      </p:sp>
      <p:sp>
        <p:nvSpPr>
          <p:cNvPr id="6" name="Slide Number Placeholder 5"/>
          <p:cNvSpPr>
            <a:spLocks noGrp="1"/>
          </p:cNvSpPr>
          <p:nvPr>
            <p:ph type="sldNum" sz="quarter" idx="12"/>
          </p:nvPr>
        </p:nvSpPr>
        <p:spPr/>
        <p:txBody>
          <a:bodyPr/>
          <a:lstStyle>
            <a:lvl1pPr>
              <a:defRPr/>
            </a:lvl1pPr>
          </a:lstStyle>
          <a:p>
            <a:pPr>
              <a:defRPr/>
            </a:pPr>
            <a:fld id="{702B6680-6F00-4070-8783-08AD3911AE8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ftr" sz="quarter" idx="10"/>
          </p:nvPr>
        </p:nvSpPr>
        <p:spPr>
          <a:ln/>
        </p:spPr>
        <p:txBody>
          <a:bodyPr/>
          <a:lstStyle>
            <a:lvl1pPr>
              <a:defRPr/>
            </a:lvl1pPr>
          </a:lstStyle>
          <a:p>
            <a:pPr>
              <a:defRPr/>
            </a:pPr>
            <a:r>
              <a:rPr lang="vi-VN" smtClean="0"/>
              <a:t>Lương </a:t>
            </a:r>
            <a:r>
              <a:rPr lang="vi-VN"/>
              <a:t>Minh Hà</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066800"/>
            <a:ext cx="4000500" cy="5065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066800"/>
            <a:ext cx="4000500" cy="5065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ftr" sz="quarter" idx="10"/>
          </p:nvPr>
        </p:nvSpPr>
        <p:spPr>
          <a:ln/>
        </p:spPr>
        <p:txBody>
          <a:bodyPr/>
          <a:lstStyle>
            <a:lvl1pPr>
              <a:defRPr/>
            </a:lvl1pPr>
          </a:lstStyle>
          <a:p>
            <a:pPr>
              <a:defRPr/>
            </a:pPr>
            <a:r>
              <a:rPr lang="vi-VN"/>
              <a:t>Sinh viên: Lương Minh Hà</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9"/>
          <p:cNvSpPr>
            <a:spLocks noGrp="1" noChangeArrowheads="1"/>
          </p:cNvSpPr>
          <p:nvPr>
            <p:ph type="title"/>
          </p:nvPr>
        </p:nvSpPr>
        <p:spPr bwMode="auto">
          <a:xfrm>
            <a:off x="1371600" y="88900"/>
            <a:ext cx="7381875" cy="8524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10"/>
          <p:cNvSpPr>
            <a:spLocks noGrp="1" noChangeArrowheads="1"/>
          </p:cNvSpPr>
          <p:nvPr>
            <p:ph type="body" idx="1"/>
          </p:nvPr>
        </p:nvSpPr>
        <p:spPr bwMode="auto">
          <a:xfrm>
            <a:off x="609600" y="1066800"/>
            <a:ext cx="8153400" cy="50657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6572" name="Rectangle 12"/>
          <p:cNvSpPr>
            <a:spLocks noGrp="1" noChangeArrowheads="1"/>
          </p:cNvSpPr>
          <p:nvPr>
            <p:ph type="ftr" sz="quarter" idx="3"/>
          </p:nvPr>
        </p:nvSpPr>
        <p:spPr bwMode="auto">
          <a:xfrm>
            <a:off x="609600" y="6243638"/>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b="1" i="1">
                <a:latin typeface="Arial" charset="0"/>
                <a:cs typeface="+mn-cs"/>
              </a:defRPr>
            </a:lvl1pPr>
          </a:lstStyle>
          <a:p>
            <a:pPr>
              <a:defRPr/>
            </a:pPr>
            <a:r>
              <a:rPr lang="vi-VN" smtClean="0"/>
              <a:t>Lương </a:t>
            </a:r>
            <a:r>
              <a:rPr lang="vi-VN"/>
              <a:t>Minh Hà</a:t>
            </a:r>
            <a:endParaRPr lang="en-US"/>
          </a:p>
        </p:txBody>
      </p:sp>
      <p:sp>
        <p:nvSpPr>
          <p:cNvPr id="66578" name="Rectangle 18"/>
          <p:cNvSpPr>
            <a:spLocks noChangeArrowheads="1"/>
          </p:cNvSpPr>
          <p:nvPr userDrawn="1"/>
        </p:nvSpPr>
        <p:spPr bwMode="gray">
          <a:xfrm>
            <a:off x="609600" y="6172200"/>
            <a:ext cx="8226425" cy="31750"/>
          </a:xfrm>
          <a:prstGeom prst="rect">
            <a:avLst/>
          </a:prstGeom>
          <a:gradFill rotWithShape="0">
            <a:gsLst>
              <a:gs pos="0">
                <a:schemeClr val="bg1"/>
              </a:gs>
              <a:gs pos="100000">
                <a:schemeClr val="tx1"/>
              </a:gs>
            </a:gsLst>
            <a:lin ang="0" scaled="1"/>
          </a:gradFill>
          <a:ln w="9525">
            <a:noFill/>
            <a:miter lim="800000"/>
            <a:headEnd/>
            <a:tailEnd/>
          </a:ln>
          <a:effectLst/>
        </p:spPr>
        <p:txBody>
          <a:bodyPr wrap="none" anchor="ctr"/>
          <a:lstStyle/>
          <a:p>
            <a:pPr algn="ctr">
              <a:defRPr/>
            </a:pPr>
            <a:endParaRPr kumimoji="1" lang="en-US" sz="2400">
              <a:cs typeface="+mn-cs"/>
            </a:endParaRPr>
          </a:p>
        </p:txBody>
      </p:sp>
      <p:sp>
        <p:nvSpPr>
          <p:cNvPr id="8" name="Rectangle 8"/>
          <p:cNvSpPr>
            <a:spLocks noChangeArrowheads="1"/>
          </p:cNvSpPr>
          <p:nvPr userDrawn="1"/>
        </p:nvSpPr>
        <p:spPr bwMode="gray">
          <a:xfrm>
            <a:off x="381000" y="10445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en-US" sz="2400">
              <a:cs typeface="+mn-cs"/>
            </a:endParaRPr>
          </a:p>
        </p:txBody>
      </p:sp>
      <p:pic>
        <p:nvPicPr>
          <p:cNvPr id="9" name="Picture 2" descr="E:\MH\M&amp;A\Bai giang\Companies' logo\logo.png"/>
          <p:cNvPicPr>
            <a:picLocks noChangeAspect="1" noChangeArrowheads="1"/>
          </p:cNvPicPr>
          <p:nvPr userDrawn="1"/>
        </p:nvPicPr>
        <p:blipFill>
          <a:blip r:embed="rId14"/>
          <a:srcRect/>
          <a:stretch>
            <a:fillRect/>
          </a:stretch>
        </p:blipFill>
        <p:spPr bwMode="auto">
          <a:xfrm>
            <a:off x="152400" y="76200"/>
            <a:ext cx="893379" cy="914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Rectangle 12"/>
          <p:cNvSpPr txBox="1">
            <a:spLocks noChangeArrowheads="1"/>
          </p:cNvSpPr>
          <p:nvPr userDrawn="1"/>
        </p:nvSpPr>
        <p:spPr bwMode="auto">
          <a:xfrm>
            <a:off x="3657600" y="62484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b="1" i="1">
                <a:latin typeface="Arial" charset="0"/>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1" u="none" strike="noStrike" kern="1200" cap="none" spc="0" normalizeH="0" baseline="0" noProof="0" smtClean="0">
                <a:ln>
                  <a:noFill/>
                </a:ln>
                <a:solidFill>
                  <a:schemeClr val="tx1"/>
                </a:solidFill>
                <a:effectLst/>
                <a:uLnTx/>
                <a:uFillTx/>
                <a:latin typeface="Arial" charset="0"/>
                <a:ea typeface="+mn-ea"/>
                <a:cs typeface="+mn-cs"/>
              </a:rPr>
              <a:t>MNC</a:t>
            </a:r>
            <a:endParaRPr kumimoji="0" lang="en-US" sz="1400" b="1" i="1" u="none" strike="noStrike" kern="1200" cap="none" spc="0" normalizeH="0" baseline="0" noProof="0">
              <a:ln>
                <a:noFill/>
              </a:ln>
              <a:solidFill>
                <a:schemeClr val="tx1"/>
              </a:solidFill>
              <a:effectLst/>
              <a:uLnTx/>
              <a:uFillTx/>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4485" r:id="rId1"/>
    <p:sldLayoutId id="2147484486" r:id="rId2"/>
    <p:sldLayoutId id="2147484464" r:id="rId3"/>
    <p:sldLayoutId id="2147484465" r:id="rId4"/>
    <p:sldLayoutId id="2147484466" r:id="rId5"/>
    <p:sldLayoutId id="2147484467" r:id="rId6"/>
    <p:sldLayoutId id="2147484468" r:id="rId7"/>
    <p:sldLayoutId id="2147484469" r:id="rId8"/>
    <p:sldLayoutId id="2147484470" r:id="rId9"/>
    <p:sldLayoutId id="2147484471" r:id="rId10"/>
    <p:sldLayoutId id="2147484472" r:id="rId11"/>
    <p:sldLayoutId id="2147484473" r:id="rId12"/>
  </p:sldLayoutIdLst>
  <p:hf hdr="0" dt="0"/>
  <p:txStyles>
    <p:titleStyle>
      <a:lvl1pPr algn="l" rtl="0" eaLnBrk="0" fontAlgn="base" hangingPunct="0">
        <a:spcBef>
          <a:spcPct val="0"/>
        </a:spcBef>
        <a:spcAft>
          <a:spcPct val="0"/>
        </a:spcAft>
        <a:buSzPct val="300000"/>
        <a:defRPr sz="2800" b="1">
          <a:solidFill>
            <a:srgbClr val="990099"/>
          </a:solidFill>
          <a:latin typeface="+mj-lt"/>
          <a:ea typeface="+mj-ea"/>
          <a:cs typeface="+mj-cs"/>
        </a:defRPr>
      </a:lvl1pPr>
      <a:lvl2pPr algn="l" rtl="0" eaLnBrk="0" fontAlgn="base" hangingPunct="0">
        <a:spcBef>
          <a:spcPct val="0"/>
        </a:spcBef>
        <a:spcAft>
          <a:spcPct val="0"/>
        </a:spcAft>
        <a:buSzPct val="300000"/>
        <a:defRPr sz="2800" b="1">
          <a:solidFill>
            <a:schemeClr val="hlink"/>
          </a:solidFill>
          <a:latin typeface="Times New Roman" pitchFamily="18" charset="0"/>
        </a:defRPr>
      </a:lvl2pPr>
      <a:lvl3pPr algn="l" rtl="0" eaLnBrk="0" fontAlgn="base" hangingPunct="0">
        <a:spcBef>
          <a:spcPct val="0"/>
        </a:spcBef>
        <a:spcAft>
          <a:spcPct val="0"/>
        </a:spcAft>
        <a:buSzPct val="300000"/>
        <a:defRPr sz="2800" b="1">
          <a:solidFill>
            <a:schemeClr val="hlink"/>
          </a:solidFill>
          <a:latin typeface="Times New Roman" pitchFamily="18" charset="0"/>
        </a:defRPr>
      </a:lvl3pPr>
      <a:lvl4pPr algn="l" rtl="0" eaLnBrk="0" fontAlgn="base" hangingPunct="0">
        <a:spcBef>
          <a:spcPct val="0"/>
        </a:spcBef>
        <a:spcAft>
          <a:spcPct val="0"/>
        </a:spcAft>
        <a:buSzPct val="300000"/>
        <a:defRPr sz="2800" b="1">
          <a:solidFill>
            <a:schemeClr val="hlink"/>
          </a:solidFill>
          <a:latin typeface="Times New Roman" pitchFamily="18" charset="0"/>
        </a:defRPr>
      </a:lvl4pPr>
      <a:lvl5pPr algn="l" rtl="0" eaLnBrk="0" fontAlgn="base" hangingPunct="0">
        <a:spcBef>
          <a:spcPct val="0"/>
        </a:spcBef>
        <a:spcAft>
          <a:spcPct val="0"/>
        </a:spcAft>
        <a:buSzPct val="300000"/>
        <a:defRPr sz="2800" b="1">
          <a:solidFill>
            <a:schemeClr val="hlink"/>
          </a:solidFill>
          <a:latin typeface="Times New Roman" pitchFamily="18" charset="0"/>
        </a:defRPr>
      </a:lvl5pPr>
      <a:lvl6pPr marL="457200" algn="l" rtl="0" fontAlgn="base">
        <a:spcBef>
          <a:spcPct val="0"/>
        </a:spcBef>
        <a:spcAft>
          <a:spcPct val="0"/>
        </a:spcAft>
        <a:defRPr sz="2800" b="1">
          <a:solidFill>
            <a:schemeClr val="hlink"/>
          </a:solidFill>
          <a:latin typeface="Times New Roman" pitchFamily="18" charset="0"/>
        </a:defRPr>
      </a:lvl6pPr>
      <a:lvl7pPr marL="914400" algn="l" rtl="0" fontAlgn="base">
        <a:spcBef>
          <a:spcPct val="0"/>
        </a:spcBef>
        <a:spcAft>
          <a:spcPct val="0"/>
        </a:spcAft>
        <a:defRPr sz="2800" b="1">
          <a:solidFill>
            <a:schemeClr val="hlink"/>
          </a:solidFill>
          <a:latin typeface="Times New Roman" pitchFamily="18" charset="0"/>
        </a:defRPr>
      </a:lvl7pPr>
      <a:lvl8pPr marL="1371600" algn="l" rtl="0" fontAlgn="base">
        <a:spcBef>
          <a:spcPct val="0"/>
        </a:spcBef>
        <a:spcAft>
          <a:spcPct val="0"/>
        </a:spcAft>
        <a:defRPr sz="2800" b="1">
          <a:solidFill>
            <a:schemeClr val="hlink"/>
          </a:solidFill>
          <a:latin typeface="Times New Roman" pitchFamily="18" charset="0"/>
        </a:defRPr>
      </a:lvl8pPr>
      <a:lvl9pPr marL="1828800" algn="l" rtl="0" fontAlgn="base">
        <a:spcBef>
          <a:spcPct val="0"/>
        </a:spcBef>
        <a:spcAft>
          <a:spcPct val="0"/>
        </a:spcAft>
        <a:defRPr sz="2800" b="1">
          <a:solidFill>
            <a:schemeClr val="hlink"/>
          </a:solidFill>
          <a:latin typeface="Times New Roman" pitchFamily="18" charset="0"/>
        </a:defRPr>
      </a:lvl9pPr>
    </p:titleStyle>
    <p:bodyStyle>
      <a:lvl1pPr marL="342900" indent="-342900" algn="l" rtl="0" eaLnBrk="0" fontAlgn="base" hangingPunct="0">
        <a:spcBef>
          <a:spcPct val="20000"/>
        </a:spcBef>
        <a:spcAft>
          <a:spcPct val="0"/>
        </a:spcAft>
        <a:buClr>
          <a:schemeClr val="tx1"/>
        </a:buClr>
        <a:buSzPct val="65000"/>
        <a:buFont typeface="Wingdings" pitchFamily="2" charset="2"/>
        <a:buChar char="q"/>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80000"/>
        <a:buFont typeface="Wingdings" pitchFamily="2" charset="2"/>
        <a:buChar char="Ø"/>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a:solidFill>
                  <a:schemeClr val="tx1">
                    <a:tint val="75000"/>
                  </a:schemeClr>
                </a:solidFill>
                <a:cs typeface="+mn-cs"/>
              </a:defRPr>
            </a:lvl1pPr>
          </a:lstStyle>
          <a:p>
            <a:pPr>
              <a:defRPr/>
            </a:pPr>
            <a:r>
              <a:rPr lang="vi-VN"/>
              <a:t>Sinh viên: Lương Minh Hà</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a:solidFill>
                  <a:schemeClr val="tx1">
                    <a:tint val="75000"/>
                  </a:schemeClr>
                </a:solidFill>
                <a:cs typeface="+mn-cs"/>
              </a:defRPr>
            </a:lvl1pPr>
          </a:lstStyle>
          <a:p>
            <a:pPr>
              <a:defRPr/>
            </a:pPr>
            <a:fld id="{9811C661-30A1-4648-8CF3-618F4FBC939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62000" y="87313"/>
            <a:ext cx="7772400" cy="1284287"/>
          </a:xfrm>
        </p:spPr>
        <p:txBody>
          <a:bodyPr/>
          <a:lstStyle/>
          <a:p>
            <a:pPr algn="ctr" eaLnBrk="1" hangingPunct="1">
              <a:lnSpc>
                <a:spcPct val="140000"/>
              </a:lnSpc>
            </a:pPr>
            <a:r>
              <a:rPr lang="en-US" sz="2000" smtClean="0"/>
              <a:t/>
            </a:r>
            <a:br>
              <a:rPr lang="en-US" sz="2000" smtClean="0"/>
            </a:br>
            <a:r>
              <a:rPr lang="en-US" sz="1800" smtClean="0">
                <a:solidFill>
                  <a:schemeClr val="folHlink"/>
                </a:solidFill>
              </a:rPr>
              <a:t>HỌC VIỆN NGÂN HÀNG</a:t>
            </a:r>
            <a:br>
              <a:rPr lang="en-US" sz="1800" smtClean="0">
                <a:solidFill>
                  <a:schemeClr val="folHlink"/>
                </a:solidFill>
              </a:rPr>
            </a:br>
            <a:r>
              <a:rPr lang="en-US" sz="1800" smtClean="0">
                <a:solidFill>
                  <a:schemeClr val="folHlink"/>
                </a:solidFill>
              </a:rPr>
              <a:t>KHOA TÀI CHÍNH</a:t>
            </a:r>
          </a:p>
        </p:txBody>
      </p:sp>
      <p:sp>
        <p:nvSpPr>
          <p:cNvPr id="2051" name="Rectangle 3"/>
          <p:cNvSpPr>
            <a:spLocks noGrp="1" noChangeArrowheads="1"/>
          </p:cNvSpPr>
          <p:nvPr>
            <p:ph type="subTitle" idx="1"/>
          </p:nvPr>
        </p:nvSpPr>
        <p:spPr>
          <a:xfrm>
            <a:off x="0" y="1828800"/>
            <a:ext cx="9144000" cy="2057400"/>
          </a:xfrm>
          <a:solidFill>
            <a:schemeClr val="bg1"/>
          </a:solidFill>
        </p:spPr>
        <p:txBody>
          <a:bodyPr/>
          <a:lstStyle/>
          <a:p>
            <a:pPr eaLnBrk="1" hangingPunct="1">
              <a:defRPr/>
            </a:pPr>
            <a:endParaRPr lang="en-US" b="1" dirty="0">
              <a:solidFill>
                <a:srgbClr val="990099"/>
              </a:solidFill>
              <a:latin typeface="Verdana" pitchFamily="34" charset="0"/>
            </a:endParaRPr>
          </a:p>
          <a:p>
            <a:pPr eaLnBrk="1" hangingPunct="1">
              <a:defRPr/>
            </a:pPr>
            <a:endParaRPr lang="en-US" sz="1800" b="1" dirty="0">
              <a:solidFill>
                <a:srgbClr val="990099"/>
              </a:solidFill>
              <a:latin typeface=".VnArialH" pitchFamily="34" charset="0"/>
            </a:endParaRPr>
          </a:p>
          <a:p>
            <a:pPr eaLnBrk="1" fontAlgn="auto" hangingPunct="1">
              <a:spcAft>
                <a:spcPts val="0"/>
              </a:spcAft>
              <a:buClrTx/>
              <a:buSzTx/>
              <a:defRPr/>
            </a:pPr>
            <a:r>
              <a:rPr lang="en-US" sz="2800" b="1" kern="1200" smtClean="0">
                <a:solidFill>
                  <a:srgbClr val="990099"/>
                </a:solidFill>
                <a:cs typeface="Times New Roman" pitchFamily="18" charset="0"/>
              </a:rPr>
              <a:t>CHƯƠNG 4</a:t>
            </a:r>
          </a:p>
          <a:p>
            <a:pPr eaLnBrk="1" fontAlgn="auto" hangingPunct="1">
              <a:spcAft>
                <a:spcPts val="0"/>
              </a:spcAft>
              <a:buClrTx/>
              <a:buSzTx/>
              <a:defRPr/>
            </a:pPr>
            <a:r>
              <a:rPr lang="en-US" sz="2800" b="1" kern="1200" smtClean="0">
                <a:solidFill>
                  <a:srgbClr val="990099"/>
                </a:solidFill>
                <a:cs typeface="Times New Roman" pitchFamily="18" charset="0"/>
              </a:rPr>
              <a:t>CƠ CẤU VỐN VÀ CHI PHÍ VỐN </a:t>
            </a:r>
            <a:endParaRPr lang="en-US" sz="2800" b="1" kern="1200" dirty="0">
              <a:solidFill>
                <a:srgbClr val="990099"/>
              </a:solidFill>
              <a:cs typeface="Times New Roman" pitchFamily="18" charset="0"/>
            </a:endParaRPr>
          </a:p>
        </p:txBody>
      </p:sp>
      <p:pic>
        <p:nvPicPr>
          <p:cNvPr id="5127" name="tazb1" descr="File?id=dfvps8p3_687hcrv77dr_b"/>
          <p:cNvPicPr>
            <a:picLocks noChangeAspect="1" noChangeArrowheads="1"/>
          </p:cNvPicPr>
          <p:nvPr/>
        </p:nvPicPr>
        <p:blipFill>
          <a:blip r:embed="rId2"/>
          <a:srcRect/>
          <a:stretch>
            <a:fillRect/>
          </a:stretch>
        </p:blipFill>
        <p:spPr bwMode="auto">
          <a:xfrm>
            <a:off x="228600" y="6400800"/>
            <a:ext cx="8686800" cy="395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Vấn đề niêm yết cổ phiếu và </a:t>
            </a:r>
            <a:br>
              <a:rPr lang="en-US" smtClean="0"/>
            </a:br>
            <a:r>
              <a:rPr lang="en-US" smtClean="0"/>
              <a:t>định giá tài sản vốn ở nước ngoài</a:t>
            </a:r>
            <a:endParaRPr lang="en-US"/>
          </a:p>
        </p:txBody>
      </p:sp>
      <p:sp>
        <p:nvSpPr>
          <p:cNvPr id="3" name="Content Placeholder 2"/>
          <p:cNvSpPr>
            <a:spLocks noGrp="1"/>
          </p:cNvSpPr>
          <p:nvPr>
            <p:ph idx="1"/>
          </p:nvPr>
        </p:nvSpPr>
        <p:spPr>
          <a:xfrm>
            <a:off x="609600" y="1219201"/>
            <a:ext cx="8153400" cy="380999"/>
          </a:xfrm>
        </p:spPr>
        <p:txBody>
          <a:bodyPr/>
          <a:lstStyle/>
          <a:p>
            <a:r>
              <a:rPr lang="en-US" sz="2400" b="1" i="1" u="sng" smtClean="0"/>
              <a:t>Ghi nhớ:</a:t>
            </a:r>
            <a:endParaRPr lang="en-US" sz="2400" b="1" i="1" u="sng"/>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143000" y="1752600"/>
            <a:ext cx="7543800" cy="1532727"/>
          </a:xfrm>
          <a:prstGeom prst="rect">
            <a:avLst/>
          </a:prstGeom>
          <a:noFill/>
        </p:spPr>
        <p:txBody>
          <a:bodyPr wrap="square" rtlCol="0">
            <a:spAutoFit/>
          </a:bodyPr>
          <a:lstStyle/>
          <a:p>
            <a:pPr algn="just">
              <a:lnSpc>
                <a:spcPct val="130000"/>
              </a:lnSpc>
            </a:pPr>
            <a:r>
              <a:rPr lang="en-US" b="1" smtClean="0"/>
              <a:t>Công thức CAPM quốc tế cho biết: </a:t>
            </a:r>
            <a:r>
              <a:rPr lang="en-US" smtClean="0"/>
              <a:t>Với một hệ số rủi ro thị trường tích hợp xác định (</a:t>
            </a:r>
            <a:r>
              <a:rPr lang="en-US" b="1" i="1" smtClean="0"/>
              <a:t>A</a:t>
            </a:r>
            <a:r>
              <a:rPr lang="en-US" b="1" i="1" baseline="30000" smtClean="0"/>
              <a:t>M</a:t>
            </a:r>
            <a:r>
              <a:rPr lang="en-US" smtClean="0"/>
              <a:t>) đối với các nhà đầu tư, tỷ lệ lợi tức kỳ vọng của một tài sản sẽ tăng lên khi hiệp phương sai về tỷ lệ lợi nhuận của tài sản đó với thị trường tăng lên.  </a:t>
            </a:r>
          </a:p>
        </p:txBody>
      </p:sp>
      <p:sp>
        <p:nvSpPr>
          <p:cNvPr id="6" name="TextBox 5"/>
          <p:cNvSpPr txBox="1"/>
          <p:nvPr/>
        </p:nvSpPr>
        <p:spPr>
          <a:xfrm>
            <a:off x="1143000" y="3657600"/>
            <a:ext cx="7391400" cy="1172629"/>
          </a:xfrm>
          <a:prstGeom prst="rect">
            <a:avLst/>
          </a:prstGeom>
          <a:noFill/>
        </p:spPr>
        <p:txBody>
          <a:bodyPr wrap="square" rtlCol="0">
            <a:spAutoFit/>
          </a:bodyPr>
          <a:lstStyle/>
          <a:p>
            <a:pPr algn="just">
              <a:lnSpc>
                <a:spcPct val="130000"/>
              </a:lnSpc>
            </a:pPr>
            <a:r>
              <a:rPr lang="en-US" smtClean="0"/>
              <a:t>Trong các thị trường vốn tích hợp hoàn toàn, mỗi tài sản sẽ được định giá theo rủi ro hệ thống toàn cầu. Khi đó, ta có </a:t>
            </a:r>
            <a:r>
              <a:rPr lang="en-US" b="1" smtClean="0"/>
              <a:t>mô hình định giá tài sản toàn cầu – mô hình IAPM.</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 Cơ cấu vốn của MNC</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053144" y="1295400"/>
            <a:ext cx="2528256" cy="452432"/>
          </a:xfrm>
          <a:prstGeom prst="rect">
            <a:avLst/>
          </a:prstGeom>
          <a:noFill/>
        </p:spPr>
        <p:txBody>
          <a:bodyPr wrap="none" rtlCol="0">
            <a:spAutoFit/>
          </a:bodyPr>
          <a:lstStyle/>
          <a:p>
            <a:pPr algn="just">
              <a:lnSpc>
                <a:spcPct val="130000"/>
              </a:lnSpc>
            </a:pPr>
            <a:r>
              <a:rPr lang="en-US" b="1" smtClean="0">
                <a:solidFill>
                  <a:schemeClr val="bg2">
                    <a:lumMod val="90000"/>
                    <a:lumOff val="10000"/>
                  </a:schemeClr>
                </a:solidFill>
              </a:rPr>
              <a:t>Cơ cấu vốn của MNC</a:t>
            </a:r>
          </a:p>
        </p:txBody>
      </p:sp>
      <p:sp>
        <p:nvSpPr>
          <p:cNvPr id="6" name="TextBox 5"/>
          <p:cNvSpPr txBox="1"/>
          <p:nvPr/>
        </p:nvSpPr>
        <p:spPr>
          <a:xfrm>
            <a:off x="1066800" y="1824032"/>
            <a:ext cx="3830857" cy="2217274"/>
          </a:xfrm>
          <a:prstGeom prst="rect">
            <a:avLst/>
          </a:prstGeom>
          <a:noFill/>
        </p:spPr>
        <p:txBody>
          <a:bodyPr wrap="none" rtlCol="0">
            <a:spAutoFit/>
          </a:bodyPr>
          <a:lstStyle/>
          <a:p>
            <a:pPr algn="just">
              <a:lnSpc>
                <a:spcPct val="200000"/>
              </a:lnSpc>
            </a:pPr>
            <a:r>
              <a:rPr lang="en-US" b="1" smtClean="0"/>
              <a:t>Các hướng tiếp cận: 3 hướng</a:t>
            </a:r>
          </a:p>
          <a:p>
            <a:pPr marL="342900" indent="-342900" algn="just">
              <a:lnSpc>
                <a:spcPct val="200000"/>
              </a:lnSpc>
              <a:buAutoNum type="arabicPeriod"/>
            </a:pPr>
            <a:r>
              <a:rPr lang="en-US" smtClean="0"/>
              <a:t>Theo quan điểm của công ty mẹ</a:t>
            </a:r>
          </a:p>
          <a:p>
            <a:pPr marL="342900" indent="-342900" algn="just">
              <a:lnSpc>
                <a:spcPct val="200000"/>
              </a:lnSpc>
              <a:buAutoNum type="arabicPeriod"/>
            </a:pPr>
            <a:r>
              <a:rPr lang="en-US" smtClean="0"/>
              <a:t>Theo quan điểm của chi nhánh</a:t>
            </a:r>
          </a:p>
          <a:p>
            <a:pPr marL="342900" indent="-342900" algn="just">
              <a:lnSpc>
                <a:spcPct val="200000"/>
              </a:lnSpc>
              <a:buAutoNum type="arabicPeriod"/>
            </a:pPr>
            <a:r>
              <a:rPr lang="en-US" smtClean="0"/>
              <a:t>Theo quan điểm linh hoạt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Sinh viên: Lương Minh Hà</a:t>
            </a:r>
            <a:endParaRPr lang="en-US"/>
          </a:p>
        </p:txBody>
      </p:sp>
      <p:sp useBgFill="1">
        <p:nvSpPr>
          <p:cNvPr id="29699" name="Rectangle 15"/>
          <p:cNvSpPr>
            <a:spLocks noChangeArrowheads="1"/>
          </p:cNvSpPr>
          <p:nvPr/>
        </p:nvSpPr>
        <p:spPr bwMode="auto">
          <a:xfrm>
            <a:off x="0" y="0"/>
            <a:ext cx="8991600" cy="1143000"/>
          </a:xfrm>
          <a:prstGeom prst="rect">
            <a:avLst/>
          </a:prstGeom>
          <a:ln w="9525">
            <a:noFill/>
            <a:miter lim="800000"/>
            <a:headEnd/>
            <a:tailEnd/>
          </a:ln>
        </p:spPr>
        <p:txBody>
          <a:bodyPr/>
          <a:lstStyle/>
          <a:p>
            <a:pPr algn="ctr">
              <a:spcAft>
                <a:spcPts val="1000"/>
              </a:spcAft>
            </a:pPr>
            <a:endParaRPr lang="en-US" sz="1300">
              <a:latin typeface="Times New Roman" pitchFamily="18" charset="0"/>
            </a:endParaRPr>
          </a:p>
        </p:txBody>
      </p:sp>
      <p:pic>
        <p:nvPicPr>
          <p:cNvPr id="29700" name="tazb3" descr="File?id=dfvps8p3_688dpvdxtgf_b"/>
          <p:cNvPicPr>
            <a:picLocks noChangeAspect="1" noChangeArrowheads="1"/>
          </p:cNvPicPr>
          <p:nvPr/>
        </p:nvPicPr>
        <p:blipFill>
          <a:blip r:embed="rId2"/>
          <a:srcRect/>
          <a:stretch>
            <a:fillRect/>
          </a:stretch>
        </p:blipFill>
        <p:spPr bwMode="auto">
          <a:xfrm>
            <a:off x="0" y="0"/>
            <a:ext cx="9144000" cy="609600"/>
          </a:xfrm>
          <a:prstGeom prst="rect">
            <a:avLst/>
          </a:prstGeom>
          <a:noFill/>
          <a:ln w="9525">
            <a:noFill/>
            <a:miter lim="800000"/>
            <a:headEnd/>
            <a:tailEnd/>
          </a:ln>
        </p:spPr>
      </p:pic>
      <p:sp>
        <p:nvSpPr>
          <p:cNvPr id="18" name="Content Placeholder 2"/>
          <p:cNvSpPr txBox="1">
            <a:spLocks/>
          </p:cNvSpPr>
          <p:nvPr/>
        </p:nvSpPr>
        <p:spPr bwMode="auto">
          <a:xfrm>
            <a:off x="4038600" y="2895600"/>
            <a:ext cx="4648200" cy="1143000"/>
          </a:xfrm>
          <a:prstGeom prst="rect">
            <a:avLst/>
          </a:prstGeom>
          <a:noFill/>
          <a:ln w="9525">
            <a:noFill/>
            <a:miter lim="800000"/>
            <a:headEnd/>
            <a:tailEnd/>
          </a:ln>
        </p:spPr>
        <p:txBody>
          <a:bodyPr/>
          <a:lstStyle/>
          <a:p>
            <a:pPr marL="577850" indent="-228600" algn="just" eaLnBrk="0" hangingPunct="0">
              <a:lnSpc>
                <a:spcPct val="150000"/>
              </a:lnSpc>
              <a:spcBef>
                <a:spcPts val="600"/>
              </a:spcBef>
              <a:spcAft>
                <a:spcPts val="600"/>
              </a:spcAft>
              <a:buClr>
                <a:schemeClr val="tx1"/>
              </a:buClr>
              <a:buSzPct val="75000"/>
              <a:defRPr/>
            </a:pPr>
            <a:r>
              <a:rPr lang="en-US" sz="4800" kern="0" smtClean="0">
                <a:solidFill>
                  <a:srgbClr val="FF00FF"/>
                </a:solidFill>
                <a:latin typeface=".VnAristote" pitchFamily="34" charset="0"/>
                <a:cs typeface="+mn-cs"/>
              </a:rPr>
              <a:t>Thank you!</a:t>
            </a:r>
            <a:endParaRPr lang="en-US" sz="4800" kern="0" dirty="0">
              <a:solidFill>
                <a:srgbClr val="FF00FF"/>
              </a:solidFill>
              <a:latin typeface=".VnAristote" pitchFamily="34" charset="0"/>
              <a:cs typeface="+mn-cs"/>
            </a:endParaRPr>
          </a:p>
        </p:txBody>
      </p:sp>
      <p:sp useBgFill="1">
        <p:nvSpPr>
          <p:cNvPr id="29702" name="Rectangle 19"/>
          <p:cNvSpPr>
            <a:spLocks noChangeArrowheads="1"/>
          </p:cNvSpPr>
          <p:nvPr/>
        </p:nvSpPr>
        <p:spPr bwMode="auto">
          <a:xfrm>
            <a:off x="0" y="5334000"/>
            <a:ext cx="9144000" cy="1524000"/>
          </a:xfrm>
          <a:prstGeom prst="rect">
            <a:avLst/>
          </a:prstGeom>
          <a:ln w="9525">
            <a:noFill/>
            <a:miter lim="800000"/>
            <a:headEnd/>
            <a:tailEnd/>
          </a:ln>
        </p:spPr>
        <p:txBody>
          <a:bodyPr/>
          <a:lstStyle/>
          <a:p>
            <a:pPr algn="ctr">
              <a:spcAft>
                <a:spcPts val="1000"/>
              </a:spcAft>
            </a:pPr>
            <a:endParaRPr lang="en-US" sz="1300">
              <a:latin typeface="Times New Roman" pitchFamily="18" charset="0"/>
            </a:endParaRPr>
          </a:p>
        </p:txBody>
      </p:sp>
      <p:pic>
        <p:nvPicPr>
          <p:cNvPr id="29703" name="tazb1" descr="File?id=dfvps8p3_687hcrv77dr_b"/>
          <p:cNvPicPr>
            <a:picLocks noChangeAspect="1" noChangeArrowheads="1"/>
          </p:cNvPicPr>
          <p:nvPr/>
        </p:nvPicPr>
        <p:blipFill>
          <a:blip r:embed="rId3"/>
          <a:srcRect/>
          <a:stretch>
            <a:fillRect/>
          </a:stretch>
        </p:blipFill>
        <p:spPr bwMode="auto">
          <a:xfrm>
            <a:off x="228600" y="6324600"/>
            <a:ext cx="8686800" cy="533400"/>
          </a:xfrm>
          <a:prstGeom prst="rect">
            <a:avLst/>
          </a:prstGeom>
          <a:noFill/>
          <a:ln w="9525">
            <a:noFill/>
            <a:miter lim="800000"/>
            <a:headEnd/>
            <a:tailEnd/>
          </a:ln>
        </p:spPr>
      </p:pic>
      <p:pic>
        <p:nvPicPr>
          <p:cNvPr id="29705" name="Picture 2"/>
          <p:cNvPicPr>
            <a:picLocks noChangeAspect="1" noChangeArrowheads="1"/>
          </p:cNvPicPr>
          <p:nvPr/>
        </p:nvPicPr>
        <p:blipFill>
          <a:blip r:embed="rId4"/>
          <a:srcRect/>
          <a:stretch>
            <a:fillRect/>
          </a:stretch>
        </p:blipFill>
        <p:spPr bwMode="auto">
          <a:xfrm>
            <a:off x="304800" y="1214438"/>
            <a:ext cx="3352800" cy="4500562"/>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524000" y="152400"/>
            <a:ext cx="7077075" cy="852488"/>
          </a:xfrm>
        </p:spPr>
        <p:txBody>
          <a:bodyPr/>
          <a:lstStyle/>
          <a:p>
            <a:r>
              <a:rPr lang="en-US" sz="2400" smtClean="0"/>
              <a:t>NỘI DUNG CHÍNH</a:t>
            </a:r>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6" name="TextBox 5"/>
          <p:cNvSpPr txBox="1"/>
          <p:nvPr/>
        </p:nvSpPr>
        <p:spPr>
          <a:xfrm>
            <a:off x="762000" y="1504890"/>
            <a:ext cx="7010400" cy="400110"/>
          </a:xfrm>
          <a:prstGeom prst="rect">
            <a:avLst/>
          </a:prstGeom>
          <a:noFill/>
        </p:spPr>
        <p:txBody>
          <a:bodyPr wrap="square" rtlCol="0">
            <a:spAutoFit/>
          </a:bodyPr>
          <a:lstStyle/>
          <a:p>
            <a:r>
              <a:rPr lang="en-US" sz="2000" b="1" smtClean="0">
                <a:latin typeface="Arial" pitchFamily="34" charset="0"/>
                <a:cs typeface="Arial" pitchFamily="34" charset="0"/>
              </a:rPr>
              <a:t>1. Chi phí vốn</a:t>
            </a:r>
            <a:endParaRPr lang="en-US" sz="2000" b="1">
              <a:latin typeface="Arial" pitchFamily="34" charset="0"/>
              <a:cs typeface="Arial" pitchFamily="34" charset="0"/>
            </a:endParaRPr>
          </a:p>
        </p:txBody>
      </p:sp>
      <p:sp>
        <p:nvSpPr>
          <p:cNvPr id="7" name="TextBox 6"/>
          <p:cNvSpPr txBox="1"/>
          <p:nvPr/>
        </p:nvSpPr>
        <p:spPr>
          <a:xfrm>
            <a:off x="762000" y="2286000"/>
            <a:ext cx="7010400" cy="400110"/>
          </a:xfrm>
          <a:prstGeom prst="rect">
            <a:avLst/>
          </a:prstGeom>
          <a:noFill/>
        </p:spPr>
        <p:txBody>
          <a:bodyPr wrap="square" rtlCol="0">
            <a:spAutoFit/>
          </a:bodyPr>
          <a:lstStyle/>
          <a:p>
            <a:r>
              <a:rPr lang="en-US" sz="2000" b="1" smtClean="0">
                <a:latin typeface="Arial" pitchFamily="34" charset="0"/>
                <a:cs typeface="Arial" pitchFamily="34" charset="0"/>
              </a:rPr>
              <a:t>2. Chi phí vốn của MNC</a:t>
            </a:r>
            <a:endParaRPr lang="en-US" sz="2000" b="1">
              <a:latin typeface="Arial" pitchFamily="34" charset="0"/>
              <a:cs typeface="Arial" pitchFamily="34" charset="0"/>
            </a:endParaRPr>
          </a:p>
        </p:txBody>
      </p:sp>
      <p:sp>
        <p:nvSpPr>
          <p:cNvPr id="8" name="TextBox 7"/>
          <p:cNvSpPr txBox="1"/>
          <p:nvPr/>
        </p:nvSpPr>
        <p:spPr>
          <a:xfrm>
            <a:off x="762000" y="3124200"/>
            <a:ext cx="7010400" cy="400110"/>
          </a:xfrm>
          <a:prstGeom prst="rect">
            <a:avLst/>
          </a:prstGeom>
          <a:noFill/>
        </p:spPr>
        <p:txBody>
          <a:bodyPr wrap="square" rtlCol="0">
            <a:spAutoFit/>
          </a:bodyPr>
          <a:lstStyle/>
          <a:p>
            <a:r>
              <a:rPr lang="en-US" sz="2000" b="1">
                <a:latin typeface="Arial" pitchFamily="34" charset="0"/>
                <a:cs typeface="Arial" pitchFamily="34" charset="0"/>
              </a:rPr>
              <a:t>3</a:t>
            </a:r>
            <a:r>
              <a:rPr lang="en-US" sz="2000" b="1" smtClean="0">
                <a:latin typeface="Arial" pitchFamily="34" charset="0"/>
                <a:cs typeface="Arial" pitchFamily="34" charset="0"/>
              </a:rPr>
              <a:t>. Chi phí vốn giữa các quốc gia</a:t>
            </a:r>
            <a:endParaRPr lang="en-US" sz="2000" b="1">
              <a:latin typeface="Arial" pitchFamily="34" charset="0"/>
              <a:cs typeface="Arial" pitchFamily="34" charset="0"/>
            </a:endParaRPr>
          </a:p>
        </p:txBody>
      </p:sp>
      <p:sp>
        <p:nvSpPr>
          <p:cNvPr id="9" name="TextBox 8"/>
          <p:cNvSpPr txBox="1"/>
          <p:nvPr/>
        </p:nvSpPr>
        <p:spPr>
          <a:xfrm>
            <a:off x="762000" y="3962400"/>
            <a:ext cx="7391400" cy="400110"/>
          </a:xfrm>
          <a:prstGeom prst="rect">
            <a:avLst/>
          </a:prstGeom>
          <a:noFill/>
        </p:spPr>
        <p:txBody>
          <a:bodyPr wrap="square" rtlCol="0">
            <a:spAutoFit/>
          </a:bodyPr>
          <a:lstStyle/>
          <a:p>
            <a:r>
              <a:rPr lang="en-US" sz="2000" b="1" smtClean="0">
                <a:latin typeface="Arial" pitchFamily="34" charset="0"/>
                <a:cs typeface="Arial" pitchFamily="34" charset="0"/>
              </a:rPr>
              <a:t>4. Vấn đề niêm yết cổ phiếu và DGTS vốn ở nước ngoài</a:t>
            </a:r>
            <a:endParaRPr lang="en-US" sz="2000" b="1">
              <a:latin typeface="Arial" pitchFamily="34" charset="0"/>
              <a:cs typeface="Arial" pitchFamily="34" charset="0"/>
            </a:endParaRPr>
          </a:p>
        </p:txBody>
      </p:sp>
      <p:sp>
        <p:nvSpPr>
          <p:cNvPr id="10" name="TextBox 9"/>
          <p:cNvSpPr txBox="1"/>
          <p:nvPr/>
        </p:nvSpPr>
        <p:spPr>
          <a:xfrm>
            <a:off x="762000" y="4705290"/>
            <a:ext cx="7010400" cy="400110"/>
          </a:xfrm>
          <a:prstGeom prst="rect">
            <a:avLst/>
          </a:prstGeom>
          <a:noFill/>
        </p:spPr>
        <p:txBody>
          <a:bodyPr wrap="square" rtlCol="0">
            <a:spAutoFit/>
          </a:bodyPr>
          <a:lstStyle/>
          <a:p>
            <a:r>
              <a:rPr lang="en-US" sz="2000" b="1" smtClean="0">
                <a:latin typeface="Arial" pitchFamily="34" charset="0"/>
                <a:cs typeface="Arial" pitchFamily="34" charset="0"/>
              </a:rPr>
              <a:t>5. Cấu trúc tài chính của các chi nhánh</a:t>
            </a:r>
            <a:endParaRPr lang="en-US" sz="2000" b="1">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900" decel="100000" fill="hold"/>
                                        <p:tgtEl>
                                          <p:spTgt spid="9"/>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Chi phí vốn của MNC</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304800" y="1473470"/>
            <a:ext cx="8382000" cy="812530"/>
          </a:xfrm>
          <a:prstGeom prst="rect">
            <a:avLst/>
          </a:prstGeom>
          <a:noFill/>
        </p:spPr>
        <p:txBody>
          <a:bodyPr wrap="square" rtlCol="0">
            <a:spAutoFit/>
          </a:bodyPr>
          <a:lstStyle/>
          <a:p>
            <a:pPr algn="just">
              <a:lnSpc>
                <a:spcPct val="130000"/>
              </a:lnSpc>
            </a:pPr>
            <a:r>
              <a:rPr lang="en-US" b="1" smtClean="0">
                <a:solidFill>
                  <a:schemeClr val="bg2">
                    <a:lumMod val="90000"/>
                    <a:lumOff val="10000"/>
                  </a:schemeClr>
                </a:solidFill>
              </a:rPr>
              <a:t>Chi phí sử dụng vốn chủ sở hữu (</a:t>
            </a:r>
            <a:r>
              <a:rPr lang="en-US" b="1" i="1" smtClean="0">
                <a:solidFill>
                  <a:schemeClr val="bg2">
                    <a:lumMod val="90000"/>
                    <a:lumOff val="10000"/>
                  </a:schemeClr>
                </a:solidFill>
              </a:rPr>
              <a:t>R</a:t>
            </a:r>
            <a:r>
              <a:rPr lang="en-US" sz="2400" b="1" i="1" baseline="-25000" smtClean="0">
                <a:solidFill>
                  <a:schemeClr val="bg2">
                    <a:lumMod val="90000"/>
                    <a:lumOff val="10000"/>
                  </a:schemeClr>
                </a:solidFill>
                <a:latin typeface="+mj-lt"/>
              </a:rPr>
              <a:t>i</a:t>
            </a:r>
            <a:r>
              <a:rPr lang="en-US" b="1" smtClean="0">
                <a:solidFill>
                  <a:schemeClr val="bg2">
                    <a:lumMod val="90000"/>
                    <a:lumOff val="10000"/>
                  </a:schemeClr>
                </a:solidFill>
              </a:rPr>
              <a:t> ) là tỷ lệ lợi tức kỳ vọng yêu cầu của cổ đông.</a:t>
            </a:r>
          </a:p>
        </p:txBody>
      </p:sp>
      <p:sp>
        <p:nvSpPr>
          <p:cNvPr id="6" name="TextBox 5"/>
          <p:cNvSpPr txBox="1"/>
          <p:nvPr/>
        </p:nvSpPr>
        <p:spPr>
          <a:xfrm>
            <a:off x="381000" y="2438400"/>
            <a:ext cx="8153400" cy="812530"/>
          </a:xfrm>
          <a:prstGeom prst="rect">
            <a:avLst/>
          </a:prstGeom>
          <a:noFill/>
        </p:spPr>
        <p:txBody>
          <a:bodyPr wrap="square" rtlCol="0">
            <a:spAutoFit/>
          </a:bodyPr>
          <a:lstStyle/>
          <a:p>
            <a:pPr algn="just">
              <a:lnSpc>
                <a:spcPct val="130000"/>
              </a:lnSpc>
            </a:pPr>
            <a:r>
              <a:rPr lang="en-US" b="1" smtClean="0">
                <a:solidFill>
                  <a:schemeClr val="bg2">
                    <a:lumMod val="90000"/>
                    <a:lumOff val="10000"/>
                  </a:schemeClr>
                </a:solidFill>
              </a:rPr>
              <a:t>Được tính thông qua mô hình Định giá tài sản vốn (Capital Asset Pricing Model – CAPM)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Chi phí vốn của MNC</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838201" y="1600200"/>
            <a:ext cx="7772400" cy="812530"/>
          </a:xfrm>
          <a:prstGeom prst="rect">
            <a:avLst/>
          </a:prstGeom>
          <a:noFill/>
        </p:spPr>
        <p:txBody>
          <a:bodyPr wrap="square" rtlCol="0">
            <a:spAutoFit/>
          </a:bodyPr>
          <a:lstStyle/>
          <a:p>
            <a:pPr algn="just">
              <a:lnSpc>
                <a:spcPct val="130000"/>
              </a:lnSpc>
            </a:pPr>
            <a:r>
              <a:rPr lang="en-US" b="1" smtClean="0">
                <a:solidFill>
                  <a:schemeClr val="bg2">
                    <a:lumMod val="90000"/>
                    <a:lumOff val="10000"/>
                  </a:schemeClr>
                </a:solidFill>
              </a:rPr>
              <a:t>Sự khác biệt giữa chi phí vốn của MNC và chi phí vốn của một công ty thuần túy nội địa?</a:t>
            </a:r>
          </a:p>
        </p:txBody>
      </p:sp>
      <p:sp>
        <p:nvSpPr>
          <p:cNvPr id="7" name="TextBox 6"/>
          <p:cNvSpPr txBox="1"/>
          <p:nvPr/>
        </p:nvSpPr>
        <p:spPr>
          <a:xfrm>
            <a:off x="1676400" y="2590800"/>
            <a:ext cx="5275803" cy="2169825"/>
          </a:xfrm>
          <a:prstGeom prst="rect">
            <a:avLst/>
          </a:prstGeom>
          <a:noFill/>
        </p:spPr>
        <p:txBody>
          <a:bodyPr wrap="none" rtlCol="0">
            <a:spAutoFit/>
          </a:bodyPr>
          <a:lstStyle/>
          <a:p>
            <a:pPr marL="342900" indent="-342900" algn="just">
              <a:lnSpc>
                <a:spcPct val="150000"/>
              </a:lnSpc>
              <a:buAutoNum type="arabicPeriod"/>
            </a:pPr>
            <a:r>
              <a:rPr lang="en-US" b="1" smtClean="0">
                <a:solidFill>
                  <a:srgbClr val="990099"/>
                </a:solidFill>
              </a:rPr>
              <a:t>Quy mô doanh nghiệp</a:t>
            </a:r>
          </a:p>
          <a:p>
            <a:pPr marL="342900" indent="-342900" algn="just">
              <a:lnSpc>
                <a:spcPct val="150000"/>
              </a:lnSpc>
              <a:buAutoNum type="arabicPeriod"/>
            </a:pPr>
            <a:r>
              <a:rPr lang="en-US" b="1" smtClean="0">
                <a:solidFill>
                  <a:srgbClr val="990099"/>
                </a:solidFill>
              </a:rPr>
              <a:t>Khả năng tiếp cận thị trường vốn quốc tế</a:t>
            </a:r>
          </a:p>
          <a:p>
            <a:pPr marL="342900" indent="-342900" algn="just">
              <a:lnSpc>
                <a:spcPct val="150000"/>
              </a:lnSpc>
              <a:buAutoNum type="arabicPeriod"/>
            </a:pPr>
            <a:r>
              <a:rPr lang="en-US" b="1" smtClean="0">
                <a:solidFill>
                  <a:srgbClr val="990099"/>
                </a:solidFill>
              </a:rPr>
              <a:t>Đặc trưng về đa dạng hóa quốc tế</a:t>
            </a:r>
          </a:p>
          <a:p>
            <a:pPr marL="342900" indent="-342900" algn="just">
              <a:lnSpc>
                <a:spcPct val="150000"/>
              </a:lnSpc>
              <a:buAutoNum type="arabicPeriod"/>
            </a:pPr>
            <a:r>
              <a:rPr lang="en-US" b="1" smtClean="0">
                <a:solidFill>
                  <a:srgbClr val="990099"/>
                </a:solidFill>
              </a:rPr>
              <a:t>Phơi nhiễm rủi ro tỷ giá</a:t>
            </a:r>
          </a:p>
          <a:p>
            <a:pPr marL="342900" indent="-342900" algn="just">
              <a:lnSpc>
                <a:spcPct val="150000"/>
              </a:lnSpc>
              <a:buAutoNum type="arabicPeriod"/>
            </a:pPr>
            <a:r>
              <a:rPr lang="en-US" b="1" smtClean="0">
                <a:solidFill>
                  <a:srgbClr val="990099"/>
                </a:solidFill>
              </a:rPr>
              <a:t>Phơi nhiễm rủi ro quốc gia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Chi phí vốn giữa các quốc gia</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295400" y="2100995"/>
            <a:ext cx="6324167" cy="1480405"/>
          </a:xfrm>
          <a:prstGeom prst="rect">
            <a:avLst/>
          </a:prstGeom>
          <a:noFill/>
        </p:spPr>
        <p:txBody>
          <a:bodyPr wrap="none" rtlCol="0">
            <a:spAutoFit/>
          </a:bodyPr>
          <a:lstStyle/>
          <a:p>
            <a:pPr marL="342900" indent="-342900" algn="just">
              <a:lnSpc>
                <a:spcPct val="130000"/>
              </a:lnSpc>
              <a:spcBef>
                <a:spcPts val="600"/>
              </a:spcBef>
              <a:spcAft>
                <a:spcPts val="600"/>
              </a:spcAft>
              <a:buAutoNum type="arabicPeriod"/>
            </a:pPr>
            <a:r>
              <a:rPr lang="en-US" b="1" smtClean="0">
                <a:solidFill>
                  <a:schemeClr val="bg2">
                    <a:lumMod val="90000"/>
                    <a:lumOff val="10000"/>
                  </a:schemeClr>
                </a:solidFill>
              </a:rPr>
              <a:t>Chi phí vốn ở các quốc gia khác nhau là khác nhau</a:t>
            </a:r>
          </a:p>
          <a:p>
            <a:pPr marL="342900" indent="-342900" algn="just">
              <a:lnSpc>
                <a:spcPct val="130000"/>
              </a:lnSpc>
              <a:spcBef>
                <a:spcPts val="600"/>
              </a:spcBef>
              <a:spcAft>
                <a:spcPts val="600"/>
              </a:spcAft>
              <a:buAutoNum type="arabicPeriod"/>
            </a:pPr>
            <a:r>
              <a:rPr lang="en-US" b="1" smtClean="0">
                <a:solidFill>
                  <a:schemeClr val="bg2">
                    <a:lumMod val="90000"/>
                    <a:lumOff val="10000"/>
                  </a:schemeClr>
                </a:solidFill>
              </a:rPr>
              <a:t>Khác biệt về chi phí sử dụng vốn chủ sở hữu</a:t>
            </a:r>
          </a:p>
          <a:p>
            <a:pPr marL="342900" indent="-342900" algn="just">
              <a:lnSpc>
                <a:spcPct val="130000"/>
              </a:lnSpc>
              <a:spcBef>
                <a:spcPts val="600"/>
              </a:spcBef>
              <a:spcAft>
                <a:spcPts val="600"/>
              </a:spcAft>
              <a:buAutoNum type="arabicPeriod"/>
            </a:pPr>
            <a:r>
              <a:rPr lang="en-US" b="1" smtClean="0">
                <a:solidFill>
                  <a:schemeClr val="bg2">
                    <a:lumMod val="90000"/>
                    <a:lumOff val="10000"/>
                  </a:schemeClr>
                </a:solidFill>
              </a:rPr>
              <a:t>Khác biệt về chi phí sử dụng vốn nợ</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14312"/>
            <a:ext cx="7381875" cy="852488"/>
          </a:xfrm>
        </p:spPr>
        <p:txBody>
          <a:bodyPr/>
          <a:lstStyle/>
          <a:p>
            <a:r>
              <a:rPr lang="en-US" smtClean="0"/>
              <a:t>4. Vấn đề niêm yết cổ phiếu và </a:t>
            </a:r>
            <a:br>
              <a:rPr lang="en-US" smtClean="0"/>
            </a:br>
            <a:r>
              <a:rPr lang="en-US" smtClean="0"/>
              <a:t>định giá tài sản vốn ở nước ngoài</a:t>
            </a:r>
            <a:endParaRPr lang="en-US"/>
          </a:p>
        </p:txBody>
      </p:sp>
      <p:sp>
        <p:nvSpPr>
          <p:cNvPr id="3" name="Content Placeholder 2"/>
          <p:cNvSpPr>
            <a:spLocks noGrp="1"/>
          </p:cNvSpPr>
          <p:nvPr>
            <p:ph idx="1"/>
          </p:nvPr>
        </p:nvSpPr>
        <p:spPr>
          <a:xfrm>
            <a:off x="609600" y="1646772"/>
            <a:ext cx="8153400" cy="533399"/>
          </a:xfrm>
        </p:spPr>
        <p:txBody>
          <a:bodyPr/>
          <a:lstStyle/>
          <a:p>
            <a:r>
              <a:rPr lang="en-US" sz="2400" b="1" smtClean="0"/>
              <a:t>Các vấn đề cần ghi nhớ</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1447800" y="2256371"/>
            <a:ext cx="6766596" cy="1437830"/>
          </a:xfrm>
          <a:prstGeom prst="rect">
            <a:avLst/>
          </a:prstGeom>
          <a:noFill/>
        </p:spPr>
        <p:txBody>
          <a:bodyPr wrap="none" rtlCol="0">
            <a:spAutoFit/>
          </a:bodyPr>
          <a:lstStyle/>
          <a:p>
            <a:pPr marL="342900" indent="-342900" algn="just">
              <a:lnSpc>
                <a:spcPct val="130000"/>
              </a:lnSpc>
              <a:spcBef>
                <a:spcPts val="600"/>
              </a:spcBef>
              <a:spcAft>
                <a:spcPts val="600"/>
              </a:spcAft>
              <a:buAutoNum type="arabicPeriod"/>
            </a:pPr>
            <a:r>
              <a:rPr lang="en-US" b="1" smtClean="0">
                <a:solidFill>
                  <a:srgbClr val="0070C0"/>
                </a:solidFill>
              </a:rPr>
              <a:t>Thuận lợi của niêm yết cổ phiếu trên TTCK nước ngoài</a:t>
            </a:r>
          </a:p>
          <a:p>
            <a:pPr marL="342900" indent="-342900" algn="just">
              <a:lnSpc>
                <a:spcPct val="130000"/>
              </a:lnSpc>
              <a:spcBef>
                <a:spcPts val="600"/>
              </a:spcBef>
              <a:spcAft>
                <a:spcPts val="600"/>
              </a:spcAft>
              <a:buAutoNum type="arabicPeriod"/>
            </a:pPr>
            <a:r>
              <a:rPr lang="en-US" b="1" smtClean="0">
                <a:solidFill>
                  <a:srgbClr val="0070C0"/>
                </a:solidFill>
              </a:rPr>
              <a:t>Các vấn đề khi niêm yết trên TTCK nước ngoài</a:t>
            </a:r>
          </a:p>
          <a:p>
            <a:pPr marL="342900" indent="-342900" algn="just">
              <a:lnSpc>
                <a:spcPct val="130000"/>
              </a:lnSpc>
              <a:spcBef>
                <a:spcPts val="600"/>
              </a:spcBef>
              <a:spcAft>
                <a:spcPts val="600"/>
              </a:spcAft>
              <a:buAutoNum type="arabicPeriod"/>
            </a:pPr>
            <a:r>
              <a:rPr lang="en-US" b="1" smtClean="0">
                <a:solidFill>
                  <a:srgbClr val="0070C0"/>
                </a:solidFill>
              </a:rPr>
              <a:t>Mô hình định giá tài sản vốn ở nước ngoài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Vấn đề niêm yết cổ phiếu và </a:t>
            </a:r>
            <a:br>
              <a:rPr lang="en-US" smtClean="0"/>
            </a:br>
            <a:r>
              <a:rPr lang="en-US" smtClean="0"/>
              <a:t>định giá tài sản vốn ở nước ngoài</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914400" y="1447800"/>
            <a:ext cx="7543800" cy="4060086"/>
          </a:xfrm>
          <a:prstGeom prst="rect">
            <a:avLst/>
          </a:prstGeom>
          <a:noFill/>
        </p:spPr>
        <p:txBody>
          <a:bodyPr wrap="square" rtlCol="0">
            <a:spAutoFit/>
          </a:bodyPr>
          <a:lstStyle/>
          <a:p>
            <a:pPr marL="342900" indent="-342900" algn="just">
              <a:lnSpc>
                <a:spcPct val="130000"/>
              </a:lnSpc>
              <a:spcBef>
                <a:spcPts val="600"/>
              </a:spcBef>
              <a:spcAft>
                <a:spcPts val="600"/>
              </a:spcAft>
              <a:buAutoNum type="arabicPeriod"/>
            </a:pPr>
            <a:r>
              <a:rPr lang="en-US" b="1" smtClean="0">
                <a:solidFill>
                  <a:srgbClr val="0070C0"/>
                </a:solidFill>
              </a:rPr>
              <a:t>Thuận lợi của niêm yết cổ phiếu ở nước ngoài</a:t>
            </a:r>
          </a:p>
          <a:p>
            <a:pPr marL="342900" indent="-342900" algn="just">
              <a:lnSpc>
                <a:spcPct val="130000"/>
              </a:lnSpc>
              <a:spcBef>
                <a:spcPts val="600"/>
              </a:spcBef>
              <a:spcAft>
                <a:spcPts val="600"/>
              </a:spcAft>
              <a:buFontTx/>
              <a:buChar char="-"/>
            </a:pPr>
            <a:r>
              <a:rPr lang="en-US" smtClean="0">
                <a:solidFill>
                  <a:schemeClr val="bg2">
                    <a:lumMod val="90000"/>
                    <a:lumOff val="10000"/>
                  </a:schemeClr>
                </a:solidFill>
              </a:rPr>
              <a:t>Huy động vốn với chi phí phải chăng bằng một lượng lớn nhà đầu tư đa dạng.</a:t>
            </a:r>
          </a:p>
          <a:p>
            <a:pPr marL="342900" indent="-342900" algn="just">
              <a:lnSpc>
                <a:spcPct val="130000"/>
              </a:lnSpc>
              <a:spcBef>
                <a:spcPts val="600"/>
              </a:spcBef>
              <a:spcAft>
                <a:spcPts val="600"/>
              </a:spcAft>
              <a:buFontTx/>
              <a:buChar char="-"/>
            </a:pPr>
            <a:r>
              <a:rPr lang="en-US" smtClean="0">
                <a:solidFill>
                  <a:schemeClr val="bg2">
                    <a:lumMod val="90000"/>
                    <a:lumOff val="10000"/>
                  </a:schemeClr>
                </a:solidFill>
              </a:rPr>
              <a:t>Tạo ra thị trường thứ cấp cho cổ phiếu công ty, có điều kiện cho cổ phiếu công ty tăng giá với tính thanh khoản tăng lên</a:t>
            </a:r>
          </a:p>
          <a:p>
            <a:pPr marL="342900" indent="-342900" algn="just">
              <a:lnSpc>
                <a:spcPct val="130000"/>
              </a:lnSpc>
              <a:spcBef>
                <a:spcPts val="600"/>
              </a:spcBef>
              <a:spcAft>
                <a:spcPts val="600"/>
              </a:spcAft>
              <a:buFontTx/>
              <a:buChar char="-"/>
            </a:pPr>
            <a:r>
              <a:rPr lang="en-US" smtClean="0">
                <a:solidFill>
                  <a:schemeClr val="bg2">
                    <a:lumMod val="90000"/>
                    <a:lumOff val="10000"/>
                  </a:schemeClr>
                </a:solidFill>
              </a:rPr>
              <a:t>Tăng uy tín của công ty trên thị trường trong nước và quốc tế, tạo điều kiện tiêu thụ, cung cấp sản phẩm, dịch vụ</a:t>
            </a:r>
          </a:p>
          <a:p>
            <a:pPr marL="342900" indent="-342900" algn="just">
              <a:lnSpc>
                <a:spcPct val="130000"/>
              </a:lnSpc>
              <a:spcBef>
                <a:spcPts val="600"/>
              </a:spcBef>
              <a:spcAft>
                <a:spcPts val="600"/>
              </a:spcAft>
              <a:buFontTx/>
              <a:buChar char="-"/>
            </a:pPr>
            <a:r>
              <a:rPr lang="en-US" smtClean="0">
                <a:solidFill>
                  <a:schemeClr val="bg2">
                    <a:lumMod val="90000"/>
                    <a:lumOff val="10000"/>
                  </a:schemeClr>
                </a:solidFill>
              </a:rPr>
              <a:t>Là nền tảng cho những thương vụ mua lại, sáp nhập</a:t>
            </a:r>
          </a:p>
          <a:p>
            <a:pPr marL="342900" indent="-342900" algn="just">
              <a:lnSpc>
                <a:spcPct val="130000"/>
              </a:lnSpc>
              <a:spcBef>
                <a:spcPts val="600"/>
              </a:spcBef>
              <a:spcAft>
                <a:spcPts val="600"/>
              </a:spcAft>
              <a:buFontTx/>
              <a:buChar char="-"/>
            </a:pPr>
            <a:r>
              <a:rPr lang="en-US" smtClean="0">
                <a:solidFill>
                  <a:schemeClr val="bg2">
                    <a:lumMod val="90000"/>
                    <a:lumOff val="10000"/>
                  </a:schemeClr>
                </a:solidFill>
              </a:rPr>
              <a:t>Có thể làm tăng hiệu quả quản lý và tính minh bạch của công ty mẹ</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Vấn đề niêm yết cổ phiếu và </a:t>
            </a:r>
            <a:br>
              <a:rPr lang="en-US" smtClean="0"/>
            </a:br>
            <a:r>
              <a:rPr lang="en-US" smtClean="0"/>
              <a:t>định giá tài sản vốn ở nước ngoài</a:t>
            </a:r>
            <a:endParaRPr lang="en-US"/>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5" name="TextBox 4"/>
          <p:cNvSpPr txBox="1"/>
          <p:nvPr/>
        </p:nvSpPr>
        <p:spPr>
          <a:xfrm>
            <a:off x="838200" y="1238780"/>
            <a:ext cx="7467600" cy="3333220"/>
          </a:xfrm>
          <a:prstGeom prst="rect">
            <a:avLst/>
          </a:prstGeom>
          <a:noFill/>
        </p:spPr>
        <p:txBody>
          <a:bodyPr wrap="square" rtlCol="0">
            <a:spAutoFit/>
          </a:bodyPr>
          <a:lstStyle/>
          <a:p>
            <a:pPr algn="just">
              <a:lnSpc>
                <a:spcPct val="130000"/>
              </a:lnSpc>
            </a:pPr>
            <a:r>
              <a:rPr lang="en-US" b="1" smtClean="0">
                <a:solidFill>
                  <a:srgbClr val="0070C0"/>
                </a:solidFill>
              </a:rPr>
              <a:t>2. Các vấn đề MNC có thể gặp phải khi niêm yết trên TTCK nước ngoài:</a:t>
            </a:r>
          </a:p>
          <a:p>
            <a:pPr algn="just">
              <a:lnSpc>
                <a:spcPct val="130000"/>
              </a:lnSpc>
              <a:buFontTx/>
              <a:buChar char="-"/>
            </a:pPr>
            <a:r>
              <a:rPr lang="en-US" smtClean="0">
                <a:solidFill>
                  <a:schemeClr val="bg2">
                    <a:lumMod val="90000"/>
                    <a:lumOff val="10000"/>
                  </a:schemeClr>
                </a:solidFill>
              </a:rPr>
              <a:t> Những quy định về niêm yết trên TTCK nước ngoài hoặc có thể tốn nhiều chi phí bởi quy định của chính phủ tại nước niêm yết</a:t>
            </a:r>
          </a:p>
          <a:p>
            <a:pPr algn="just">
              <a:lnSpc>
                <a:spcPct val="130000"/>
              </a:lnSpc>
              <a:buFontTx/>
              <a:buChar char="-"/>
            </a:pPr>
            <a:r>
              <a:rPr lang="en-US" smtClean="0">
                <a:solidFill>
                  <a:schemeClr val="bg2">
                    <a:lumMod val="90000"/>
                    <a:lumOff val="10000"/>
                  </a:schemeClr>
                </a:solidFill>
              </a:rPr>
              <a:t> MNC phải đối mặt với những biến động trên TTCK nước ngoài khi cổ phiếu được niêm yết</a:t>
            </a:r>
          </a:p>
          <a:p>
            <a:pPr algn="just">
              <a:lnSpc>
                <a:spcPct val="130000"/>
              </a:lnSpc>
              <a:buFontTx/>
              <a:buChar char="-"/>
            </a:pPr>
            <a:r>
              <a:rPr lang="en-US" smtClean="0">
                <a:solidFill>
                  <a:schemeClr val="bg2">
                    <a:lumMod val="90000"/>
                    <a:lumOff val="10000"/>
                  </a:schemeClr>
                </a:solidFill>
              </a:rPr>
              <a:t> Khi cổ phiếu được bán cho nhà đầu tư nước ngoài, họ có thể sẽ đòi hỏi mức lợi tức kiểm soát và thách thức đối với kiểm soát nội địa của công ty.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Vấn đề niêm yết cổ phiếu và </a:t>
            </a:r>
            <a:br>
              <a:rPr lang="en-US" smtClean="0"/>
            </a:br>
            <a:r>
              <a:rPr lang="en-US" smtClean="0"/>
              <a:t>định giá tài sản vốn ở nước ngoài</a:t>
            </a:r>
            <a:endParaRPr lang="en-US"/>
          </a:p>
        </p:txBody>
      </p:sp>
      <p:sp>
        <p:nvSpPr>
          <p:cNvPr id="3" name="Content Placeholder 2"/>
          <p:cNvSpPr>
            <a:spLocks noGrp="1"/>
          </p:cNvSpPr>
          <p:nvPr>
            <p:ph idx="1"/>
          </p:nvPr>
        </p:nvSpPr>
        <p:spPr>
          <a:xfrm>
            <a:off x="609600" y="1066801"/>
            <a:ext cx="8153400" cy="533400"/>
          </a:xfrm>
        </p:spPr>
        <p:txBody>
          <a:bodyPr/>
          <a:lstStyle/>
          <a:p>
            <a:r>
              <a:rPr lang="en-US" sz="2400" b="1" smtClean="0"/>
              <a:t>Định giá tài sản vốn ở nước ngoài</a:t>
            </a:r>
            <a:endParaRPr lang="en-US" sz="2400" b="1"/>
          </a:p>
        </p:txBody>
      </p:sp>
      <p:sp>
        <p:nvSpPr>
          <p:cNvPr id="4" name="Footer Placeholder 3"/>
          <p:cNvSpPr>
            <a:spLocks noGrp="1"/>
          </p:cNvSpPr>
          <p:nvPr>
            <p:ph type="ftr" sz="quarter" idx="10"/>
          </p:nvPr>
        </p:nvSpPr>
        <p:spPr/>
        <p:txBody>
          <a:bodyPr/>
          <a:lstStyle/>
          <a:p>
            <a:pPr>
              <a:defRPr/>
            </a:pPr>
            <a:r>
              <a:rPr lang="en-US" smtClean="0"/>
              <a:t>Lương Minh Hà</a:t>
            </a:r>
            <a:endParaRPr lang="en-US"/>
          </a:p>
        </p:txBody>
      </p:sp>
      <p:sp>
        <p:nvSpPr>
          <p:cNvPr id="6" name="TextBox 5"/>
          <p:cNvSpPr txBox="1"/>
          <p:nvPr/>
        </p:nvSpPr>
        <p:spPr>
          <a:xfrm>
            <a:off x="1143000" y="1757368"/>
            <a:ext cx="2133600" cy="452432"/>
          </a:xfrm>
          <a:prstGeom prst="rect">
            <a:avLst/>
          </a:prstGeom>
          <a:noFill/>
        </p:spPr>
        <p:txBody>
          <a:bodyPr wrap="square" rtlCol="0">
            <a:spAutoFit/>
          </a:bodyPr>
          <a:lstStyle/>
          <a:p>
            <a:pPr algn="just">
              <a:lnSpc>
                <a:spcPct val="130000"/>
              </a:lnSpc>
            </a:pPr>
            <a:r>
              <a:rPr lang="en-US" b="1" smtClean="0">
                <a:solidFill>
                  <a:srgbClr val="0070C0"/>
                </a:solidFill>
              </a:rPr>
              <a:t>Từ hệ số Beta:</a:t>
            </a:r>
          </a:p>
        </p:txBody>
      </p:sp>
      <p:sp>
        <p:nvSpPr>
          <p:cNvPr id="8" name="TextBox 7"/>
          <p:cNvSpPr txBox="1"/>
          <p:nvPr/>
        </p:nvSpPr>
        <p:spPr>
          <a:xfrm>
            <a:off x="1143000" y="2667000"/>
            <a:ext cx="2438400" cy="452432"/>
          </a:xfrm>
          <a:prstGeom prst="rect">
            <a:avLst/>
          </a:prstGeom>
          <a:noFill/>
        </p:spPr>
        <p:txBody>
          <a:bodyPr wrap="square" rtlCol="0">
            <a:spAutoFit/>
          </a:bodyPr>
          <a:lstStyle/>
          <a:p>
            <a:pPr algn="just">
              <a:lnSpc>
                <a:spcPct val="130000"/>
              </a:lnSpc>
            </a:pPr>
            <a:r>
              <a:rPr lang="en-US" b="1" smtClean="0">
                <a:solidFill>
                  <a:srgbClr val="0070C0"/>
                </a:solidFill>
              </a:rPr>
              <a:t>Và mô hình CAPM:</a:t>
            </a:r>
          </a:p>
        </p:txBody>
      </p:sp>
      <p:pic>
        <p:nvPicPr>
          <p:cNvPr id="1028" name="Picture 4"/>
          <p:cNvPicPr>
            <a:picLocks noChangeAspect="1" noChangeArrowheads="1"/>
          </p:cNvPicPr>
          <p:nvPr/>
        </p:nvPicPr>
        <p:blipFill>
          <a:blip r:embed="rId2"/>
          <a:srcRect/>
          <a:stretch>
            <a:fillRect/>
          </a:stretch>
        </p:blipFill>
        <p:spPr bwMode="auto">
          <a:xfrm>
            <a:off x="3810000" y="1752600"/>
            <a:ext cx="3067050" cy="990600"/>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1143000" y="4271968"/>
            <a:ext cx="2971800" cy="452432"/>
          </a:xfrm>
          <a:prstGeom prst="rect">
            <a:avLst/>
          </a:prstGeom>
          <a:noFill/>
        </p:spPr>
        <p:txBody>
          <a:bodyPr wrap="square" rtlCol="0">
            <a:spAutoFit/>
          </a:bodyPr>
          <a:lstStyle/>
          <a:p>
            <a:pPr algn="just">
              <a:lnSpc>
                <a:spcPct val="130000"/>
              </a:lnSpc>
            </a:pPr>
            <a:r>
              <a:rPr lang="en-US" b="1" smtClean="0">
                <a:solidFill>
                  <a:srgbClr val="0070C0"/>
                </a:solidFill>
              </a:rPr>
              <a:t>Ta có mô hình IAPM:</a:t>
            </a:r>
          </a:p>
        </p:txBody>
      </p:sp>
      <p:pic>
        <p:nvPicPr>
          <p:cNvPr id="1033" name="Picture 9"/>
          <p:cNvPicPr>
            <a:picLocks noChangeAspect="1" noChangeArrowheads="1"/>
          </p:cNvPicPr>
          <p:nvPr/>
        </p:nvPicPr>
        <p:blipFill>
          <a:blip r:embed="rId3"/>
          <a:srcRect/>
          <a:stretch>
            <a:fillRect/>
          </a:stretch>
        </p:blipFill>
        <p:spPr bwMode="auto">
          <a:xfrm>
            <a:off x="2438400" y="4953000"/>
            <a:ext cx="5715000" cy="771525"/>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4"/>
          <a:srcRect/>
          <a:stretch>
            <a:fillRect/>
          </a:stretch>
        </p:blipFill>
        <p:spPr bwMode="auto">
          <a:xfrm>
            <a:off x="3190875" y="3286125"/>
            <a:ext cx="4276725" cy="82867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9FF33"/>
        </a:solidFill>
        <a:ln w="9525">
          <a:solidFill>
            <a:srgbClr val="99FF33"/>
          </a:solidFill>
          <a:miter lim="800000"/>
          <a:headEnd/>
          <a:tailEnd/>
        </a:ln>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ts val="1000"/>
          </a:spcAft>
          <a:buClrTx/>
          <a:buSzTx/>
          <a:buFontTx/>
          <a:buNone/>
          <a:tabLst/>
          <a:defRPr kumimoji="0" sz="1300" b="0" i="0" u="none" strike="noStrike" cap="none" normalizeH="0" baseline="0" smtClean="0">
            <a:ln>
              <a:noFill/>
            </a:ln>
            <a:solidFill>
              <a:schemeClr val="tx1"/>
            </a:solidFill>
            <a:effectLst/>
            <a:latin typeface="Times New Roman"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txDef>
      <a:spPr>
        <a:noFill/>
      </a:spPr>
      <a:bodyPr wrap="square" rtlCol="0">
        <a:spAutoFit/>
      </a:bodyPr>
      <a:lstStyle>
        <a:defPPr algn="just">
          <a:lnSpc>
            <a:spcPct val="130000"/>
          </a:lnSpc>
          <a:defRPr b="1" smtClean="0">
            <a:solidFill>
              <a:schemeClr val="bg2">
                <a:lumMod val="90000"/>
                <a:lumOff val="10000"/>
              </a:schemeClr>
            </a:solidFill>
          </a:defRPr>
        </a:defPPr>
      </a:lstStyle>
    </a:tx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2516</TotalTime>
  <Words>714</Words>
  <Application>Microsoft Office PowerPoint</Application>
  <PresentationFormat>On-screen Show (4:3)</PresentationFormat>
  <Paragraphs>69</Paragraphs>
  <Slides>12</Slides>
  <Notes>0</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Blends</vt:lpstr>
      <vt:lpstr>Custom Design</vt:lpstr>
      <vt:lpstr> HỌC VIỆN NGÂN HÀNG KHOA TÀI CHÍNH</vt:lpstr>
      <vt:lpstr>NỘI DUNG CHÍNH</vt:lpstr>
      <vt:lpstr>2. Chi phí vốn của MNC</vt:lpstr>
      <vt:lpstr>2. Chi phí vốn của MNC</vt:lpstr>
      <vt:lpstr>3. Chi phí vốn giữa các quốc gia</vt:lpstr>
      <vt:lpstr>4. Vấn đề niêm yết cổ phiếu và  định giá tài sản vốn ở nước ngoài</vt:lpstr>
      <vt:lpstr>4. Vấn đề niêm yết cổ phiếu và  định giá tài sản vốn ở nước ngoài</vt:lpstr>
      <vt:lpstr>4. Vấn đề niêm yết cổ phiếu và  định giá tài sản vốn ở nước ngoài</vt:lpstr>
      <vt:lpstr>4. Vấn đề niêm yết cổ phiếu và  định giá tài sản vốn ở nước ngoài</vt:lpstr>
      <vt:lpstr>4. Vấn đề niêm yết cổ phiếu và  định giá tài sản vốn ở nước ngoài</vt:lpstr>
      <vt:lpstr>5. Cơ cấu vốn của MNC</vt:lpstr>
      <vt:lpstr>Slide 12</vt:lpstr>
    </vt:vector>
  </TitlesOfParts>
  <Company>DHSP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BV Khoa luan tot nghiep</dc:title>
  <dc:creator>TMCHINH;MINHA</dc:creator>
  <cp:lastModifiedBy>MinhHa</cp:lastModifiedBy>
  <cp:revision>316</cp:revision>
  <dcterms:created xsi:type="dcterms:W3CDTF">2008-10-04T02:58:42Z</dcterms:created>
  <dcterms:modified xsi:type="dcterms:W3CDTF">2011-08-16T16:47:26Z</dcterms:modified>
</cp:coreProperties>
</file>