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 id="2147483700" r:id="rId2"/>
  </p:sldMasterIdLst>
  <p:notesMasterIdLst>
    <p:notesMasterId r:id="rId38"/>
  </p:notesMasterIdLst>
  <p:handoutMasterIdLst>
    <p:handoutMasterId r:id="rId39"/>
  </p:handoutMasterIdLst>
  <p:sldIdLst>
    <p:sldId id="256" r:id="rId3"/>
    <p:sldId id="294" r:id="rId4"/>
    <p:sldId id="281" r:id="rId5"/>
    <p:sldId id="295" r:id="rId6"/>
    <p:sldId id="296" r:id="rId7"/>
    <p:sldId id="297" r:id="rId8"/>
    <p:sldId id="300" r:id="rId9"/>
    <p:sldId id="301" r:id="rId10"/>
    <p:sldId id="302" r:id="rId11"/>
    <p:sldId id="303" r:id="rId12"/>
    <p:sldId id="326" r:id="rId13"/>
    <p:sldId id="304" r:id="rId14"/>
    <p:sldId id="305" r:id="rId15"/>
    <p:sldId id="306" r:id="rId16"/>
    <p:sldId id="307" r:id="rId17"/>
    <p:sldId id="308" r:id="rId18"/>
    <p:sldId id="309" r:id="rId19"/>
    <p:sldId id="310" r:id="rId20"/>
    <p:sldId id="311" r:id="rId21"/>
    <p:sldId id="313" r:id="rId22"/>
    <p:sldId id="314" r:id="rId23"/>
    <p:sldId id="315" r:id="rId24"/>
    <p:sldId id="298" r:id="rId25"/>
    <p:sldId id="316" r:id="rId26"/>
    <p:sldId id="317" r:id="rId27"/>
    <p:sldId id="318" r:id="rId28"/>
    <p:sldId id="319" r:id="rId29"/>
    <p:sldId id="320" r:id="rId30"/>
    <p:sldId id="321" r:id="rId31"/>
    <p:sldId id="299" r:id="rId32"/>
    <p:sldId id="323" r:id="rId33"/>
    <p:sldId id="322" r:id="rId34"/>
    <p:sldId id="324" r:id="rId35"/>
    <p:sldId id="325" r:id="rId36"/>
    <p:sldId id="292" r:id="rId3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ahoma" pitchFamily="34" charset="0"/>
        <a:ea typeface="+mn-ea"/>
        <a:cs typeface="Arial" charset="0"/>
      </a:defRPr>
    </a:lvl1pPr>
    <a:lvl2pPr marL="457200" algn="l" rtl="0" fontAlgn="base">
      <a:spcBef>
        <a:spcPct val="0"/>
      </a:spcBef>
      <a:spcAft>
        <a:spcPct val="0"/>
      </a:spcAft>
      <a:defRPr kern="1200">
        <a:solidFill>
          <a:schemeClr val="tx1"/>
        </a:solidFill>
        <a:latin typeface="Tahoma" pitchFamily="34" charset="0"/>
        <a:ea typeface="+mn-ea"/>
        <a:cs typeface="Arial" charset="0"/>
      </a:defRPr>
    </a:lvl2pPr>
    <a:lvl3pPr marL="914400" algn="l" rtl="0" fontAlgn="base">
      <a:spcBef>
        <a:spcPct val="0"/>
      </a:spcBef>
      <a:spcAft>
        <a:spcPct val="0"/>
      </a:spcAft>
      <a:defRPr kern="1200">
        <a:solidFill>
          <a:schemeClr val="tx1"/>
        </a:solidFill>
        <a:latin typeface="Tahoma" pitchFamily="34" charset="0"/>
        <a:ea typeface="+mn-ea"/>
        <a:cs typeface="Arial" charset="0"/>
      </a:defRPr>
    </a:lvl3pPr>
    <a:lvl4pPr marL="1371600" algn="l" rtl="0" fontAlgn="base">
      <a:spcBef>
        <a:spcPct val="0"/>
      </a:spcBef>
      <a:spcAft>
        <a:spcPct val="0"/>
      </a:spcAft>
      <a:defRPr kern="1200">
        <a:solidFill>
          <a:schemeClr val="tx1"/>
        </a:solidFill>
        <a:latin typeface="Tahoma" pitchFamily="34" charset="0"/>
        <a:ea typeface="+mn-ea"/>
        <a:cs typeface="Arial" charset="0"/>
      </a:defRPr>
    </a:lvl4pPr>
    <a:lvl5pPr marL="1828800" algn="l" rtl="0" fontAlgn="base">
      <a:spcBef>
        <a:spcPct val="0"/>
      </a:spcBef>
      <a:spcAft>
        <a:spcPct val="0"/>
      </a:spcAft>
      <a:defRPr kern="1200">
        <a:solidFill>
          <a:schemeClr val="tx1"/>
        </a:solidFill>
        <a:latin typeface="Tahoma" pitchFamily="34" charset="0"/>
        <a:ea typeface="+mn-ea"/>
        <a:cs typeface="Arial" charset="0"/>
      </a:defRPr>
    </a:lvl5pPr>
    <a:lvl6pPr marL="2286000" algn="l" defTabSz="914400" rtl="0" eaLnBrk="1" latinLnBrk="0" hangingPunct="1">
      <a:defRPr kern="1200">
        <a:solidFill>
          <a:schemeClr val="tx1"/>
        </a:solidFill>
        <a:latin typeface="Tahoma" pitchFamily="34" charset="0"/>
        <a:ea typeface="+mn-ea"/>
        <a:cs typeface="Arial" charset="0"/>
      </a:defRPr>
    </a:lvl6pPr>
    <a:lvl7pPr marL="2743200" algn="l" defTabSz="914400" rtl="0" eaLnBrk="1" latinLnBrk="0" hangingPunct="1">
      <a:defRPr kern="1200">
        <a:solidFill>
          <a:schemeClr val="tx1"/>
        </a:solidFill>
        <a:latin typeface="Tahoma" pitchFamily="34" charset="0"/>
        <a:ea typeface="+mn-ea"/>
        <a:cs typeface="Arial" charset="0"/>
      </a:defRPr>
    </a:lvl7pPr>
    <a:lvl8pPr marL="3200400" algn="l" defTabSz="914400" rtl="0" eaLnBrk="1" latinLnBrk="0" hangingPunct="1">
      <a:defRPr kern="1200">
        <a:solidFill>
          <a:schemeClr val="tx1"/>
        </a:solidFill>
        <a:latin typeface="Tahoma" pitchFamily="34" charset="0"/>
        <a:ea typeface="+mn-ea"/>
        <a:cs typeface="Arial" charset="0"/>
      </a:defRPr>
    </a:lvl8pPr>
    <a:lvl9pPr marL="3657600" algn="l" defTabSz="914400" rtl="0" eaLnBrk="1" latinLnBrk="0" hangingPunct="1">
      <a:defRPr kern="1200">
        <a:solidFill>
          <a:schemeClr val="tx1"/>
        </a:solidFill>
        <a:latin typeface="Tahom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6843"/>
    <a:srgbClr val="3333FF"/>
    <a:srgbClr val="CCCCFF"/>
    <a:srgbClr val="CCFFCC"/>
    <a:srgbClr val="990099"/>
    <a:srgbClr val="FF33CC"/>
    <a:srgbClr val="F04278"/>
    <a:srgbClr val="FD35D7"/>
    <a:srgbClr val="F83ADD"/>
    <a:srgbClr val="FF99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575" autoAdjust="0"/>
    <p:restoredTop sz="93729" autoAdjust="0"/>
  </p:normalViewPr>
  <p:slideViewPr>
    <p:cSldViewPr>
      <p:cViewPr>
        <p:scale>
          <a:sx n="71" d="100"/>
          <a:sy n="71" d="100"/>
        </p:scale>
        <p:origin x="-816" y="-42"/>
      </p:cViewPr>
      <p:guideLst>
        <p:guide orient="horz" pos="2160"/>
        <p:guide pos="2880"/>
      </p:guideLst>
    </p:cSldViewPr>
  </p:slideViewPr>
  <p:notesTextViewPr>
    <p:cViewPr>
      <p:scale>
        <a:sx n="100" d="100"/>
        <a:sy n="100" d="100"/>
      </p:scale>
      <p:origin x="0" y="0"/>
    </p:cViewPr>
  </p:notesTextViewPr>
  <p:notesViewPr>
    <p:cSldViewPr>
      <p:cViewPr varScale="1">
        <p:scale>
          <a:sx n="57" d="100"/>
          <a:sy n="57" d="100"/>
        </p:scale>
        <p:origin x="-250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0" hangingPunct="0">
              <a:defRPr sz="1200">
                <a:cs typeface="+mn-cs"/>
              </a:defRPr>
            </a:lvl1pPr>
          </a:lstStyle>
          <a:p>
            <a:pPr>
              <a:defRPr/>
            </a:pPr>
            <a:fld id="{20AD56FC-D6B9-4150-BBCA-01E3EDC31A6B}" type="datetimeFigureOut">
              <a:rPr lang="en-US"/>
              <a:pPr>
                <a:defRPr/>
              </a:pPr>
              <a:t>8/16/2011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0" hangingPunct="0">
              <a:defRPr sz="1200">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eaLnBrk="0" hangingPunct="0">
              <a:defRPr sz="1200">
                <a:cs typeface="+mn-cs"/>
              </a:defRPr>
            </a:lvl1pPr>
          </a:lstStyle>
          <a:p>
            <a:pPr>
              <a:defRPr/>
            </a:pPr>
            <a:fld id="{0F44B0F7-CDCA-4E32-A802-AA725295C16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624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24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24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624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cs typeface="+mn-cs"/>
              </a:defRPr>
            </a:lvl1pPr>
          </a:lstStyle>
          <a:p>
            <a:pPr>
              <a:defRPr/>
            </a:pPr>
            <a:fld id="{D87DFDB5-FC4C-41D1-A0A9-087067792A5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eaLnBrk="0" hangingPunct="0">
                  <a:defRPr/>
                </a:pPr>
                <a:endParaRPr lang="en-US">
                  <a:cs typeface="+mn-cs"/>
                </a:endParaRP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eaLnBrk="0" hangingPunct="0">
                  <a:defRPr/>
                </a:pPr>
                <a:endParaRPr lang="en-US">
                  <a:cs typeface="+mn-cs"/>
                </a:endParaRP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eaLnBrk="0" hangingPunct="0">
                  <a:defRPr/>
                </a:pPr>
                <a:endParaRPr lang="en-US">
                  <a:cs typeface="+mn-cs"/>
                </a:endParaRP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eaLnBrk="0" hangingPunct="0">
                  <a:defRPr/>
                </a:pPr>
                <a:endParaRPr lang="en-US">
                  <a:cs typeface="+mn-cs"/>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eaLnBrk="0" hangingPunct="0">
                <a:defRPr/>
              </a:pPr>
              <a:endParaRPr lang="en-US">
                <a:cs typeface="+mn-cs"/>
              </a:endParaRPr>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eaLnBrk="0" hangingPunct="0">
                <a:defRPr/>
              </a:pPr>
              <a:endParaRPr lang="en-US">
                <a:cs typeface="+mn-cs"/>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eaLnBrk="0" hangingPunct="0">
                <a:defRPr/>
              </a:pPr>
              <a:endParaRPr lang="en-US">
                <a:cs typeface="+mn-cs"/>
              </a:endParaRPr>
            </a:p>
          </p:txBody>
        </p:sp>
      </p:grpSp>
      <p:sp>
        <p:nvSpPr>
          <p:cNvPr id="67596"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67597"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bwMode="auto">
          <a:xfrm>
            <a:off x="990600" y="6248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400">
                <a:solidFill>
                  <a:schemeClr val="bg2"/>
                </a:solidFill>
                <a:cs typeface="+mn-cs"/>
              </a:defRPr>
            </a:lvl1pPr>
          </a:lstStyle>
          <a:p>
            <a:pPr>
              <a:defRPr/>
            </a:pPr>
            <a:endParaRPr lang="en-US"/>
          </a:p>
        </p:txBody>
      </p:sp>
      <p:sp>
        <p:nvSpPr>
          <p:cNvPr id="16" name="Rectangle 16"/>
          <p:cNvSpPr>
            <a:spLocks noGrp="1" noChangeArrowheads="1"/>
          </p:cNvSpPr>
          <p:nvPr>
            <p:ph type="sldNum" sz="quarter" idx="12"/>
          </p:nvPr>
        </p:nvSpPr>
        <p:spPr bwMode="auto">
          <a:xfrm>
            <a:off x="6858000" y="6248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r" eaLnBrk="1" hangingPunct="1">
              <a:defRPr sz="1400" b="1" i="1">
                <a:solidFill>
                  <a:schemeClr val="bg2"/>
                </a:solidFill>
                <a:latin typeface="+mj-lt"/>
                <a:cs typeface="+mn-cs"/>
              </a:defRPr>
            </a:lvl1pPr>
          </a:lstStyle>
          <a:p>
            <a:pPr>
              <a:defRPr/>
            </a:pPr>
            <a:r>
              <a:rPr lang="en-US"/>
              <a:t>1</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88900"/>
            <a:ext cx="2076450" cy="60436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88900"/>
            <a:ext cx="6076950" cy="60436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057400" y="88900"/>
            <a:ext cx="6858000" cy="852488"/>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066800"/>
            <a:ext cx="8153400" cy="5065713"/>
          </a:xfrm>
        </p:spPr>
        <p:txBody>
          <a:bodyPr/>
          <a:lstStyle/>
          <a:p>
            <a:pPr lvl="0"/>
            <a:endParaRPr lang="en-US" noProof="0"/>
          </a:p>
        </p:txBody>
      </p:sp>
      <p:sp>
        <p:nvSpPr>
          <p:cNvPr id="4"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5B351929-CDA0-4308-B93F-8F8882E93DF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EC6D7E13-E11B-46CF-8114-20CB9E131C8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920475A2-5954-4685-A731-52AA43BC4A1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7" name="Slide Number Placeholder 5"/>
          <p:cNvSpPr>
            <a:spLocks noGrp="1"/>
          </p:cNvSpPr>
          <p:nvPr>
            <p:ph type="sldNum" sz="quarter" idx="12"/>
          </p:nvPr>
        </p:nvSpPr>
        <p:spPr/>
        <p:txBody>
          <a:bodyPr/>
          <a:lstStyle>
            <a:lvl1pPr>
              <a:defRPr/>
            </a:lvl1pPr>
          </a:lstStyle>
          <a:p>
            <a:pPr>
              <a:defRPr/>
            </a:pPr>
            <a:fld id="{49C584CB-46EA-4EF1-B1A7-DFAB13F9B80C}"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9" name="Slide Number Placeholder 5"/>
          <p:cNvSpPr>
            <a:spLocks noGrp="1"/>
          </p:cNvSpPr>
          <p:nvPr>
            <p:ph type="sldNum" sz="quarter" idx="12"/>
          </p:nvPr>
        </p:nvSpPr>
        <p:spPr/>
        <p:txBody>
          <a:bodyPr/>
          <a:lstStyle>
            <a:lvl1pPr>
              <a:defRPr/>
            </a:lvl1pPr>
          </a:lstStyle>
          <a:p>
            <a:pPr>
              <a:defRPr/>
            </a:pPr>
            <a:fld id="{69F55BA1-7DAB-46C1-8F7F-D43D9BB8F3C2}"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5" name="Slide Number Placeholder 5"/>
          <p:cNvSpPr>
            <a:spLocks noGrp="1"/>
          </p:cNvSpPr>
          <p:nvPr>
            <p:ph type="sldNum" sz="quarter" idx="12"/>
          </p:nvPr>
        </p:nvSpPr>
        <p:spPr/>
        <p:txBody>
          <a:bodyPr/>
          <a:lstStyle>
            <a:lvl1pPr>
              <a:defRPr/>
            </a:lvl1pPr>
          </a:lstStyle>
          <a:p>
            <a:pPr>
              <a:defRPr/>
            </a:pPr>
            <a:fld id="{2E608674-2B12-49B1-BA34-23A6E4A9EA5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4" name="Slide Number Placeholder 5"/>
          <p:cNvSpPr>
            <a:spLocks noGrp="1"/>
          </p:cNvSpPr>
          <p:nvPr>
            <p:ph type="sldNum" sz="quarter" idx="12"/>
          </p:nvPr>
        </p:nvSpPr>
        <p:spPr/>
        <p:txBody>
          <a:bodyPr/>
          <a:lstStyle>
            <a:lvl1pPr>
              <a:defRPr/>
            </a:lvl1pPr>
          </a:lstStyle>
          <a:p>
            <a:pPr>
              <a:defRPr/>
            </a:pPr>
            <a:fld id="{E1389DC2-A1BC-4CB9-B9EE-7277879131B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srcRect/>
          <a:stretch>
            <a:fillRect/>
          </a:stretch>
        </p:blipFill>
        <p:spPr bwMode="auto">
          <a:xfrm>
            <a:off x="7842250" y="5410200"/>
            <a:ext cx="1301750" cy="1447800"/>
          </a:xfrm>
          <a:prstGeom prst="rect">
            <a:avLst/>
          </a:prstGeom>
          <a:noFill/>
          <a:ln w="9525">
            <a:noFill/>
            <a:miter lim="800000"/>
            <a:headEnd/>
            <a:tailEnd/>
          </a:ln>
        </p:spPr>
      </p:pic>
      <p:sp>
        <p:nvSpPr>
          <p:cNvPr id="5" name="Footer Placeholder 3"/>
          <p:cNvSpPr txBox="1">
            <a:spLocks/>
          </p:cNvSpPr>
          <p:nvPr userDrawn="1"/>
        </p:nvSpPr>
        <p:spPr bwMode="auto">
          <a:xfrm>
            <a:off x="7239000" y="6257925"/>
            <a:ext cx="838200" cy="381000"/>
          </a:xfrm>
          <a:prstGeom prst="rect">
            <a:avLst/>
          </a:prstGeom>
          <a:noFill/>
          <a:ln w="9525">
            <a:noFill/>
            <a:miter lim="800000"/>
            <a:headEnd/>
            <a:tailEnd/>
          </a:ln>
          <a:effectLst/>
        </p:spPr>
        <p:txBody>
          <a:bodyPr anchor="b"/>
          <a:lstStyle>
            <a:lvl1pPr>
              <a:defRPr/>
            </a:lvl1pPr>
          </a:lstStyle>
          <a:p>
            <a:pPr algn="ctr">
              <a:defRPr/>
            </a:pPr>
            <a:fld id="{38DEFE51-003D-4BA8-95B9-7AD01EF7E7A2}" type="slidenum">
              <a:rPr lang="en-US" sz="1400" b="1" i="1" smtClean="0">
                <a:latin typeface="Arial" charset="0"/>
                <a:cs typeface="+mn-cs"/>
              </a:rPr>
              <a:pPr algn="ctr">
                <a:defRPr/>
              </a:pPr>
              <a:t>‹#›</a:t>
            </a:fld>
            <a:endParaRPr lang="en-US" sz="1400" b="1" i="1" dirty="0">
              <a:latin typeface="Arial" charset="0"/>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3"/>
          <p:cNvSpPr>
            <a:spLocks noGrp="1"/>
          </p:cNvSpPr>
          <p:nvPr>
            <p:ph type="ftr" sz="quarter" idx="10"/>
          </p:nvPr>
        </p:nvSpPr>
        <p:spPr>
          <a:xfrm>
            <a:off x="609600" y="6243638"/>
            <a:ext cx="2590800" cy="457200"/>
          </a:xfrm>
        </p:spPr>
        <p:txBody>
          <a:bodyPr/>
          <a:lstStyle>
            <a:lvl1pPr>
              <a:defRPr/>
            </a:lvl1pPr>
          </a:lstStyle>
          <a:p>
            <a:pPr>
              <a:defRPr/>
            </a:pPr>
            <a:r>
              <a:rPr lang="en-US" smtClean="0"/>
              <a:t>Lương </a:t>
            </a:r>
            <a:r>
              <a:rPr lang="en-US"/>
              <a:t>Minh Hà</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7" name="Slide Number Placeholder 5"/>
          <p:cNvSpPr>
            <a:spLocks noGrp="1"/>
          </p:cNvSpPr>
          <p:nvPr>
            <p:ph type="sldNum" sz="quarter" idx="12"/>
          </p:nvPr>
        </p:nvSpPr>
        <p:spPr/>
        <p:txBody>
          <a:bodyPr/>
          <a:lstStyle>
            <a:lvl1pPr>
              <a:defRPr/>
            </a:lvl1pPr>
          </a:lstStyle>
          <a:p>
            <a:pPr>
              <a:defRPr/>
            </a:pPr>
            <a:fld id="{E1C49B38-8AC6-4030-9EB8-16DEFB099FA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7" name="Slide Number Placeholder 5"/>
          <p:cNvSpPr>
            <a:spLocks noGrp="1"/>
          </p:cNvSpPr>
          <p:nvPr>
            <p:ph type="sldNum" sz="quarter" idx="12"/>
          </p:nvPr>
        </p:nvSpPr>
        <p:spPr/>
        <p:txBody>
          <a:bodyPr/>
          <a:lstStyle>
            <a:lvl1pPr>
              <a:defRPr/>
            </a:lvl1pPr>
          </a:lstStyle>
          <a:p>
            <a:pPr>
              <a:defRPr/>
            </a:pPr>
            <a:fld id="{E3CB1F54-A614-4501-BF79-F72466A687E9}"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74532484-4388-4C04-A007-A3D1B5D13296}"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702B6680-6F00-4070-8783-08AD3911AE8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ftr" sz="quarter" idx="10"/>
          </p:nvPr>
        </p:nvSpPr>
        <p:spPr>
          <a:ln/>
        </p:spPr>
        <p:txBody>
          <a:bodyPr/>
          <a:lstStyle>
            <a:lvl1pPr>
              <a:defRPr/>
            </a:lvl1pPr>
          </a:lstStyle>
          <a:p>
            <a:pPr>
              <a:defRPr/>
            </a:pPr>
            <a:r>
              <a:rPr lang="vi-VN" smtClean="0"/>
              <a:t>Lương </a:t>
            </a:r>
            <a:r>
              <a:rPr lang="vi-VN"/>
              <a:t>Minh Hà</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066800"/>
            <a:ext cx="4000500" cy="5065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066800"/>
            <a:ext cx="4000500" cy="5065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9"/>
          <p:cNvSpPr>
            <a:spLocks noGrp="1" noChangeArrowheads="1"/>
          </p:cNvSpPr>
          <p:nvPr>
            <p:ph type="title"/>
          </p:nvPr>
        </p:nvSpPr>
        <p:spPr bwMode="auto">
          <a:xfrm>
            <a:off x="1371600" y="88900"/>
            <a:ext cx="7381875" cy="8524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10"/>
          <p:cNvSpPr>
            <a:spLocks noGrp="1" noChangeArrowheads="1"/>
          </p:cNvSpPr>
          <p:nvPr>
            <p:ph type="body" idx="1"/>
          </p:nvPr>
        </p:nvSpPr>
        <p:spPr bwMode="auto">
          <a:xfrm>
            <a:off x="609600" y="1066800"/>
            <a:ext cx="8153400" cy="50657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6572" name="Rectangle 12"/>
          <p:cNvSpPr>
            <a:spLocks noGrp="1" noChangeArrowheads="1"/>
          </p:cNvSpPr>
          <p:nvPr>
            <p:ph type="ftr" sz="quarter" idx="3"/>
          </p:nvPr>
        </p:nvSpPr>
        <p:spPr bwMode="auto">
          <a:xfrm>
            <a:off x="609600" y="6243638"/>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b="1" i="1">
                <a:latin typeface="Arial" charset="0"/>
                <a:cs typeface="+mn-cs"/>
              </a:defRPr>
            </a:lvl1pPr>
          </a:lstStyle>
          <a:p>
            <a:pPr>
              <a:defRPr/>
            </a:pPr>
            <a:r>
              <a:rPr lang="vi-VN" smtClean="0"/>
              <a:t>Lương </a:t>
            </a:r>
            <a:r>
              <a:rPr lang="vi-VN"/>
              <a:t>Minh Hà</a:t>
            </a:r>
            <a:endParaRPr lang="en-US"/>
          </a:p>
        </p:txBody>
      </p:sp>
      <p:sp>
        <p:nvSpPr>
          <p:cNvPr id="66578" name="Rectangle 18"/>
          <p:cNvSpPr>
            <a:spLocks noChangeArrowheads="1"/>
          </p:cNvSpPr>
          <p:nvPr userDrawn="1"/>
        </p:nvSpPr>
        <p:spPr bwMode="gray">
          <a:xfrm>
            <a:off x="609600" y="6172200"/>
            <a:ext cx="8226425" cy="31750"/>
          </a:xfrm>
          <a:prstGeom prst="rect">
            <a:avLst/>
          </a:prstGeom>
          <a:gradFill rotWithShape="0">
            <a:gsLst>
              <a:gs pos="0">
                <a:schemeClr val="bg1"/>
              </a:gs>
              <a:gs pos="100000">
                <a:schemeClr val="tx1"/>
              </a:gs>
            </a:gsLst>
            <a:lin ang="0" scaled="1"/>
          </a:gradFill>
          <a:ln w="9525">
            <a:noFill/>
            <a:miter lim="800000"/>
            <a:headEnd/>
            <a:tailEnd/>
          </a:ln>
          <a:effectLst/>
        </p:spPr>
        <p:txBody>
          <a:bodyPr wrap="none" anchor="ctr"/>
          <a:lstStyle/>
          <a:p>
            <a:pPr algn="ctr">
              <a:defRPr/>
            </a:pPr>
            <a:endParaRPr kumimoji="1" lang="en-US" sz="2400">
              <a:cs typeface="+mn-cs"/>
            </a:endParaRPr>
          </a:p>
        </p:txBody>
      </p:sp>
      <p:sp>
        <p:nvSpPr>
          <p:cNvPr id="8" name="Rectangle 8"/>
          <p:cNvSpPr>
            <a:spLocks noChangeArrowheads="1"/>
          </p:cNvSpPr>
          <p:nvPr userDrawn="1"/>
        </p:nvSpPr>
        <p:spPr bwMode="gray">
          <a:xfrm>
            <a:off x="381000" y="10445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kumimoji="1" lang="en-US" sz="2400">
              <a:cs typeface="+mn-cs"/>
            </a:endParaRPr>
          </a:p>
        </p:txBody>
      </p:sp>
      <p:pic>
        <p:nvPicPr>
          <p:cNvPr id="9" name="Picture 2" descr="E:\MH\M&amp;A\Bai giang\Companies' logo\logo.png"/>
          <p:cNvPicPr>
            <a:picLocks noChangeAspect="1" noChangeArrowheads="1"/>
          </p:cNvPicPr>
          <p:nvPr userDrawn="1"/>
        </p:nvPicPr>
        <p:blipFill>
          <a:blip r:embed="rId14"/>
          <a:srcRect/>
          <a:stretch>
            <a:fillRect/>
          </a:stretch>
        </p:blipFill>
        <p:spPr bwMode="auto">
          <a:xfrm>
            <a:off x="152400" y="76200"/>
            <a:ext cx="893379" cy="914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Rectangle 12"/>
          <p:cNvSpPr txBox="1">
            <a:spLocks noChangeArrowheads="1"/>
          </p:cNvSpPr>
          <p:nvPr userDrawn="1"/>
        </p:nvSpPr>
        <p:spPr bwMode="auto">
          <a:xfrm>
            <a:off x="3657600" y="62484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b="1" i="1">
                <a:latin typeface="Arial" charset="0"/>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1" u="none" strike="noStrike" kern="1200" cap="none" spc="0" normalizeH="0" baseline="0" noProof="0" smtClean="0">
                <a:ln>
                  <a:noFill/>
                </a:ln>
                <a:solidFill>
                  <a:schemeClr val="tx1"/>
                </a:solidFill>
                <a:effectLst/>
                <a:uLnTx/>
                <a:uFillTx/>
                <a:latin typeface="Arial" charset="0"/>
                <a:ea typeface="+mn-ea"/>
                <a:cs typeface="+mn-cs"/>
              </a:rPr>
              <a:t>MNC</a:t>
            </a:r>
            <a:endParaRPr kumimoji="0" lang="en-US" sz="1400" b="1" i="1" u="none" strike="noStrike" kern="1200" cap="none" spc="0" normalizeH="0" baseline="0" noProof="0">
              <a:ln>
                <a:noFill/>
              </a:ln>
              <a:solidFill>
                <a:schemeClr val="tx1"/>
              </a:solidFill>
              <a:effectLst/>
              <a:uLnTx/>
              <a:uFillTx/>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4485" r:id="rId1"/>
    <p:sldLayoutId id="2147484486" r:id="rId2"/>
    <p:sldLayoutId id="2147484464" r:id="rId3"/>
    <p:sldLayoutId id="2147484465" r:id="rId4"/>
    <p:sldLayoutId id="2147484466" r:id="rId5"/>
    <p:sldLayoutId id="2147484467" r:id="rId6"/>
    <p:sldLayoutId id="2147484468" r:id="rId7"/>
    <p:sldLayoutId id="2147484469" r:id="rId8"/>
    <p:sldLayoutId id="2147484470" r:id="rId9"/>
    <p:sldLayoutId id="2147484471" r:id="rId10"/>
    <p:sldLayoutId id="2147484472" r:id="rId11"/>
    <p:sldLayoutId id="2147484473" r:id="rId12"/>
  </p:sldLayoutIdLst>
  <p:hf hdr="0" dt="0"/>
  <p:txStyles>
    <p:titleStyle>
      <a:lvl1pPr algn="l" rtl="0" eaLnBrk="0" fontAlgn="base" hangingPunct="0">
        <a:spcBef>
          <a:spcPct val="0"/>
        </a:spcBef>
        <a:spcAft>
          <a:spcPct val="0"/>
        </a:spcAft>
        <a:buSzPct val="300000"/>
        <a:defRPr sz="2800" b="1">
          <a:solidFill>
            <a:srgbClr val="990099"/>
          </a:solidFill>
          <a:latin typeface="+mj-lt"/>
          <a:ea typeface="+mj-ea"/>
          <a:cs typeface="+mj-cs"/>
        </a:defRPr>
      </a:lvl1pPr>
      <a:lvl2pPr algn="l" rtl="0" eaLnBrk="0" fontAlgn="base" hangingPunct="0">
        <a:spcBef>
          <a:spcPct val="0"/>
        </a:spcBef>
        <a:spcAft>
          <a:spcPct val="0"/>
        </a:spcAft>
        <a:buSzPct val="300000"/>
        <a:defRPr sz="2800" b="1">
          <a:solidFill>
            <a:schemeClr val="hlink"/>
          </a:solidFill>
          <a:latin typeface="Times New Roman" pitchFamily="18" charset="0"/>
        </a:defRPr>
      </a:lvl2pPr>
      <a:lvl3pPr algn="l" rtl="0" eaLnBrk="0" fontAlgn="base" hangingPunct="0">
        <a:spcBef>
          <a:spcPct val="0"/>
        </a:spcBef>
        <a:spcAft>
          <a:spcPct val="0"/>
        </a:spcAft>
        <a:buSzPct val="300000"/>
        <a:defRPr sz="2800" b="1">
          <a:solidFill>
            <a:schemeClr val="hlink"/>
          </a:solidFill>
          <a:latin typeface="Times New Roman" pitchFamily="18" charset="0"/>
        </a:defRPr>
      </a:lvl3pPr>
      <a:lvl4pPr algn="l" rtl="0" eaLnBrk="0" fontAlgn="base" hangingPunct="0">
        <a:spcBef>
          <a:spcPct val="0"/>
        </a:spcBef>
        <a:spcAft>
          <a:spcPct val="0"/>
        </a:spcAft>
        <a:buSzPct val="300000"/>
        <a:defRPr sz="2800" b="1">
          <a:solidFill>
            <a:schemeClr val="hlink"/>
          </a:solidFill>
          <a:latin typeface="Times New Roman" pitchFamily="18" charset="0"/>
        </a:defRPr>
      </a:lvl4pPr>
      <a:lvl5pPr algn="l" rtl="0" eaLnBrk="0" fontAlgn="base" hangingPunct="0">
        <a:spcBef>
          <a:spcPct val="0"/>
        </a:spcBef>
        <a:spcAft>
          <a:spcPct val="0"/>
        </a:spcAft>
        <a:buSzPct val="300000"/>
        <a:defRPr sz="2800" b="1">
          <a:solidFill>
            <a:schemeClr val="hlink"/>
          </a:solidFill>
          <a:latin typeface="Times New Roman" pitchFamily="18" charset="0"/>
        </a:defRPr>
      </a:lvl5pPr>
      <a:lvl6pPr marL="457200" algn="l" rtl="0" fontAlgn="base">
        <a:spcBef>
          <a:spcPct val="0"/>
        </a:spcBef>
        <a:spcAft>
          <a:spcPct val="0"/>
        </a:spcAft>
        <a:defRPr sz="2800" b="1">
          <a:solidFill>
            <a:schemeClr val="hlink"/>
          </a:solidFill>
          <a:latin typeface="Times New Roman" pitchFamily="18" charset="0"/>
        </a:defRPr>
      </a:lvl6pPr>
      <a:lvl7pPr marL="914400" algn="l" rtl="0" fontAlgn="base">
        <a:spcBef>
          <a:spcPct val="0"/>
        </a:spcBef>
        <a:spcAft>
          <a:spcPct val="0"/>
        </a:spcAft>
        <a:defRPr sz="2800" b="1">
          <a:solidFill>
            <a:schemeClr val="hlink"/>
          </a:solidFill>
          <a:latin typeface="Times New Roman" pitchFamily="18" charset="0"/>
        </a:defRPr>
      </a:lvl7pPr>
      <a:lvl8pPr marL="1371600" algn="l" rtl="0" fontAlgn="base">
        <a:spcBef>
          <a:spcPct val="0"/>
        </a:spcBef>
        <a:spcAft>
          <a:spcPct val="0"/>
        </a:spcAft>
        <a:defRPr sz="2800" b="1">
          <a:solidFill>
            <a:schemeClr val="hlink"/>
          </a:solidFill>
          <a:latin typeface="Times New Roman" pitchFamily="18" charset="0"/>
        </a:defRPr>
      </a:lvl8pPr>
      <a:lvl9pPr marL="1828800" algn="l" rtl="0" fontAlgn="base">
        <a:spcBef>
          <a:spcPct val="0"/>
        </a:spcBef>
        <a:spcAft>
          <a:spcPct val="0"/>
        </a:spcAft>
        <a:defRPr sz="2800" b="1">
          <a:solidFill>
            <a:schemeClr val="hlink"/>
          </a:solidFill>
          <a:latin typeface="Times New Roman" pitchFamily="18" charset="0"/>
        </a:defRPr>
      </a:lvl9pPr>
    </p:titleStyle>
    <p:bodyStyle>
      <a:lvl1pPr marL="342900" indent="-342900" algn="l" rtl="0" eaLnBrk="0" fontAlgn="base" hangingPunct="0">
        <a:spcBef>
          <a:spcPct val="20000"/>
        </a:spcBef>
        <a:spcAft>
          <a:spcPct val="0"/>
        </a:spcAft>
        <a:buClr>
          <a:schemeClr val="tx1"/>
        </a:buClr>
        <a:buSzPct val="65000"/>
        <a:buFont typeface="Wingdings" pitchFamily="2" charset="2"/>
        <a:buChar char="q"/>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80000"/>
        <a:buFont typeface="Wingdings" pitchFamily="2" charset="2"/>
        <a:buChar char="Ø"/>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a:solidFill>
                  <a:schemeClr val="tx1">
                    <a:tint val="75000"/>
                  </a:schemeClr>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a:solidFill>
                  <a:schemeClr val="tx1">
                    <a:tint val="75000"/>
                  </a:schemeClr>
                </a:solidFill>
                <a:cs typeface="+mn-cs"/>
              </a:defRPr>
            </a:lvl1pPr>
          </a:lstStyle>
          <a:p>
            <a:pPr>
              <a:defRPr/>
            </a:pPr>
            <a:r>
              <a:rPr lang="vi-VN"/>
              <a:t>Sinh viên: Lương Minh Hà</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defRPr sz="1200">
                <a:solidFill>
                  <a:schemeClr val="tx1">
                    <a:tint val="75000"/>
                  </a:schemeClr>
                </a:solidFill>
                <a:cs typeface="+mn-cs"/>
              </a:defRPr>
            </a:lvl1pPr>
          </a:lstStyle>
          <a:p>
            <a:pPr>
              <a:defRPr/>
            </a:pPr>
            <a:fld id="{9811C661-30A1-4648-8CF3-618F4FBC939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74"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762000" y="87313"/>
            <a:ext cx="7772400" cy="1284287"/>
          </a:xfrm>
        </p:spPr>
        <p:txBody>
          <a:bodyPr/>
          <a:lstStyle/>
          <a:p>
            <a:pPr algn="ctr" eaLnBrk="1" hangingPunct="1">
              <a:lnSpc>
                <a:spcPct val="140000"/>
              </a:lnSpc>
            </a:pPr>
            <a:r>
              <a:rPr lang="en-US" sz="2000" smtClean="0">
                <a:solidFill>
                  <a:schemeClr val="bg2">
                    <a:lumMod val="50000"/>
                    <a:lumOff val="50000"/>
                  </a:schemeClr>
                </a:solidFill>
              </a:rPr>
              <a:t/>
            </a:r>
            <a:br>
              <a:rPr lang="en-US" sz="2000" smtClean="0">
                <a:solidFill>
                  <a:schemeClr val="bg2">
                    <a:lumMod val="50000"/>
                    <a:lumOff val="50000"/>
                  </a:schemeClr>
                </a:solidFill>
              </a:rPr>
            </a:br>
            <a:r>
              <a:rPr lang="en-US" sz="1800" smtClean="0">
                <a:solidFill>
                  <a:schemeClr val="bg2">
                    <a:lumMod val="50000"/>
                    <a:lumOff val="50000"/>
                  </a:schemeClr>
                </a:solidFill>
              </a:rPr>
              <a:t>HỌC VIỆN NGÂN HÀNG</a:t>
            </a:r>
            <a:br>
              <a:rPr lang="en-US" sz="1800" smtClean="0">
                <a:solidFill>
                  <a:schemeClr val="bg2">
                    <a:lumMod val="50000"/>
                    <a:lumOff val="50000"/>
                  </a:schemeClr>
                </a:solidFill>
              </a:rPr>
            </a:br>
            <a:r>
              <a:rPr lang="en-US" sz="1800" smtClean="0">
                <a:solidFill>
                  <a:schemeClr val="bg2">
                    <a:lumMod val="50000"/>
                    <a:lumOff val="50000"/>
                  </a:schemeClr>
                </a:solidFill>
              </a:rPr>
              <a:t>KHOA TÀI CHÍNH</a:t>
            </a:r>
          </a:p>
        </p:txBody>
      </p:sp>
      <p:sp>
        <p:nvSpPr>
          <p:cNvPr id="2051" name="Rectangle 3"/>
          <p:cNvSpPr>
            <a:spLocks noGrp="1" noChangeArrowheads="1"/>
          </p:cNvSpPr>
          <p:nvPr>
            <p:ph type="subTitle" idx="1"/>
          </p:nvPr>
        </p:nvSpPr>
        <p:spPr>
          <a:xfrm>
            <a:off x="0" y="1981200"/>
            <a:ext cx="9144000" cy="2057400"/>
          </a:xfrm>
          <a:solidFill>
            <a:schemeClr val="bg1"/>
          </a:solidFill>
        </p:spPr>
        <p:txBody>
          <a:bodyPr/>
          <a:lstStyle/>
          <a:p>
            <a:pPr eaLnBrk="1" hangingPunct="1">
              <a:defRPr/>
            </a:pPr>
            <a:endParaRPr lang="en-US" sz="1800" b="1" dirty="0">
              <a:solidFill>
                <a:srgbClr val="990099"/>
              </a:solidFill>
              <a:latin typeface="Arial Rounded MT Bold" pitchFamily="34" charset="0"/>
            </a:endParaRPr>
          </a:p>
          <a:p>
            <a:pPr eaLnBrk="1" fontAlgn="auto" hangingPunct="1">
              <a:spcAft>
                <a:spcPts val="0"/>
              </a:spcAft>
              <a:buClrTx/>
              <a:buSzTx/>
              <a:defRPr/>
            </a:pPr>
            <a:r>
              <a:rPr lang="en-US" sz="2400" b="1" kern="1200" smtClean="0">
                <a:solidFill>
                  <a:srgbClr val="990099"/>
                </a:solidFill>
                <a:latin typeface="Arial Rounded MT Bold" pitchFamily="34" charset="0"/>
                <a:cs typeface="Times New Roman" pitchFamily="18" charset="0"/>
              </a:rPr>
              <a:t>CHƯƠNG 2</a:t>
            </a:r>
          </a:p>
          <a:p>
            <a:pPr eaLnBrk="1" fontAlgn="auto" hangingPunct="1">
              <a:spcAft>
                <a:spcPts val="0"/>
              </a:spcAft>
              <a:buClrTx/>
              <a:buSzTx/>
              <a:defRPr/>
            </a:pPr>
            <a:r>
              <a:rPr lang="en-US" sz="2800" b="1" kern="1200" smtClean="0">
                <a:solidFill>
                  <a:srgbClr val="990099"/>
                </a:solidFill>
                <a:latin typeface="Arial Rounded MT Bold" pitchFamily="34" charset="0"/>
                <a:cs typeface="Times New Roman" pitchFamily="18" charset="0"/>
              </a:rPr>
              <a:t>QUẢN TRỊ RỦI RO </a:t>
            </a:r>
          </a:p>
          <a:p>
            <a:pPr eaLnBrk="1" fontAlgn="auto" hangingPunct="1">
              <a:spcAft>
                <a:spcPts val="0"/>
              </a:spcAft>
              <a:buClrTx/>
              <a:buSzTx/>
              <a:defRPr/>
            </a:pPr>
            <a:r>
              <a:rPr lang="en-US" sz="2800" b="1" kern="1200" smtClean="0">
                <a:solidFill>
                  <a:srgbClr val="990099"/>
                </a:solidFill>
                <a:latin typeface="Arial Rounded MT Bold" pitchFamily="34" charset="0"/>
                <a:cs typeface="Times New Roman" pitchFamily="18" charset="0"/>
              </a:rPr>
              <a:t>TRONG HOẠT ĐỘNG CỦA MNC</a:t>
            </a:r>
            <a:endParaRPr lang="en-US" sz="2800" b="1" kern="1200" dirty="0">
              <a:solidFill>
                <a:srgbClr val="990099"/>
              </a:solidFill>
              <a:latin typeface="Arial Rounded MT Bold" pitchFamily="34" charset="0"/>
              <a:cs typeface="Times New Roman" pitchFamily="18" charset="0"/>
            </a:endParaRPr>
          </a:p>
        </p:txBody>
      </p:sp>
      <p:pic>
        <p:nvPicPr>
          <p:cNvPr id="5127" name="tazb1" descr="File?id=dfvps8p3_687hcrv77dr_b"/>
          <p:cNvPicPr>
            <a:picLocks noChangeAspect="1" noChangeArrowheads="1"/>
          </p:cNvPicPr>
          <p:nvPr/>
        </p:nvPicPr>
        <p:blipFill>
          <a:blip r:embed="rId2"/>
          <a:srcRect/>
          <a:stretch>
            <a:fillRect/>
          </a:stretch>
        </p:blipFill>
        <p:spPr bwMode="auto">
          <a:xfrm>
            <a:off x="228600" y="6400800"/>
            <a:ext cx="8686800" cy="395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a:xfrm>
            <a:off x="609600" y="1295400"/>
            <a:ext cx="7543800" cy="4837113"/>
          </a:xfrm>
        </p:spPr>
        <p:txBody>
          <a:bodyPr/>
          <a:lstStyle/>
          <a:p>
            <a:pPr algn="just">
              <a:lnSpc>
                <a:spcPct val="120000"/>
              </a:lnSpc>
              <a:spcBef>
                <a:spcPts val="1200"/>
              </a:spcBef>
            </a:pPr>
            <a:r>
              <a:rPr lang="en-US" sz="2000" b="1" i="1" smtClean="0"/>
              <a:t>Đánh giá phơi nhiễm giao dịch của MNC bằng việc phân tích:</a:t>
            </a:r>
          </a:p>
          <a:p>
            <a:pPr algn="just">
              <a:lnSpc>
                <a:spcPct val="120000"/>
              </a:lnSpc>
              <a:spcBef>
                <a:spcPts val="1200"/>
              </a:spcBef>
              <a:buFontTx/>
              <a:buChar char="-"/>
            </a:pPr>
            <a:r>
              <a:rPr lang="en-US" sz="2000" b="1" smtClean="0"/>
              <a:t>Mức độ biến động của các loại đồng tiền</a:t>
            </a:r>
            <a:r>
              <a:rPr lang="en-US" sz="2000" b="1" smtClean="0"/>
              <a:t>:</a:t>
            </a:r>
          </a:p>
          <a:p>
            <a:pPr algn="just">
              <a:lnSpc>
                <a:spcPct val="120000"/>
              </a:lnSpc>
              <a:spcBef>
                <a:spcPts val="1200"/>
              </a:spcBef>
              <a:buNone/>
            </a:pPr>
            <a:endParaRPr lang="en-US" sz="2400" smtClean="0"/>
          </a:p>
          <a:p>
            <a:pPr algn="just">
              <a:lnSpc>
                <a:spcPct val="120000"/>
              </a:lnSpc>
              <a:spcBef>
                <a:spcPts val="1200"/>
              </a:spcBef>
              <a:buFontTx/>
              <a:buChar char="-"/>
            </a:pPr>
            <a:r>
              <a:rPr lang="en-US" sz="2000" b="1" smtClean="0"/>
              <a:t>Mối quan hệ giữa các loại đồng tiền:</a:t>
            </a:r>
            <a:r>
              <a:rPr lang="en-US" sz="2000" smtClean="0"/>
              <a:t> 2 phương pháp</a:t>
            </a:r>
          </a:p>
          <a:p>
            <a:pPr algn="just">
              <a:lnSpc>
                <a:spcPct val="120000"/>
              </a:lnSpc>
              <a:spcBef>
                <a:spcPts val="1200"/>
              </a:spcBef>
              <a:buNone/>
            </a:pPr>
            <a:r>
              <a:rPr lang="en-US" sz="2000" smtClean="0"/>
              <a:t>+  Mô hình VaR – giá trị rủi ro theo thời hạn (Value at Risk)</a:t>
            </a:r>
          </a:p>
          <a:p>
            <a:pPr algn="just">
              <a:lnSpc>
                <a:spcPct val="120000"/>
              </a:lnSpc>
              <a:spcBef>
                <a:spcPts val="1200"/>
              </a:spcBef>
              <a:buFont typeface="Wingdings" pitchFamily="2" charset="2"/>
              <a:buChar char="Ø"/>
            </a:pPr>
            <a:r>
              <a:rPr lang="en-US" sz="2000" smtClean="0"/>
              <a:t> Phương pháp Phương sai – Hiệp phương sai (Variance – Covariance Methodology) của J.P Morgan</a:t>
            </a:r>
            <a:r>
              <a:rPr lang="en-US" sz="2000" b="1" smtClean="0"/>
              <a:t> xác định VaR</a:t>
            </a:r>
            <a:endParaRPr lang="en-US" sz="2000" b="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a:xfrm>
            <a:off x="609600" y="1447800"/>
            <a:ext cx="8153400" cy="685800"/>
          </a:xfrm>
        </p:spPr>
        <p:txBody>
          <a:bodyPr/>
          <a:lstStyle/>
          <a:p>
            <a:r>
              <a:rPr lang="en-US" sz="2400" b="1" i="1" smtClean="0"/>
              <a:t>Ví dụ:</a:t>
            </a:r>
            <a:endParaRPr lang="en-US" sz="2400" b="1" i="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838201" y="2057400"/>
            <a:ext cx="7924800" cy="1532727"/>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t>Giả sử công ty B có dòng ngoại tệ vào là 15,000USD. Độ lệch chuẩn của biến động tỷ giá là 0.01. Khoảng thời gian duy trì độ ổn định là 16 ngày. Với độ tin cậy 95%. Hãy xác định giá trị rủi ro theo thời hạn (VaR) của dòng tiền trên?</a:t>
            </a:r>
          </a:p>
        </p:txBody>
      </p:sp>
      <p:sp>
        <p:nvSpPr>
          <p:cNvPr id="6" name="TextBox 5"/>
          <p:cNvSpPr txBox="1"/>
          <p:nvPr/>
        </p:nvSpPr>
        <p:spPr>
          <a:xfrm>
            <a:off x="914401" y="3810000"/>
            <a:ext cx="7848600" cy="1532727"/>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t>Giả sử công ty C có dòng ngoại tệ ra là 100,000$. Trong khoảng 25 ngày tới tỷ giá biến động với độ lệch chuẩn là 0.015. Với sai số 2.5%, hãy xác định giá trị có thể bị mất lớn nhất từ dòng tiền này? Biết U</a:t>
            </a:r>
            <a:r>
              <a:rPr lang="en-US" b="1" baseline="-25000" smtClean="0"/>
              <a:t>a</a:t>
            </a:r>
            <a:r>
              <a:rPr lang="en-US" b="1" smtClean="0"/>
              <a:t> =1.96 hay P(U&gt;1.96=0.975)</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6" name="TextBox 5"/>
          <p:cNvSpPr txBox="1"/>
          <p:nvPr/>
        </p:nvSpPr>
        <p:spPr>
          <a:xfrm>
            <a:off x="2209800" y="2590800"/>
            <a:ext cx="4831772" cy="656718"/>
          </a:xfrm>
          <a:prstGeom prst="rect">
            <a:avLst/>
          </a:prstGeom>
          <a:noFill/>
        </p:spPr>
        <p:txBody>
          <a:bodyPr wrap="none" rtlCol="0">
            <a:spAutoFit/>
          </a:bodyPr>
          <a:lstStyle/>
          <a:p>
            <a:pPr marL="342900" indent="-342900" algn="just">
              <a:lnSpc>
                <a:spcPct val="130000"/>
              </a:lnSpc>
              <a:spcBef>
                <a:spcPts val="600"/>
              </a:spcBef>
              <a:spcAft>
                <a:spcPts val="600"/>
              </a:spcAft>
            </a:pPr>
            <a:r>
              <a:rPr lang="en-US" sz="3200" b="1" smtClean="0">
                <a:solidFill>
                  <a:schemeClr val="bg1">
                    <a:lumMod val="50000"/>
                  </a:schemeClr>
                </a:solidFill>
              </a:rPr>
              <a:t>Ra quyết định hedging</a:t>
            </a:r>
            <a:endParaRPr lang="en-US" sz="3200" b="1" smtClean="0">
              <a:solidFill>
                <a:schemeClr val="bg1">
                  <a:lumMod val="5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a:xfrm>
            <a:off x="609600" y="1447800"/>
            <a:ext cx="8153400" cy="990600"/>
          </a:xfrm>
        </p:spPr>
        <p:txBody>
          <a:bodyPr/>
          <a:lstStyle/>
          <a:p>
            <a:pPr>
              <a:buClr>
                <a:schemeClr val="tx2">
                  <a:lumMod val="75000"/>
                </a:schemeClr>
              </a:buClr>
              <a:buSzPct val="90000"/>
            </a:pPr>
            <a:r>
              <a:rPr lang="en-US" sz="2400" b="1" smtClean="0">
                <a:solidFill>
                  <a:srgbClr val="0070C0"/>
                </a:solidFill>
              </a:rPr>
              <a:t>Phương pháp hedging</a:t>
            </a:r>
            <a:endParaRPr lang="en-US" sz="2400" b="1">
              <a:solidFill>
                <a:srgbClr val="0070C0"/>
              </a:solidFill>
            </a:endParaRP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143000" y="2124873"/>
            <a:ext cx="6825908" cy="1951816"/>
          </a:xfrm>
          <a:prstGeom prst="rect">
            <a:avLst/>
          </a:prstGeom>
          <a:noFill/>
        </p:spPr>
        <p:txBody>
          <a:bodyPr wrap="none" rtlCol="0">
            <a:spAutoFit/>
          </a:bodyPr>
          <a:lstStyle/>
          <a:p>
            <a:pPr marL="342900" indent="-342900" algn="just">
              <a:lnSpc>
                <a:spcPct val="130000"/>
              </a:lnSpc>
              <a:spcBef>
                <a:spcPts val="600"/>
              </a:spcBef>
              <a:spcAft>
                <a:spcPts val="600"/>
              </a:spcAft>
              <a:buAutoNum type="arabicPeriod"/>
            </a:pPr>
            <a:r>
              <a:rPr lang="en-US" b="1" smtClean="0"/>
              <a:t>Hedging tương lai (Future Hedge)</a:t>
            </a:r>
          </a:p>
          <a:p>
            <a:pPr marL="342900" indent="-342900" algn="just">
              <a:lnSpc>
                <a:spcPct val="130000"/>
              </a:lnSpc>
              <a:spcBef>
                <a:spcPts val="600"/>
              </a:spcBef>
              <a:spcAft>
                <a:spcPts val="600"/>
              </a:spcAft>
              <a:buAutoNum type="arabicPeriod"/>
            </a:pPr>
            <a:r>
              <a:rPr lang="en-US" b="1" smtClean="0"/>
              <a:t>Hedging kỳ hạn (Forward hedge)</a:t>
            </a:r>
          </a:p>
          <a:p>
            <a:pPr marL="342900" indent="-342900" algn="just">
              <a:lnSpc>
                <a:spcPct val="130000"/>
              </a:lnSpc>
              <a:spcBef>
                <a:spcPts val="600"/>
              </a:spcBef>
              <a:spcAft>
                <a:spcPts val="600"/>
              </a:spcAft>
              <a:buAutoNum type="arabicPeriod"/>
            </a:pPr>
            <a:r>
              <a:rPr lang="en-US" b="1" smtClean="0"/>
              <a:t>Hedging thị trường tiền tệ (Money market hedge)</a:t>
            </a:r>
          </a:p>
          <a:p>
            <a:pPr marL="342900" indent="-342900" algn="just">
              <a:lnSpc>
                <a:spcPct val="130000"/>
              </a:lnSpc>
              <a:spcBef>
                <a:spcPts val="600"/>
              </a:spcBef>
              <a:spcAft>
                <a:spcPts val="600"/>
              </a:spcAft>
              <a:buAutoNum type="arabicPeriod"/>
            </a:pPr>
            <a:r>
              <a:rPr lang="en-US" b="1" smtClean="0"/>
              <a:t>Hedging quyền chọn tiền tệ (Currencies option hedge)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762000" y="1600200"/>
            <a:ext cx="7467600" cy="1170064"/>
          </a:xfrm>
          <a:prstGeom prst="rect">
            <a:avLst/>
          </a:prstGeom>
          <a:noFill/>
        </p:spPr>
        <p:txBody>
          <a:bodyPr wrap="square" rtlCol="0">
            <a:spAutoFit/>
          </a:bodyPr>
          <a:lstStyle/>
          <a:p>
            <a:pPr marL="342900" indent="-342900" algn="just">
              <a:lnSpc>
                <a:spcPct val="130000"/>
              </a:lnSpc>
              <a:spcBef>
                <a:spcPts val="600"/>
              </a:spcBef>
              <a:spcAft>
                <a:spcPts val="600"/>
              </a:spcAft>
              <a:buAutoNum type="arabicPeriod"/>
            </a:pPr>
            <a:r>
              <a:rPr lang="en-US" sz="2000" b="1" smtClean="0"/>
              <a:t>Hedging tương lai (future hedge):</a:t>
            </a:r>
            <a:r>
              <a:rPr lang="en-US" b="1" smtClean="0">
                <a:solidFill>
                  <a:schemeClr val="tx2">
                    <a:lumMod val="75000"/>
                  </a:schemeClr>
                </a:solidFill>
              </a:rPr>
              <a:t> sử dụng hợp đồng tương lai cho phép đổi một loại tiền tệ nhất định với một tỷ giá ấn định vào một ngày định trước trong tương lai</a:t>
            </a:r>
            <a:r>
              <a:rPr lang="en-US" b="1" smtClean="0">
                <a:solidFill>
                  <a:schemeClr val="tx2">
                    <a:lumMod val="75000"/>
                  </a:schemeClr>
                </a:solidFill>
              </a:rPr>
              <a:t>.</a:t>
            </a:r>
            <a:endParaRPr lang="en-US" b="1"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838200" y="1524000"/>
            <a:ext cx="7239000" cy="1212640"/>
          </a:xfrm>
          <a:prstGeom prst="rect">
            <a:avLst/>
          </a:prstGeom>
          <a:noFill/>
        </p:spPr>
        <p:txBody>
          <a:bodyPr wrap="square" rtlCol="0">
            <a:spAutoFit/>
          </a:bodyPr>
          <a:lstStyle/>
          <a:p>
            <a:pPr marL="342900" indent="-342900" algn="just">
              <a:lnSpc>
                <a:spcPct val="130000"/>
              </a:lnSpc>
              <a:spcBef>
                <a:spcPts val="600"/>
              </a:spcBef>
              <a:spcAft>
                <a:spcPts val="600"/>
              </a:spcAft>
            </a:pPr>
            <a:r>
              <a:rPr lang="en-US" sz="2000" b="1" smtClean="0"/>
              <a:t>2. Hedging kỳ hạn (forward hedge):</a:t>
            </a:r>
            <a:r>
              <a:rPr lang="en-US" b="1" smtClean="0">
                <a:solidFill>
                  <a:schemeClr val="tx2">
                    <a:lumMod val="75000"/>
                  </a:schemeClr>
                </a:solidFill>
              </a:rPr>
              <a:t> cách thức cũng giống hedging tương lai, chỉ khác ở một số </a:t>
            </a:r>
            <a:r>
              <a:rPr lang="en-US" b="1" smtClean="0">
                <a:solidFill>
                  <a:schemeClr val="tx2">
                    <a:lumMod val="75000"/>
                  </a:schemeClr>
                </a:solidFill>
              </a:rPr>
              <a:t>điểm nhất định.</a:t>
            </a:r>
            <a:endParaRPr lang="en-US" b="1"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4724400" y="1219200"/>
            <a:ext cx="2209800" cy="452432"/>
          </a:xfrm>
          <a:prstGeom prst="rect">
            <a:avLst/>
          </a:prstGeom>
          <a:solidFill>
            <a:schemeClr val="tx1">
              <a:lumMod val="95000"/>
              <a:lumOff val="5000"/>
            </a:schemeClr>
          </a:solidFill>
          <a:ln>
            <a:solidFill>
              <a:schemeClr val="tx2">
                <a:lumMod val="60000"/>
                <a:lumOff val="40000"/>
              </a:schemeClr>
            </a:solidFill>
          </a:ln>
        </p:spPr>
        <p:txBody>
          <a:bodyPr wrap="square" rtlCol="0">
            <a:spAutoFit/>
          </a:bodyPr>
          <a:lstStyle/>
          <a:p>
            <a:pPr marL="342900" indent="-342900" algn="just">
              <a:lnSpc>
                <a:spcPct val="130000"/>
              </a:lnSpc>
              <a:spcBef>
                <a:spcPts val="600"/>
              </a:spcBef>
              <a:spcAft>
                <a:spcPts val="600"/>
              </a:spcAft>
            </a:pPr>
            <a:r>
              <a:rPr lang="en-US" b="1" smtClean="0">
                <a:solidFill>
                  <a:schemeClr val="bg1"/>
                </a:solidFill>
              </a:rPr>
              <a:t>Hợp đồng kỳ hạn</a:t>
            </a:r>
          </a:p>
        </p:txBody>
      </p:sp>
      <p:sp>
        <p:nvSpPr>
          <p:cNvPr id="6" name="TextBox 5"/>
          <p:cNvSpPr txBox="1"/>
          <p:nvPr/>
        </p:nvSpPr>
        <p:spPr>
          <a:xfrm>
            <a:off x="609600" y="1219200"/>
            <a:ext cx="2438400" cy="452432"/>
          </a:xfrm>
          <a:prstGeom prst="rect">
            <a:avLst/>
          </a:prstGeom>
          <a:solidFill>
            <a:schemeClr val="tx1">
              <a:lumMod val="95000"/>
              <a:lumOff val="5000"/>
            </a:schemeClr>
          </a:solidFill>
          <a:ln>
            <a:solidFill>
              <a:schemeClr val="tx2">
                <a:lumMod val="60000"/>
                <a:lumOff val="40000"/>
              </a:schemeClr>
            </a:solidFill>
          </a:ln>
        </p:spPr>
        <p:txBody>
          <a:bodyPr wrap="square" rtlCol="0">
            <a:spAutoFit/>
          </a:bodyPr>
          <a:lstStyle/>
          <a:p>
            <a:pPr marL="342900" indent="-342900" algn="just">
              <a:lnSpc>
                <a:spcPct val="130000"/>
              </a:lnSpc>
              <a:spcBef>
                <a:spcPts val="600"/>
              </a:spcBef>
              <a:spcAft>
                <a:spcPts val="600"/>
              </a:spcAft>
            </a:pPr>
            <a:r>
              <a:rPr lang="en-US" b="1" smtClean="0">
                <a:solidFill>
                  <a:schemeClr val="bg1"/>
                </a:solidFill>
              </a:rPr>
              <a:t>Hợp đồng tương lai</a:t>
            </a:r>
          </a:p>
        </p:txBody>
      </p:sp>
      <p:sp>
        <p:nvSpPr>
          <p:cNvPr id="7" name="TextBox 6"/>
          <p:cNvSpPr txBox="1"/>
          <p:nvPr/>
        </p:nvSpPr>
        <p:spPr>
          <a:xfrm>
            <a:off x="152400" y="1600200"/>
            <a:ext cx="3886200" cy="1609671"/>
          </a:xfrm>
          <a:prstGeom prst="rect">
            <a:avLst/>
          </a:prstGeom>
          <a:noFill/>
        </p:spPr>
        <p:txBody>
          <a:bodyPr wrap="square" rtlCol="0">
            <a:spAutoFit/>
          </a:bodyPr>
          <a:lstStyle/>
          <a:p>
            <a:pPr marL="342900" indent="-342900" algn="just">
              <a:lnSpc>
                <a:spcPct val="130000"/>
              </a:lnSpc>
              <a:spcBef>
                <a:spcPts val="600"/>
              </a:spcBef>
              <a:spcAft>
                <a:spcPts val="0"/>
              </a:spcAft>
            </a:pPr>
            <a:r>
              <a:rPr lang="en-US" b="1" smtClean="0">
                <a:solidFill>
                  <a:schemeClr val="tx1">
                    <a:lumMod val="95000"/>
                    <a:lumOff val="5000"/>
                  </a:schemeClr>
                </a:solidFill>
              </a:rPr>
              <a:t>Chi phí giao dịch thấp hơn</a:t>
            </a:r>
          </a:p>
          <a:p>
            <a:pPr marL="342900" indent="-342900" algn="just">
              <a:lnSpc>
                <a:spcPct val="130000"/>
              </a:lnSpc>
              <a:spcBef>
                <a:spcPts val="600"/>
              </a:spcBef>
              <a:spcAft>
                <a:spcPts val="0"/>
              </a:spcAft>
            </a:pPr>
            <a:r>
              <a:rPr lang="en-US" b="1" smtClean="0">
                <a:solidFill>
                  <a:schemeClr val="tx1">
                    <a:lumMod val="95000"/>
                    <a:lumOff val="5000"/>
                  </a:schemeClr>
                </a:solidFill>
              </a:rPr>
              <a:t>Các </a:t>
            </a:r>
            <a:r>
              <a:rPr lang="en-US" b="1" smtClean="0">
                <a:solidFill>
                  <a:schemeClr val="tx1">
                    <a:lumMod val="95000"/>
                    <a:lumOff val="5000"/>
                  </a:schemeClr>
                </a:solidFill>
              </a:rPr>
              <a:t>khoản lãi phát sinh được nhận bằng tiền mặt ngay trong ngày</a:t>
            </a:r>
          </a:p>
        </p:txBody>
      </p:sp>
      <p:sp>
        <p:nvSpPr>
          <p:cNvPr id="8" name="TextBox 7"/>
          <p:cNvSpPr txBox="1"/>
          <p:nvPr/>
        </p:nvSpPr>
        <p:spPr>
          <a:xfrm>
            <a:off x="4114800" y="1607909"/>
            <a:ext cx="4572000" cy="2200602"/>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tx1">
                    <a:lumMod val="95000"/>
                    <a:lumOff val="5000"/>
                  </a:schemeClr>
                </a:solidFill>
              </a:rPr>
              <a:t>Linh hoạt về đồng tiền, khối lượng tiền, tỷ lệ ký quỹ, thời hạn hợp đồng</a:t>
            </a:r>
          </a:p>
          <a:p>
            <a:pPr marL="342900" indent="-342900" algn="just">
              <a:lnSpc>
                <a:spcPct val="130000"/>
              </a:lnSpc>
              <a:spcBef>
                <a:spcPts val="600"/>
              </a:spcBef>
              <a:spcAft>
                <a:spcPts val="600"/>
              </a:spcAft>
            </a:pPr>
            <a:endParaRPr lang="en-US" b="1" smtClean="0">
              <a:solidFill>
                <a:schemeClr val="tx1">
                  <a:lumMod val="95000"/>
                  <a:lumOff val="5000"/>
                </a:schemeClr>
              </a:solidFill>
            </a:endParaRPr>
          </a:p>
          <a:p>
            <a:pPr marL="342900" indent="-342900" algn="just">
              <a:lnSpc>
                <a:spcPct val="130000"/>
              </a:lnSpc>
              <a:spcBef>
                <a:spcPts val="600"/>
              </a:spcBef>
              <a:spcAft>
                <a:spcPts val="600"/>
              </a:spcAft>
            </a:pPr>
            <a:endParaRPr lang="en-US" b="1" smtClean="0">
              <a:solidFill>
                <a:schemeClr val="tx1">
                  <a:lumMod val="95000"/>
                  <a:lumOff val="5000"/>
                </a:schemeClr>
              </a:solidFill>
            </a:endParaRPr>
          </a:p>
        </p:txBody>
      </p:sp>
      <p:sp>
        <p:nvSpPr>
          <p:cNvPr id="9" name="TextBox 8"/>
          <p:cNvSpPr txBox="1"/>
          <p:nvPr/>
        </p:nvSpPr>
        <p:spPr>
          <a:xfrm>
            <a:off x="152400" y="4277886"/>
            <a:ext cx="3886200" cy="769954"/>
          </a:xfrm>
          <a:prstGeom prst="rect">
            <a:avLst/>
          </a:prstGeom>
          <a:noFill/>
        </p:spPr>
        <p:txBody>
          <a:bodyPr wrap="square" rtlCol="0">
            <a:spAutoFit/>
          </a:bodyPr>
          <a:lstStyle/>
          <a:p>
            <a:pPr marL="342900" indent="-342900" algn="just">
              <a:lnSpc>
                <a:spcPct val="130000"/>
              </a:lnSpc>
              <a:spcBef>
                <a:spcPts val="600"/>
              </a:spcBef>
              <a:spcAft>
                <a:spcPts val="600"/>
              </a:spcAft>
            </a:pPr>
            <a:r>
              <a:rPr lang="en-US" smtClean="0">
                <a:solidFill>
                  <a:schemeClr val="tx1">
                    <a:lumMod val="95000"/>
                    <a:lumOff val="5000"/>
                  </a:schemeClr>
                </a:solidFill>
              </a:rPr>
              <a:t>Chi phí tăng lên cùng với khối lượng của giao </a:t>
            </a:r>
            <a:r>
              <a:rPr lang="en-US" smtClean="0">
                <a:solidFill>
                  <a:schemeClr val="tx1">
                    <a:lumMod val="95000"/>
                    <a:lumOff val="5000"/>
                  </a:schemeClr>
                </a:solidFill>
              </a:rPr>
              <a:t>dịch</a:t>
            </a:r>
            <a:endParaRPr lang="en-US" smtClean="0">
              <a:solidFill>
                <a:schemeClr val="tx1">
                  <a:lumMod val="95000"/>
                  <a:lumOff val="5000"/>
                </a:schemeClr>
              </a:solidFill>
            </a:endParaRPr>
          </a:p>
        </p:txBody>
      </p:sp>
      <p:sp>
        <p:nvSpPr>
          <p:cNvPr id="10" name="TextBox 9"/>
          <p:cNvSpPr txBox="1"/>
          <p:nvPr/>
        </p:nvSpPr>
        <p:spPr>
          <a:xfrm>
            <a:off x="4114800" y="4277886"/>
            <a:ext cx="4572000" cy="1130053"/>
          </a:xfrm>
          <a:prstGeom prst="rect">
            <a:avLst/>
          </a:prstGeom>
          <a:noFill/>
        </p:spPr>
        <p:txBody>
          <a:bodyPr wrap="square" rtlCol="0">
            <a:spAutoFit/>
          </a:bodyPr>
          <a:lstStyle/>
          <a:p>
            <a:pPr marL="342900" indent="-342900" algn="just">
              <a:lnSpc>
                <a:spcPct val="130000"/>
              </a:lnSpc>
              <a:spcBef>
                <a:spcPts val="600"/>
              </a:spcBef>
              <a:spcAft>
                <a:spcPts val="600"/>
              </a:spcAft>
            </a:pPr>
            <a:r>
              <a:rPr lang="en-US" smtClean="0">
                <a:solidFill>
                  <a:schemeClr val="tx1">
                    <a:lumMod val="95000"/>
                    <a:lumOff val="5000"/>
                  </a:schemeClr>
                </a:solidFill>
              </a:rPr>
              <a:t>Chênh lệch giá (bid-ask spreads) có thể lớn trên những giao dịch có giá trị nhỏ, thời hạn hợp đồng có thể kéo dài</a:t>
            </a:r>
            <a:r>
              <a:rPr lang="en-US" smtClean="0">
                <a:solidFill>
                  <a:schemeClr val="tx1">
                    <a:lumMod val="95000"/>
                    <a:lumOff val="5000"/>
                  </a:schemeClr>
                </a:solidFill>
              </a:rPr>
              <a:t>.</a:t>
            </a:r>
            <a:endParaRPr lang="en-US" smtClean="0">
              <a:solidFill>
                <a:schemeClr val="tx1">
                  <a:lumMod val="95000"/>
                  <a:lumOff val="5000"/>
                </a:schemeClr>
              </a:solidFill>
            </a:endParaRPr>
          </a:p>
        </p:txBody>
      </p:sp>
      <p:cxnSp>
        <p:nvCxnSpPr>
          <p:cNvPr id="12" name="Straight Connector 11"/>
          <p:cNvCxnSpPr/>
          <p:nvPr/>
        </p:nvCxnSpPr>
        <p:spPr bwMode="auto">
          <a:xfrm rot="5400000">
            <a:off x="1676400" y="3581400"/>
            <a:ext cx="4724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a:off x="381000" y="4267200"/>
            <a:ext cx="80772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ppt_x</p:attrName>
                                        </p:attrNameLst>
                                      </p:cBhvr>
                                      <p:tavLst>
                                        <p:tav tm="0">
                                          <p:val>
                                            <p:strVal val="#ppt_x-.2"/>
                                          </p:val>
                                        </p:tav>
                                        <p:tav tm="100000">
                                          <p:val>
                                            <p:strVal val="#ppt_x"/>
                                          </p:val>
                                        </p:tav>
                                      </p:tavLst>
                                    </p:anim>
                                    <p:anim calcmode="lin" valueType="num">
                                      <p:cBhvr>
                                        <p:cTn id="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
                                        </p:tgtEl>
                                      </p:cBhvr>
                                    </p:animEffect>
                                  </p:childTnLst>
                                </p:cTn>
                              </p:par>
                              <p:par>
                                <p:cTn id="10" presetID="29"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ppt_x</p:attrName>
                                        </p:attrNameLst>
                                      </p:cBhvr>
                                      <p:tavLst>
                                        <p:tav tm="0">
                                          <p:val>
                                            <p:strVal val="#ppt_x-.2"/>
                                          </p:val>
                                        </p:tav>
                                        <p:tav tm="100000">
                                          <p:val>
                                            <p:strVal val="#ppt_x"/>
                                          </p:val>
                                        </p:tav>
                                      </p:tavLst>
                                    </p:anim>
                                    <p:anim calcmode="lin" valueType="num">
                                      <p:cBhvr>
                                        <p:cTn id="1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066800" y="1371600"/>
            <a:ext cx="7086600" cy="812530"/>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Lựa chọn quyết định có Hedging bằng hợp đồng tương lai/hợp đồng kỳ hạn:</a:t>
            </a:r>
          </a:p>
        </p:txBody>
      </p:sp>
      <p:sp>
        <p:nvSpPr>
          <p:cNvPr id="6" name="TextBox 5"/>
          <p:cNvSpPr txBox="1"/>
          <p:nvPr/>
        </p:nvSpPr>
        <p:spPr>
          <a:xfrm>
            <a:off x="2971800" y="2286000"/>
            <a:ext cx="3581400" cy="452432"/>
          </a:xfrm>
          <a:prstGeom prst="rect">
            <a:avLst/>
          </a:prstGeom>
          <a:noFill/>
        </p:spPr>
        <p:txBody>
          <a:bodyPr wrap="square" rtlCol="0">
            <a:spAutoFit/>
          </a:bodyPr>
          <a:lstStyle/>
          <a:p>
            <a:pPr marL="342900" indent="-342900" algn="ctr">
              <a:lnSpc>
                <a:spcPct val="130000"/>
              </a:lnSpc>
              <a:spcBef>
                <a:spcPts val="600"/>
              </a:spcBef>
              <a:spcAft>
                <a:spcPts val="600"/>
              </a:spcAft>
              <a:tabLst>
                <a:tab pos="2743200" algn="l"/>
              </a:tabLst>
            </a:pPr>
            <a:r>
              <a:rPr lang="en-US" b="1" smtClean="0">
                <a:solidFill>
                  <a:schemeClr val="tx2">
                    <a:lumMod val="60000"/>
                    <a:lumOff val="40000"/>
                  </a:schemeClr>
                </a:solidFill>
              </a:rPr>
              <a:t>RCH</a:t>
            </a:r>
            <a:r>
              <a:rPr lang="en-US" b="1" baseline="-25000" smtClean="0">
                <a:solidFill>
                  <a:schemeClr val="tx2">
                    <a:lumMod val="60000"/>
                    <a:lumOff val="40000"/>
                  </a:schemeClr>
                </a:solidFill>
              </a:rPr>
              <a:t>p</a:t>
            </a:r>
            <a:r>
              <a:rPr lang="en-US" b="1" smtClean="0">
                <a:solidFill>
                  <a:schemeClr val="tx2">
                    <a:lumMod val="60000"/>
                    <a:lumOff val="40000"/>
                  </a:schemeClr>
                </a:solidFill>
              </a:rPr>
              <a:t> = NCH</a:t>
            </a:r>
            <a:r>
              <a:rPr lang="en-US" b="1" baseline="-25000" smtClean="0">
                <a:solidFill>
                  <a:schemeClr val="tx2">
                    <a:lumMod val="60000"/>
                    <a:lumOff val="40000"/>
                  </a:schemeClr>
                </a:solidFill>
              </a:rPr>
              <a:t>p</a:t>
            </a:r>
            <a:r>
              <a:rPr lang="en-US" b="1" smtClean="0">
                <a:solidFill>
                  <a:schemeClr val="tx2">
                    <a:lumMod val="60000"/>
                    <a:lumOff val="40000"/>
                  </a:schemeClr>
                </a:solidFill>
              </a:rPr>
              <a:t> – NC</a:t>
            </a:r>
            <a:r>
              <a:rPr lang="en-US" b="1" baseline="-25000" smtClean="0">
                <a:solidFill>
                  <a:schemeClr val="tx2">
                    <a:lumMod val="60000"/>
                    <a:lumOff val="40000"/>
                  </a:schemeClr>
                </a:solidFill>
              </a:rPr>
              <a:t>p</a:t>
            </a:r>
            <a:r>
              <a:rPr lang="en-US" b="1" smtClean="0">
                <a:solidFill>
                  <a:schemeClr val="tx2">
                    <a:lumMod val="60000"/>
                    <a:lumOff val="40000"/>
                  </a:schemeClr>
                </a:solidFill>
              </a:rPr>
              <a:t> 	(1)</a:t>
            </a:r>
          </a:p>
        </p:txBody>
      </p:sp>
      <p:sp>
        <p:nvSpPr>
          <p:cNvPr id="7" name="TextBox 6"/>
          <p:cNvSpPr txBox="1"/>
          <p:nvPr/>
        </p:nvSpPr>
        <p:spPr>
          <a:xfrm>
            <a:off x="2971800" y="2747968"/>
            <a:ext cx="3505200" cy="452432"/>
          </a:xfrm>
          <a:prstGeom prst="rect">
            <a:avLst/>
          </a:prstGeom>
          <a:noFill/>
        </p:spPr>
        <p:txBody>
          <a:bodyPr wrap="square" rtlCol="0">
            <a:spAutoFit/>
          </a:bodyPr>
          <a:lstStyle/>
          <a:p>
            <a:pPr marL="342900" indent="-342900" algn="ctr">
              <a:lnSpc>
                <a:spcPct val="130000"/>
              </a:lnSpc>
              <a:spcBef>
                <a:spcPts val="600"/>
              </a:spcBef>
              <a:spcAft>
                <a:spcPts val="600"/>
              </a:spcAft>
              <a:tabLst>
                <a:tab pos="2689225" algn="l"/>
                <a:tab pos="2863850" algn="l"/>
              </a:tabLst>
            </a:pPr>
            <a:r>
              <a:rPr lang="en-US" b="1" smtClean="0">
                <a:solidFill>
                  <a:schemeClr val="tx2">
                    <a:lumMod val="60000"/>
                    <a:lumOff val="40000"/>
                  </a:schemeClr>
                </a:solidFill>
              </a:rPr>
              <a:t>RCH</a:t>
            </a:r>
            <a:r>
              <a:rPr lang="en-US" b="1" baseline="-25000" smtClean="0">
                <a:solidFill>
                  <a:schemeClr val="tx2">
                    <a:lumMod val="60000"/>
                    <a:lumOff val="40000"/>
                  </a:schemeClr>
                </a:solidFill>
              </a:rPr>
              <a:t>r</a:t>
            </a:r>
            <a:r>
              <a:rPr lang="en-US" b="1" smtClean="0">
                <a:solidFill>
                  <a:schemeClr val="tx2">
                    <a:lumMod val="60000"/>
                    <a:lumOff val="40000"/>
                  </a:schemeClr>
                </a:solidFill>
              </a:rPr>
              <a:t> = NR</a:t>
            </a:r>
            <a:r>
              <a:rPr lang="en-US" b="1" baseline="-25000" smtClean="0">
                <a:solidFill>
                  <a:schemeClr val="tx2">
                    <a:lumMod val="60000"/>
                    <a:lumOff val="40000"/>
                  </a:schemeClr>
                </a:solidFill>
              </a:rPr>
              <a:t>r</a:t>
            </a:r>
            <a:r>
              <a:rPr lang="en-US" b="1" smtClean="0">
                <a:solidFill>
                  <a:schemeClr val="tx2">
                    <a:lumMod val="60000"/>
                    <a:lumOff val="40000"/>
                  </a:schemeClr>
                </a:solidFill>
              </a:rPr>
              <a:t> – NRH</a:t>
            </a:r>
            <a:r>
              <a:rPr lang="en-US" b="1" baseline="-25000" smtClean="0">
                <a:solidFill>
                  <a:schemeClr val="tx2">
                    <a:lumMod val="60000"/>
                    <a:lumOff val="40000"/>
                  </a:schemeClr>
                </a:solidFill>
              </a:rPr>
              <a:t>r</a:t>
            </a:r>
            <a:r>
              <a:rPr lang="en-US" b="1" smtClean="0">
                <a:solidFill>
                  <a:schemeClr val="tx2">
                    <a:lumMod val="60000"/>
                    <a:lumOff val="40000"/>
                  </a:schemeClr>
                </a:solidFill>
              </a:rPr>
              <a:t> 		(2)</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219200" y="1066800"/>
            <a:ext cx="6781800" cy="1172629"/>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tx2">
                    <a:lumMod val="60000"/>
                    <a:lumOff val="40000"/>
                  </a:schemeClr>
                </a:solidFill>
              </a:rPr>
              <a:t>3. Hedging thị trường tiền tệ (money market hedge):</a:t>
            </a:r>
            <a:r>
              <a:rPr lang="en-US" b="1" smtClean="0">
                <a:solidFill>
                  <a:schemeClr val="bg1">
                    <a:lumMod val="50000"/>
                  </a:schemeClr>
                </a:solidFill>
              </a:rPr>
              <a:t> xác lập trạng thái tiền tệ để đảm bảo các khoản phải thu/phải trả trong tương lai</a:t>
            </a:r>
          </a:p>
        </p:txBody>
      </p:sp>
      <p:sp>
        <p:nvSpPr>
          <p:cNvPr id="6" name="TextBox 5"/>
          <p:cNvSpPr txBox="1"/>
          <p:nvPr/>
        </p:nvSpPr>
        <p:spPr>
          <a:xfrm>
            <a:off x="685801" y="2286000"/>
            <a:ext cx="3886200" cy="3434786"/>
          </a:xfrm>
          <a:prstGeom prst="rect">
            <a:avLst/>
          </a:prstGeom>
          <a:noFill/>
        </p:spPr>
        <p:txBody>
          <a:bodyPr wrap="square" rtlCol="0">
            <a:spAutoFit/>
          </a:bodyPr>
          <a:lstStyle/>
          <a:p>
            <a:pPr marL="342900" indent="-342900" algn="ctr">
              <a:lnSpc>
                <a:spcPct val="130000"/>
              </a:lnSpc>
              <a:spcBef>
                <a:spcPts val="600"/>
              </a:spcBef>
              <a:spcAft>
                <a:spcPts val="600"/>
              </a:spcAft>
            </a:pPr>
            <a:r>
              <a:rPr lang="en-US" b="1" u="sng" smtClean="0">
                <a:solidFill>
                  <a:schemeClr val="tx2">
                    <a:lumMod val="60000"/>
                    <a:lumOff val="40000"/>
                  </a:schemeClr>
                </a:solidFill>
              </a:rPr>
              <a:t>Phải thu (receivables)</a:t>
            </a:r>
          </a:p>
          <a:p>
            <a:pPr marL="342900" indent="-342900" algn="just">
              <a:lnSpc>
                <a:spcPct val="130000"/>
              </a:lnSpc>
              <a:spcBef>
                <a:spcPts val="600"/>
              </a:spcBef>
              <a:spcAft>
                <a:spcPts val="600"/>
              </a:spcAft>
              <a:buAutoNum type="arabicParenBoth"/>
            </a:pPr>
            <a:r>
              <a:rPr lang="en-US" b="1" smtClean="0">
                <a:solidFill>
                  <a:schemeClr val="bg1">
                    <a:lumMod val="50000"/>
                  </a:schemeClr>
                </a:solidFill>
              </a:rPr>
              <a:t> Vay ngoại tệ bằng đồng tiền sẽ thu được trong tương lai.</a:t>
            </a:r>
          </a:p>
          <a:p>
            <a:pPr marL="342900" indent="-342900" algn="just">
              <a:lnSpc>
                <a:spcPct val="130000"/>
              </a:lnSpc>
              <a:spcBef>
                <a:spcPts val="600"/>
              </a:spcBef>
              <a:spcAft>
                <a:spcPts val="600"/>
              </a:spcAft>
              <a:buAutoNum type="arabicParenBoth"/>
            </a:pPr>
            <a:r>
              <a:rPr lang="en-US" b="1" smtClean="0">
                <a:solidFill>
                  <a:schemeClr val="bg1">
                    <a:lumMod val="50000"/>
                  </a:schemeClr>
                </a:solidFill>
              </a:rPr>
              <a:t> Chuyển sang nội tệ để sử dụng ở hiện tại.</a:t>
            </a:r>
          </a:p>
          <a:p>
            <a:pPr marL="342900" indent="-342900" algn="just">
              <a:lnSpc>
                <a:spcPct val="130000"/>
              </a:lnSpc>
              <a:spcBef>
                <a:spcPts val="600"/>
              </a:spcBef>
              <a:spcAft>
                <a:spcPts val="600"/>
              </a:spcAft>
              <a:buAutoNum type="arabicParenBoth"/>
            </a:pPr>
            <a:r>
              <a:rPr lang="en-US" b="1" smtClean="0">
                <a:solidFill>
                  <a:schemeClr val="bg1">
                    <a:lumMod val="50000"/>
                  </a:schemeClr>
                </a:solidFill>
              </a:rPr>
              <a:t> Sử dụng khoản thu trong tương lai trả cho khoản ngoại tệ đã vay ở bước (1).</a:t>
            </a:r>
          </a:p>
        </p:txBody>
      </p:sp>
      <p:sp>
        <p:nvSpPr>
          <p:cNvPr id="7" name="TextBox 6"/>
          <p:cNvSpPr txBox="1"/>
          <p:nvPr/>
        </p:nvSpPr>
        <p:spPr>
          <a:xfrm>
            <a:off x="4648200" y="2286000"/>
            <a:ext cx="3886200" cy="3434786"/>
          </a:xfrm>
          <a:prstGeom prst="rect">
            <a:avLst/>
          </a:prstGeom>
          <a:noFill/>
        </p:spPr>
        <p:txBody>
          <a:bodyPr wrap="square" rtlCol="0">
            <a:spAutoFit/>
          </a:bodyPr>
          <a:lstStyle/>
          <a:p>
            <a:pPr marL="342900" indent="-342900" algn="ctr">
              <a:lnSpc>
                <a:spcPct val="130000"/>
              </a:lnSpc>
              <a:spcBef>
                <a:spcPts val="600"/>
              </a:spcBef>
              <a:spcAft>
                <a:spcPts val="600"/>
              </a:spcAft>
            </a:pPr>
            <a:r>
              <a:rPr lang="en-US" b="1" u="sng" smtClean="0">
                <a:solidFill>
                  <a:schemeClr val="tx2">
                    <a:lumMod val="60000"/>
                    <a:lumOff val="40000"/>
                  </a:schemeClr>
                </a:solidFill>
              </a:rPr>
              <a:t>Phải trả (payables)</a:t>
            </a:r>
          </a:p>
          <a:p>
            <a:pPr marL="342900" indent="-342900" algn="just">
              <a:lnSpc>
                <a:spcPct val="130000"/>
              </a:lnSpc>
              <a:spcBef>
                <a:spcPts val="600"/>
              </a:spcBef>
              <a:spcAft>
                <a:spcPts val="600"/>
              </a:spcAft>
              <a:buAutoNum type="arabicParenBoth"/>
            </a:pPr>
            <a:r>
              <a:rPr lang="en-US" b="1" smtClean="0">
                <a:solidFill>
                  <a:schemeClr val="bg1">
                    <a:lumMod val="50000"/>
                  </a:schemeClr>
                </a:solidFill>
              </a:rPr>
              <a:t> Dùng tiền mặt dư thừa/đi vay nội tệ ở hiện tại chuyển sang ngoại tệ (đồng tiền phải trả trong tương lai).</a:t>
            </a:r>
          </a:p>
          <a:p>
            <a:pPr marL="342900" indent="-342900" algn="just">
              <a:lnSpc>
                <a:spcPct val="130000"/>
              </a:lnSpc>
              <a:spcBef>
                <a:spcPts val="600"/>
              </a:spcBef>
              <a:spcAft>
                <a:spcPts val="600"/>
              </a:spcAft>
              <a:buAutoNum type="arabicParenBoth"/>
            </a:pPr>
            <a:r>
              <a:rPr lang="en-US" b="1" smtClean="0">
                <a:solidFill>
                  <a:schemeClr val="bg1">
                    <a:lumMod val="50000"/>
                  </a:schemeClr>
                </a:solidFill>
              </a:rPr>
              <a:t> Gửi ngân hàng lượng ngoại tệ đã có ở bước (1).</a:t>
            </a:r>
          </a:p>
          <a:p>
            <a:pPr marL="342900" indent="-342900" algn="just">
              <a:lnSpc>
                <a:spcPct val="130000"/>
              </a:lnSpc>
              <a:spcBef>
                <a:spcPts val="600"/>
              </a:spcBef>
              <a:spcAft>
                <a:spcPts val="600"/>
              </a:spcAft>
            </a:pPr>
            <a:endParaRPr lang="en-US" b="1" smtClean="0">
              <a:solidFill>
                <a:schemeClr val="bg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990600" y="1219200"/>
            <a:ext cx="7467600" cy="812530"/>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4. Hedging quyền chọn tiền tệ (currency options hedge): Thực hiện quyền chọn mua hoặc quyền chọn bán tiền tệ</a:t>
            </a:r>
          </a:p>
        </p:txBody>
      </p:sp>
      <p:sp>
        <p:nvSpPr>
          <p:cNvPr id="6" name="TextBox 5"/>
          <p:cNvSpPr txBox="1"/>
          <p:nvPr/>
        </p:nvSpPr>
        <p:spPr>
          <a:xfrm>
            <a:off x="990600" y="2362200"/>
            <a:ext cx="1888659" cy="452432"/>
          </a:xfrm>
          <a:prstGeom prst="rect">
            <a:avLst/>
          </a:prstGeom>
          <a:noFill/>
        </p:spPr>
        <p:txBody>
          <a:bodyPr wrap="non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Khoản phải trả</a:t>
            </a:r>
          </a:p>
        </p:txBody>
      </p:sp>
      <p:sp>
        <p:nvSpPr>
          <p:cNvPr id="7" name="TextBox 6"/>
          <p:cNvSpPr txBox="1"/>
          <p:nvPr/>
        </p:nvSpPr>
        <p:spPr>
          <a:xfrm>
            <a:off x="990600" y="3581400"/>
            <a:ext cx="1946367" cy="452432"/>
          </a:xfrm>
          <a:prstGeom prst="rect">
            <a:avLst/>
          </a:prstGeom>
          <a:noFill/>
        </p:spPr>
        <p:txBody>
          <a:bodyPr wrap="non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Khoản phải thu</a:t>
            </a:r>
          </a:p>
        </p:txBody>
      </p:sp>
      <p:sp>
        <p:nvSpPr>
          <p:cNvPr id="12" name="TextBox 11"/>
          <p:cNvSpPr txBox="1"/>
          <p:nvPr/>
        </p:nvSpPr>
        <p:spPr>
          <a:xfrm>
            <a:off x="1066800" y="5105400"/>
            <a:ext cx="7086600" cy="812530"/>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Ưu điểm của hedging quyền chọn so với Hedging kỳ hạn/hedging tương lai?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900" decel="100000" fill="hold"/>
                                        <p:tgtEl>
                                          <p:spTgt spid="1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chemeClr val="tx1"/>
                </a:solidFill>
              </a:rPr>
              <a:t>Mục tiêu chương 2</a:t>
            </a:r>
            <a:endParaRPr lang="en-US">
              <a:solidFill>
                <a:schemeClr val="tx1"/>
              </a:solidFill>
            </a:endParaRPr>
          </a:p>
        </p:txBody>
      </p:sp>
      <p:sp>
        <p:nvSpPr>
          <p:cNvPr id="3" name="Content Placeholder 2"/>
          <p:cNvSpPr>
            <a:spLocks noGrp="1"/>
          </p:cNvSpPr>
          <p:nvPr>
            <p:ph idx="1"/>
          </p:nvPr>
        </p:nvSpPr>
        <p:spPr>
          <a:xfrm>
            <a:off x="609600" y="1600200"/>
            <a:ext cx="7696200" cy="4532313"/>
          </a:xfrm>
        </p:spPr>
        <p:txBody>
          <a:bodyPr/>
          <a:lstStyle/>
          <a:p>
            <a:pPr algn="just">
              <a:lnSpc>
                <a:spcPct val="150000"/>
              </a:lnSpc>
            </a:pPr>
            <a:r>
              <a:rPr lang="en-US" sz="2400" b="1" smtClean="0"/>
              <a:t>Các dạng phơi nhiễm rủi ro tỷ giá hối đoái thường gặp của MNC?</a:t>
            </a:r>
          </a:p>
          <a:p>
            <a:pPr algn="just">
              <a:lnSpc>
                <a:spcPct val="150000"/>
              </a:lnSpc>
            </a:pPr>
            <a:r>
              <a:rPr lang="en-US" sz="2400" b="1" smtClean="0"/>
              <a:t>Phơi nhiễm giao dịch và các bước quản trị?</a:t>
            </a:r>
          </a:p>
          <a:p>
            <a:pPr algn="just">
              <a:lnSpc>
                <a:spcPct val="150000"/>
              </a:lnSpc>
            </a:pPr>
            <a:r>
              <a:rPr lang="en-US" sz="2400" b="1" smtClean="0"/>
              <a:t>Phơi nhiễm kinh tế và nội dung quản trị?</a:t>
            </a:r>
          </a:p>
          <a:p>
            <a:pPr algn="just">
              <a:lnSpc>
                <a:spcPct val="150000"/>
              </a:lnSpc>
            </a:pPr>
            <a:r>
              <a:rPr lang="en-US" sz="2400" b="1" smtClean="0"/>
              <a:t>Phơi nhiễm chuyển đổi và ảnh hưởng?</a:t>
            </a:r>
            <a:endParaRPr lang="en-US" sz="2400" b="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219200" y="1676400"/>
            <a:ext cx="4578497" cy="2508379"/>
          </a:xfrm>
          <a:prstGeom prst="rect">
            <a:avLst/>
          </a:prstGeom>
          <a:noFill/>
        </p:spPr>
        <p:txBody>
          <a:bodyPr wrap="none" rtlCol="0">
            <a:spAutoFit/>
          </a:bodyPr>
          <a:lstStyle/>
          <a:p>
            <a:pPr marL="342900" indent="-342900" algn="just">
              <a:lnSpc>
                <a:spcPct val="130000"/>
              </a:lnSpc>
              <a:spcBef>
                <a:spcPts val="600"/>
              </a:spcBef>
              <a:spcAft>
                <a:spcPts val="600"/>
              </a:spcAft>
            </a:pPr>
            <a:r>
              <a:rPr lang="en-US" b="1" smtClean="0">
                <a:solidFill>
                  <a:schemeClr val="tx2">
                    <a:lumMod val="60000"/>
                    <a:lumOff val="40000"/>
                  </a:schemeClr>
                </a:solidFill>
              </a:rPr>
              <a:t>Các mức độ của chính sách hedging:</a:t>
            </a:r>
          </a:p>
          <a:p>
            <a:pPr marL="342900" indent="-342900" algn="just">
              <a:lnSpc>
                <a:spcPct val="130000"/>
              </a:lnSpc>
              <a:spcBef>
                <a:spcPts val="600"/>
              </a:spcBef>
              <a:spcAft>
                <a:spcPts val="600"/>
              </a:spcAft>
              <a:buFontTx/>
              <a:buChar char="-"/>
            </a:pPr>
            <a:r>
              <a:rPr lang="en-US" b="1" smtClean="0">
                <a:solidFill>
                  <a:schemeClr val="bg1">
                    <a:lumMod val="50000"/>
                  </a:schemeClr>
                </a:solidFill>
              </a:rPr>
              <a:t>Hedging toàn bộ</a:t>
            </a:r>
          </a:p>
          <a:p>
            <a:pPr marL="342900" indent="-342900" algn="just">
              <a:lnSpc>
                <a:spcPct val="130000"/>
              </a:lnSpc>
              <a:spcBef>
                <a:spcPts val="600"/>
              </a:spcBef>
              <a:spcAft>
                <a:spcPts val="600"/>
              </a:spcAft>
              <a:buFontTx/>
              <a:buChar char="-"/>
            </a:pPr>
            <a:r>
              <a:rPr lang="en-US" b="1" smtClean="0">
                <a:solidFill>
                  <a:schemeClr val="bg1">
                    <a:lumMod val="50000"/>
                  </a:schemeClr>
                </a:solidFill>
              </a:rPr>
              <a:t>Hedging một phần</a:t>
            </a:r>
          </a:p>
          <a:p>
            <a:pPr marL="342900" indent="-342900" algn="just">
              <a:lnSpc>
                <a:spcPct val="130000"/>
              </a:lnSpc>
              <a:spcBef>
                <a:spcPts val="600"/>
              </a:spcBef>
              <a:spcAft>
                <a:spcPts val="600"/>
              </a:spcAft>
              <a:buFontTx/>
              <a:buChar char="-"/>
            </a:pPr>
            <a:r>
              <a:rPr lang="en-US" b="1" smtClean="0">
                <a:solidFill>
                  <a:schemeClr val="bg1">
                    <a:lumMod val="50000"/>
                  </a:schemeClr>
                </a:solidFill>
              </a:rPr>
              <a:t>Hedging lựa chọn</a:t>
            </a:r>
          </a:p>
          <a:p>
            <a:pPr marL="342900" indent="-342900" algn="just">
              <a:lnSpc>
                <a:spcPct val="130000"/>
              </a:lnSpc>
              <a:spcBef>
                <a:spcPts val="600"/>
              </a:spcBef>
              <a:spcAft>
                <a:spcPts val="600"/>
              </a:spcAft>
            </a:pPr>
            <a:r>
              <a:rPr lang="en-US" b="1" smtClean="0">
                <a:solidFill>
                  <a:schemeClr val="tx2">
                    <a:lumMod val="60000"/>
                    <a:lumOff val="40000"/>
                  </a:schemeClr>
                </a:solidFill>
              </a:rPr>
              <a:t>Hạn chế của hedging trong ngắn hạn?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a:xfrm>
            <a:off x="609600" y="1371600"/>
            <a:ext cx="8153400" cy="838200"/>
          </a:xfrm>
        </p:spPr>
        <p:txBody>
          <a:bodyPr/>
          <a:lstStyle/>
          <a:p>
            <a:r>
              <a:rPr lang="en-US" sz="2400" b="1" smtClean="0">
                <a:solidFill>
                  <a:schemeClr val="tx2">
                    <a:lumMod val="60000"/>
                    <a:lumOff val="40000"/>
                  </a:schemeClr>
                </a:solidFill>
              </a:rPr>
              <a:t>Các kỹ thuật hedging dài hạn:</a:t>
            </a: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905000" y="2024795"/>
            <a:ext cx="4104009" cy="1480405"/>
          </a:xfrm>
          <a:prstGeom prst="rect">
            <a:avLst/>
          </a:prstGeom>
          <a:noFill/>
        </p:spPr>
        <p:txBody>
          <a:bodyPr wrap="none" rtlCol="0">
            <a:spAutoFit/>
          </a:bodyPr>
          <a:lstStyle/>
          <a:p>
            <a:pPr marL="342900" indent="-342900" algn="just">
              <a:lnSpc>
                <a:spcPct val="130000"/>
              </a:lnSpc>
              <a:spcBef>
                <a:spcPts val="600"/>
              </a:spcBef>
              <a:spcAft>
                <a:spcPts val="600"/>
              </a:spcAft>
              <a:buAutoNum type="arabicPeriod"/>
            </a:pPr>
            <a:r>
              <a:rPr lang="en-US" b="1" smtClean="0">
                <a:solidFill>
                  <a:schemeClr val="bg1">
                    <a:lumMod val="50000"/>
                  </a:schemeClr>
                </a:solidFill>
              </a:rPr>
              <a:t>Hợp đồng kỳ hạn trong dài hạn</a:t>
            </a:r>
          </a:p>
          <a:p>
            <a:pPr marL="342900" indent="-342900" algn="just">
              <a:lnSpc>
                <a:spcPct val="130000"/>
              </a:lnSpc>
              <a:spcBef>
                <a:spcPts val="600"/>
              </a:spcBef>
              <a:spcAft>
                <a:spcPts val="600"/>
              </a:spcAft>
              <a:buAutoNum type="arabicPeriod"/>
            </a:pPr>
            <a:r>
              <a:rPr lang="en-US" b="1" smtClean="0">
                <a:solidFill>
                  <a:schemeClr val="bg1">
                    <a:lumMod val="50000"/>
                  </a:schemeClr>
                </a:solidFill>
              </a:rPr>
              <a:t>Swap tiền tệ</a:t>
            </a:r>
          </a:p>
          <a:p>
            <a:pPr marL="342900" indent="-342900" algn="just">
              <a:lnSpc>
                <a:spcPct val="130000"/>
              </a:lnSpc>
              <a:spcBef>
                <a:spcPts val="600"/>
              </a:spcBef>
              <a:spcAft>
                <a:spcPts val="600"/>
              </a:spcAft>
              <a:buAutoNum type="arabicPeriod"/>
            </a:pPr>
            <a:r>
              <a:rPr lang="en-US" b="1" smtClean="0">
                <a:solidFill>
                  <a:schemeClr val="bg1">
                    <a:lumMod val="50000"/>
                  </a:schemeClr>
                </a:solidFill>
              </a:rPr>
              <a:t>Nợ song song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a:xfrm>
            <a:off x="609600" y="1066801"/>
            <a:ext cx="8153400" cy="685799"/>
          </a:xfrm>
        </p:spPr>
        <p:txBody>
          <a:bodyPr/>
          <a:lstStyle/>
          <a:p>
            <a:r>
              <a:rPr lang="en-US" sz="2400" b="1" smtClean="0">
                <a:solidFill>
                  <a:schemeClr val="tx2">
                    <a:lumMod val="60000"/>
                    <a:lumOff val="40000"/>
                  </a:schemeClr>
                </a:solidFill>
              </a:rPr>
              <a:t>Các kỹ thuật hedging lựa chọn</a:t>
            </a:r>
            <a:endParaRPr lang="en-US" sz="2400" b="1">
              <a:solidFill>
                <a:schemeClr val="tx2">
                  <a:lumMod val="60000"/>
                  <a:lumOff val="40000"/>
                </a:schemeClr>
              </a:solidFill>
            </a:endParaRP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609600" y="1752600"/>
            <a:ext cx="7848600" cy="3074688"/>
          </a:xfrm>
          <a:prstGeom prst="rect">
            <a:avLst/>
          </a:prstGeom>
          <a:noFill/>
        </p:spPr>
        <p:txBody>
          <a:bodyPr wrap="square" rtlCol="0">
            <a:spAutoFit/>
          </a:bodyPr>
          <a:lstStyle/>
          <a:p>
            <a:pPr marL="342900" indent="-342900" algn="just">
              <a:lnSpc>
                <a:spcPct val="130000"/>
              </a:lnSpc>
              <a:spcBef>
                <a:spcPts val="600"/>
              </a:spcBef>
              <a:spcAft>
                <a:spcPts val="600"/>
              </a:spcAft>
              <a:buAutoNum type="arabicPeriod"/>
            </a:pPr>
            <a:r>
              <a:rPr lang="en-US" b="1" smtClean="0">
                <a:solidFill>
                  <a:schemeClr val="tx2">
                    <a:lumMod val="60000"/>
                    <a:lumOff val="40000"/>
                  </a:schemeClr>
                </a:solidFill>
              </a:rPr>
              <a:t>Trả sớm và trả chậm (Leading và Lagging)</a:t>
            </a:r>
          </a:p>
          <a:p>
            <a:pPr marL="342900" indent="-342900" algn="just">
              <a:lnSpc>
                <a:spcPct val="130000"/>
              </a:lnSpc>
              <a:spcBef>
                <a:spcPts val="600"/>
              </a:spcBef>
              <a:spcAft>
                <a:spcPts val="600"/>
              </a:spcAft>
              <a:buAutoNum type="arabicPeriod"/>
            </a:pPr>
            <a:r>
              <a:rPr lang="en-US" b="1" smtClean="0">
                <a:solidFill>
                  <a:schemeClr val="tx2">
                    <a:lumMod val="60000"/>
                    <a:lumOff val="40000"/>
                  </a:schemeClr>
                </a:solidFill>
              </a:rPr>
              <a:t>Hedging chéo (cross hedging</a:t>
            </a:r>
            <a:r>
              <a:rPr lang="en-US" b="1" smtClean="0">
                <a:solidFill>
                  <a:schemeClr val="tx2">
                    <a:lumMod val="60000"/>
                    <a:lumOff val="40000"/>
                  </a:schemeClr>
                </a:solidFill>
              </a:rPr>
              <a:t>):</a:t>
            </a:r>
          </a:p>
          <a:p>
            <a:pPr marL="342900" indent="-342900" algn="just">
              <a:lnSpc>
                <a:spcPct val="130000"/>
              </a:lnSpc>
              <a:spcBef>
                <a:spcPts val="600"/>
              </a:spcBef>
              <a:spcAft>
                <a:spcPts val="600"/>
              </a:spcAft>
            </a:pPr>
            <a:endParaRPr lang="en-US" sz="7200" b="1" smtClean="0">
              <a:solidFill>
                <a:schemeClr val="tx2">
                  <a:lumMod val="60000"/>
                  <a:lumOff val="40000"/>
                </a:schemeClr>
              </a:solidFill>
            </a:endParaRPr>
          </a:p>
          <a:p>
            <a:pPr marL="342900" indent="-342900" algn="just">
              <a:lnSpc>
                <a:spcPct val="130000"/>
              </a:lnSpc>
              <a:spcBef>
                <a:spcPts val="600"/>
              </a:spcBef>
              <a:spcAft>
                <a:spcPts val="600"/>
              </a:spcAft>
            </a:pPr>
            <a:r>
              <a:rPr lang="en-US" b="1" smtClean="0">
                <a:solidFill>
                  <a:schemeClr val="tx2">
                    <a:lumMod val="60000"/>
                    <a:lumOff val="40000"/>
                  </a:schemeClr>
                </a:solidFill>
              </a:rPr>
              <a:t>3. Hedging </a:t>
            </a:r>
            <a:r>
              <a:rPr lang="en-US" b="1" smtClean="0">
                <a:solidFill>
                  <a:schemeClr val="tx2">
                    <a:lumMod val="60000"/>
                    <a:lumOff val="40000"/>
                  </a:schemeClr>
                </a:solidFill>
              </a:rPr>
              <a:t>bằng dòng tiền ròng (netting</a:t>
            </a:r>
            <a:r>
              <a:rPr lang="en-US" b="1" smtClean="0">
                <a:solidFill>
                  <a:schemeClr val="tx2">
                    <a:lumMod val="60000"/>
                    <a:lumOff val="40000"/>
                  </a:schemeClr>
                </a:solidFill>
              </a:rPr>
              <a:t>):</a:t>
            </a:r>
            <a:endParaRPr lang="en-US" smtClean="0">
              <a:solidFill>
                <a:schemeClr val="bg2">
                  <a:lumMod val="50000"/>
                  <a:lumOff val="50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2.3. Quản trị phơi nhiễm kinh tế</a:t>
            </a:r>
            <a:endParaRPr lang="en-US"/>
          </a:p>
        </p:txBody>
      </p:sp>
      <p:sp>
        <p:nvSpPr>
          <p:cNvPr id="3" name="Content Placeholder 2"/>
          <p:cNvSpPr>
            <a:spLocks noGrp="1"/>
          </p:cNvSpPr>
          <p:nvPr>
            <p:ph idx="1"/>
          </p:nvPr>
        </p:nvSpPr>
        <p:spPr/>
        <p:txBody>
          <a:bodyPr/>
          <a:lstStyle/>
          <a:p>
            <a:pPr>
              <a:lnSpc>
                <a:spcPct val="150000"/>
              </a:lnSpc>
              <a:spcBef>
                <a:spcPts val="600"/>
              </a:spcBef>
              <a:spcAft>
                <a:spcPts val="600"/>
              </a:spcAft>
            </a:pPr>
            <a:r>
              <a:rPr lang="en-US" sz="2400" b="1" i="1" smtClean="0"/>
              <a:t>Phơi nhiễm kinh tế?</a:t>
            </a:r>
          </a:p>
          <a:p>
            <a:pPr>
              <a:lnSpc>
                <a:spcPct val="150000"/>
              </a:lnSpc>
              <a:spcBef>
                <a:spcPts val="600"/>
              </a:spcBef>
              <a:spcAft>
                <a:spcPts val="600"/>
              </a:spcAft>
            </a:pPr>
            <a:r>
              <a:rPr lang="en-US" sz="2400" b="1" i="1" smtClean="0"/>
              <a:t>Tác động của phơi nhiễm kinh tế</a:t>
            </a:r>
          </a:p>
          <a:p>
            <a:pPr>
              <a:lnSpc>
                <a:spcPct val="150000"/>
              </a:lnSpc>
              <a:spcBef>
                <a:spcPts val="600"/>
              </a:spcBef>
              <a:spcAft>
                <a:spcPts val="600"/>
              </a:spcAft>
            </a:pPr>
            <a:r>
              <a:rPr lang="en-US" sz="2400" b="1" i="1" smtClean="0"/>
              <a:t>Quản trị phơi nhiễm kinh tế:</a:t>
            </a:r>
          </a:p>
          <a:p>
            <a:pPr>
              <a:lnSpc>
                <a:spcPct val="150000"/>
              </a:lnSpc>
              <a:spcBef>
                <a:spcPts val="600"/>
              </a:spcBef>
              <a:spcAft>
                <a:spcPts val="600"/>
              </a:spcAft>
              <a:buFont typeface="Wingdings" pitchFamily="2" charset="2"/>
              <a:buChar char="Ø"/>
            </a:pPr>
            <a:r>
              <a:rPr lang="en-US" sz="2400" smtClean="0"/>
              <a:t>Đo lường phơi nhiễm kinh tế</a:t>
            </a:r>
          </a:p>
          <a:p>
            <a:pPr>
              <a:lnSpc>
                <a:spcPct val="150000"/>
              </a:lnSpc>
              <a:spcBef>
                <a:spcPts val="600"/>
              </a:spcBef>
              <a:spcAft>
                <a:spcPts val="600"/>
              </a:spcAft>
              <a:buFont typeface="Wingdings" pitchFamily="2" charset="2"/>
              <a:buChar char="Ø"/>
            </a:pPr>
            <a:r>
              <a:rPr lang="en-US" sz="2400" smtClean="0"/>
              <a:t>Phương thức quản trị: các chiến lược tái cơ cấu các hoạt động kinh doanh</a:t>
            </a:r>
            <a:endParaRPr lang="en-US" sz="2400"/>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2.3. Quản trị phơi nhiễm kinh tế</a:t>
            </a:r>
            <a:endParaRPr lang="en-US"/>
          </a:p>
        </p:txBody>
      </p:sp>
      <p:sp>
        <p:nvSpPr>
          <p:cNvPr id="3" name="Content Placeholder 2"/>
          <p:cNvSpPr>
            <a:spLocks noGrp="1"/>
          </p:cNvSpPr>
          <p:nvPr>
            <p:ph idx="1"/>
          </p:nvPr>
        </p:nvSpPr>
        <p:spPr>
          <a:xfrm>
            <a:off x="609600" y="1066801"/>
            <a:ext cx="8153400" cy="609599"/>
          </a:xfrm>
        </p:spPr>
        <p:txBody>
          <a:bodyPr/>
          <a:lstStyle/>
          <a:p>
            <a:r>
              <a:rPr lang="en-US" sz="2400" b="1" smtClean="0"/>
              <a:t>Phơi nhiễm kinh tế</a:t>
            </a:r>
            <a:endParaRPr lang="en-US" sz="2400" b="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219200" y="1676400"/>
            <a:ext cx="7239000" cy="1532727"/>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Là hiện tượng mà giá trị các dòng tiền tương lai của một công ty chịu tác động do biến động tỷ giá hối đoái </a:t>
            </a:r>
            <a:r>
              <a:rPr lang="en-US" b="1" smtClean="0">
                <a:solidFill>
                  <a:srgbClr val="3333FF"/>
                </a:solidFill>
              </a:rPr>
              <a:t>phát sinh trong hoạt động kinh doanh</a:t>
            </a:r>
            <a:r>
              <a:rPr lang="en-US" b="1" smtClean="0">
                <a:solidFill>
                  <a:schemeClr val="bg1">
                    <a:lumMod val="50000"/>
                  </a:schemeClr>
                </a:solidFill>
              </a:rPr>
              <a:t> (không chỉ trực tiếp phát sinh trong các giao dịch nước ngoài).</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2.3. Quản trị phơi nhiễm kinh tế</a:t>
            </a:r>
            <a:endParaRPr lang="en-US"/>
          </a:p>
        </p:txBody>
      </p:sp>
      <p:sp>
        <p:nvSpPr>
          <p:cNvPr id="3" name="Content Placeholder 2"/>
          <p:cNvSpPr>
            <a:spLocks noGrp="1"/>
          </p:cNvSpPr>
          <p:nvPr>
            <p:ph idx="1"/>
          </p:nvPr>
        </p:nvSpPr>
        <p:spPr>
          <a:xfrm>
            <a:off x="609600" y="1066801"/>
            <a:ext cx="8153400" cy="609600"/>
          </a:xfrm>
        </p:spPr>
        <p:txBody>
          <a:bodyPr/>
          <a:lstStyle/>
          <a:p>
            <a:r>
              <a:rPr lang="en-US" sz="2400" b="1" smtClean="0"/>
              <a:t>Tác động của phơi nhiễm kinh tế</a:t>
            </a:r>
            <a:endParaRPr lang="en-US" sz="2400" b="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295401" y="1524000"/>
            <a:ext cx="7239000" cy="1480405"/>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Phụ thuộc chủ yếu vào:</a:t>
            </a:r>
          </a:p>
          <a:p>
            <a:pPr marL="342900" indent="-342900" algn="just">
              <a:lnSpc>
                <a:spcPct val="130000"/>
              </a:lnSpc>
              <a:spcBef>
                <a:spcPts val="600"/>
              </a:spcBef>
              <a:spcAft>
                <a:spcPts val="600"/>
              </a:spcAft>
              <a:buFontTx/>
              <a:buChar char="-"/>
            </a:pPr>
            <a:r>
              <a:rPr lang="en-US" smtClean="0">
                <a:solidFill>
                  <a:schemeClr val="bg1">
                    <a:lumMod val="50000"/>
                  </a:schemeClr>
                </a:solidFill>
              </a:rPr>
              <a:t>tỷ lệ giữa dòng vào và dòng ra bằng nội tệ và ngoại tệ của MNC.</a:t>
            </a:r>
          </a:p>
          <a:p>
            <a:pPr marL="342900" indent="-342900" algn="just">
              <a:lnSpc>
                <a:spcPct val="130000"/>
              </a:lnSpc>
              <a:spcBef>
                <a:spcPts val="600"/>
              </a:spcBef>
              <a:spcAft>
                <a:spcPts val="600"/>
              </a:spcAft>
              <a:buFontTx/>
              <a:buChar char="-"/>
            </a:pPr>
            <a:r>
              <a:rPr lang="en-US" smtClean="0">
                <a:solidFill>
                  <a:schemeClr val="bg1">
                    <a:lumMod val="50000"/>
                  </a:schemeClr>
                </a:solidFill>
              </a:rPr>
              <a:t>Đối thủ cạnh tranh nước ngoài</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2.3. Quản trị phơi nhiễm kinh tế</a:t>
            </a:r>
            <a:endParaRPr lang="en-US"/>
          </a:p>
        </p:txBody>
      </p:sp>
      <p:sp>
        <p:nvSpPr>
          <p:cNvPr id="3" name="Content Placeholder 2"/>
          <p:cNvSpPr>
            <a:spLocks noGrp="1"/>
          </p:cNvSpPr>
          <p:nvPr>
            <p:ph idx="1"/>
          </p:nvPr>
        </p:nvSpPr>
        <p:spPr>
          <a:xfrm>
            <a:off x="609600" y="1066800"/>
            <a:ext cx="8153400" cy="457200"/>
          </a:xfrm>
        </p:spPr>
        <p:txBody>
          <a:bodyPr/>
          <a:lstStyle/>
          <a:p>
            <a:r>
              <a:rPr lang="en-US" sz="2400" b="1" smtClean="0">
                <a:solidFill>
                  <a:srgbClr val="0070C0"/>
                </a:solidFill>
              </a:rPr>
              <a:t>Đo lường phơi nhiễm kinh tế:</a:t>
            </a:r>
            <a:endParaRPr lang="en-US" sz="2400" b="1">
              <a:solidFill>
                <a:srgbClr val="0070C0"/>
              </a:solidFill>
            </a:endParaRP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685800" y="1558528"/>
            <a:ext cx="7315201" cy="3022366"/>
          </a:xfrm>
          <a:prstGeom prst="rect">
            <a:avLst/>
          </a:prstGeom>
          <a:noFill/>
        </p:spPr>
        <p:txBody>
          <a:bodyPr wrap="square" rtlCol="0">
            <a:spAutoFit/>
          </a:bodyPr>
          <a:lstStyle/>
          <a:p>
            <a:pPr marL="342900" indent="-342900" algn="just">
              <a:lnSpc>
                <a:spcPct val="130000"/>
              </a:lnSpc>
              <a:spcBef>
                <a:spcPts val="600"/>
              </a:spcBef>
              <a:spcAft>
                <a:spcPts val="600"/>
              </a:spcAft>
              <a:buAutoNum type="arabicPeriod"/>
            </a:pPr>
            <a:r>
              <a:rPr lang="en-US" b="1" smtClean="0">
                <a:solidFill>
                  <a:schemeClr val="bg1">
                    <a:lumMod val="50000"/>
                  </a:schemeClr>
                </a:solidFill>
              </a:rPr>
              <a:t>Độ nhạy cảm của thu nhập đối với tỷ giá hối đoái</a:t>
            </a:r>
          </a:p>
          <a:p>
            <a:pPr marL="342900" indent="-342900" algn="just">
              <a:lnSpc>
                <a:spcPct val="130000"/>
              </a:lnSpc>
              <a:spcBef>
                <a:spcPts val="600"/>
              </a:spcBef>
              <a:spcAft>
                <a:spcPts val="600"/>
              </a:spcAft>
            </a:pPr>
            <a:endParaRPr lang="en-US" b="1" smtClean="0">
              <a:solidFill>
                <a:schemeClr val="bg1">
                  <a:lumMod val="50000"/>
                </a:schemeClr>
              </a:solidFill>
            </a:endParaRPr>
          </a:p>
          <a:p>
            <a:pPr marL="342900" indent="-342900" algn="just">
              <a:lnSpc>
                <a:spcPct val="130000"/>
              </a:lnSpc>
              <a:spcBef>
                <a:spcPts val="600"/>
              </a:spcBef>
              <a:spcAft>
                <a:spcPts val="600"/>
              </a:spcAft>
            </a:pPr>
            <a:endParaRPr lang="en-US" b="1" smtClean="0">
              <a:solidFill>
                <a:schemeClr val="bg1">
                  <a:lumMod val="50000"/>
                </a:schemeClr>
              </a:solidFill>
            </a:endParaRPr>
          </a:p>
          <a:p>
            <a:pPr marL="342900" indent="-342900" algn="just">
              <a:lnSpc>
                <a:spcPct val="130000"/>
              </a:lnSpc>
              <a:spcBef>
                <a:spcPts val="600"/>
              </a:spcBef>
              <a:spcAft>
                <a:spcPts val="600"/>
              </a:spcAft>
            </a:pPr>
            <a:endParaRPr lang="en-US" b="1" smtClean="0">
              <a:solidFill>
                <a:schemeClr val="bg1">
                  <a:lumMod val="50000"/>
                </a:schemeClr>
              </a:solidFill>
            </a:endParaRPr>
          </a:p>
          <a:p>
            <a:pPr marL="342900" indent="-342900" algn="just">
              <a:lnSpc>
                <a:spcPct val="130000"/>
              </a:lnSpc>
              <a:spcBef>
                <a:spcPts val="600"/>
              </a:spcBef>
              <a:spcAft>
                <a:spcPts val="600"/>
              </a:spcAft>
            </a:pPr>
            <a:endParaRPr lang="en-US" b="1" smtClean="0">
              <a:solidFill>
                <a:schemeClr val="bg1">
                  <a:lumMod val="50000"/>
                </a:schemeClr>
              </a:solidFill>
            </a:endParaRPr>
          </a:p>
          <a:p>
            <a:pPr marL="342900" indent="-342900" algn="just">
              <a:lnSpc>
                <a:spcPct val="130000"/>
              </a:lnSpc>
              <a:spcBef>
                <a:spcPts val="600"/>
              </a:spcBef>
              <a:spcAft>
                <a:spcPts val="600"/>
              </a:spcAft>
            </a:pPr>
            <a:r>
              <a:rPr lang="en-US" b="1" smtClean="0">
                <a:solidFill>
                  <a:schemeClr val="bg1">
                    <a:lumMod val="50000"/>
                  </a:schemeClr>
                </a:solidFill>
              </a:rPr>
              <a:t>2</a:t>
            </a:r>
            <a:r>
              <a:rPr lang="en-US" b="1" smtClean="0">
                <a:solidFill>
                  <a:schemeClr val="bg1">
                    <a:lumMod val="50000"/>
                  </a:schemeClr>
                </a:solidFill>
              </a:rPr>
              <a:t>. Độ nhạy cảm của dòng tiền đối với tỷ giá hối </a:t>
            </a:r>
            <a:r>
              <a:rPr lang="en-US" b="1" smtClean="0">
                <a:solidFill>
                  <a:schemeClr val="bg1">
                    <a:lumMod val="50000"/>
                  </a:schemeClr>
                </a:solidFill>
              </a:rPr>
              <a:t>đoái</a:t>
            </a:r>
            <a:endParaRPr lang="en-US" b="1" smtClean="0">
              <a:solidFill>
                <a:schemeClr val="bg1">
                  <a:lumMod val="50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2.3. Quản trị phơi nhiễm kinh tế</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685800" y="1447800"/>
            <a:ext cx="7226658" cy="452432"/>
          </a:xfrm>
          <a:prstGeom prst="rect">
            <a:avLst/>
          </a:prstGeom>
          <a:noFill/>
        </p:spPr>
        <p:txBody>
          <a:bodyPr wrap="non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Công thức xác định độ nhạy cảm của dòng tiền đối với tỷ giá:</a:t>
            </a:r>
          </a:p>
        </p:txBody>
      </p:sp>
      <p:pic>
        <p:nvPicPr>
          <p:cNvPr id="1026" name="Picture 2"/>
          <p:cNvPicPr>
            <a:picLocks noChangeAspect="1" noChangeArrowheads="1"/>
          </p:cNvPicPr>
          <p:nvPr/>
        </p:nvPicPr>
        <p:blipFill>
          <a:blip r:embed="rId2"/>
          <a:srcRect/>
          <a:stretch>
            <a:fillRect/>
          </a:stretch>
        </p:blipFill>
        <p:spPr bwMode="auto">
          <a:xfrm>
            <a:off x="2557463" y="1952625"/>
            <a:ext cx="4029075" cy="56197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2.3. Quản trị phơi nhiễm kinh tế</a:t>
            </a:r>
            <a:endParaRPr lang="en-US"/>
          </a:p>
        </p:txBody>
      </p:sp>
      <p:sp>
        <p:nvSpPr>
          <p:cNvPr id="3" name="Content Placeholder 2"/>
          <p:cNvSpPr>
            <a:spLocks noGrp="1"/>
          </p:cNvSpPr>
          <p:nvPr>
            <p:ph idx="1"/>
          </p:nvPr>
        </p:nvSpPr>
        <p:spPr>
          <a:xfrm>
            <a:off x="533400" y="1143000"/>
            <a:ext cx="8153400" cy="685800"/>
          </a:xfrm>
        </p:spPr>
        <p:txBody>
          <a:bodyPr/>
          <a:lstStyle/>
          <a:p>
            <a:r>
              <a:rPr lang="en-US" sz="2400" b="1" smtClean="0"/>
              <a:t>Quản trị phơi nhiễm kinh tế</a:t>
            </a:r>
            <a:endParaRPr lang="en-US" sz="2400" b="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219200" y="1828800"/>
            <a:ext cx="7162800" cy="1172629"/>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MNC có thể quản trị phơi nhiễm kinh tế bằng cách </a:t>
            </a:r>
            <a:r>
              <a:rPr lang="en-US" b="1" smtClean="0">
                <a:solidFill>
                  <a:srgbClr val="0070C0"/>
                </a:solidFill>
              </a:rPr>
              <a:t>tái cơ cấu các hoạt động kinh doanh</a:t>
            </a:r>
            <a:r>
              <a:rPr lang="en-US" b="1" smtClean="0">
                <a:solidFill>
                  <a:schemeClr val="bg1">
                    <a:lumMod val="50000"/>
                  </a:schemeClr>
                </a:solidFill>
              </a:rPr>
              <a:t> để giảm tác động của biến động tỷ giá tới dòng tiền ròng của công ty.</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2.3. Quản trị phơi nhiễm kinh tế</a:t>
            </a:r>
            <a:endParaRPr lang="en-US"/>
          </a:p>
        </p:txBody>
      </p:sp>
      <p:sp>
        <p:nvSpPr>
          <p:cNvPr id="3" name="Content Placeholder 2"/>
          <p:cNvSpPr>
            <a:spLocks noGrp="1"/>
          </p:cNvSpPr>
          <p:nvPr>
            <p:ph idx="1"/>
          </p:nvPr>
        </p:nvSpPr>
        <p:spPr>
          <a:xfrm>
            <a:off x="609600" y="1066801"/>
            <a:ext cx="8153400" cy="609600"/>
          </a:xfrm>
        </p:spPr>
        <p:txBody>
          <a:bodyPr/>
          <a:lstStyle/>
          <a:p>
            <a:r>
              <a:rPr lang="en-US" sz="2400" b="1" smtClean="0"/>
              <a:t>Các chiến lược tái cơ cấu hoạt động kinh doanh</a:t>
            </a:r>
            <a:endParaRPr lang="en-US" sz="2400" b="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471990" y="1752600"/>
            <a:ext cx="4852610" cy="2508379"/>
          </a:xfrm>
          <a:prstGeom prst="rect">
            <a:avLst/>
          </a:prstGeom>
          <a:noFill/>
        </p:spPr>
        <p:txBody>
          <a:bodyPr wrap="none" rtlCol="0">
            <a:spAutoFit/>
          </a:bodyPr>
          <a:lstStyle/>
          <a:p>
            <a:pPr marL="342900" indent="-342900" algn="just">
              <a:lnSpc>
                <a:spcPct val="130000"/>
              </a:lnSpc>
              <a:spcBef>
                <a:spcPts val="600"/>
              </a:spcBef>
              <a:spcAft>
                <a:spcPts val="600"/>
              </a:spcAft>
              <a:buAutoNum type="arabicPeriod"/>
            </a:pPr>
            <a:r>
              <a:rPr lang="en-US" b="1" smtClean="0">
                <a:solidFill>
                  <a:srgbClr val="0070C0"/>
                </a:solidFill>
              </a:rPr>
              <a:t>Lựa chọn khu vực có chi phí thấp</a:t>
            </a:r>
          </a:p>
          <a:p>
            <a:pPr marL="342900" indent="-342900" algn="just">
              <a:lnSpc>
                <a:spcPct val="130000"/>
              </a:lnSpc>
              <a:spcBef>
                <a:spcPts val="600"/>
              </a:spcBef>
              <a:spcAft>
                <a:spcPts val="600"/>
              </a:spcAft>
              <a:buAutoNum type="arabicPeriod"/>
            </a:pPr>
            <a:r>
              <a:rPr lang="en-US" b="1" smtClean="0">
                <a:solidFill>
                  <a:srgbClr val="0070C0"/>
                </a:solidFill>
              </a:rPr>
              <a:t>Áp dụng chính sách đầu vào linh hoạt</a:t>
            </a:r>
          </a:p>
          <a:p>
            <a:pPr marL="342900" indent="-342900" algn="just">
              <a:lnSpc>
                <a:spcPct val="130000"/>
              </a:lnSpc>
              <a:spcBef>
                <a:spcPts val="600"/>
              </a:spcBef>
              <a:spcAft>
                <a:spcPts val="600"/>
              </a:spcAft>
              <a:buAutoNum type="arabicPeriod"/>
            </a:pPr>
            <a:r>
              <a:rPr lang="en-US" b="1" smtClean="0">
                <a:solidFill>
                  <a:srgbClr val="0070C0"/>
                </a:solidFill>
              </a:rPr>
              <a:t>Đa dạng hóa thị trường sản phẩm</a:t>
            </a:r>
          </a:p>
          <a:p>
            <a:pPr marL="342900" indent="-342900" algn="just">
              <a:lnSpc>
                <a:spcPct val="130000"/>
              </a:lnSpc>
              <a:spcBef>
                <a:spcPts val="600"/>
              </a:spcBef>
              <a:spcAft>
                <a:spcPts val="600"/>
              </a:spcAft>
              <a:buAutoNum type="arabicPeriod"/>
            </a:pPr>
            <a:r>
              <a:rPr lang="en-US" b="1" smtClean="0">
                <a:solidFill>
                  <a:srgbClr val="0070C0"/>
                </a:solidFill>
              </a:rPr>
              <a:t>Nghiên cứu và phát triển sản phẩm</a:t>
            </a:r>
          </a:p>
          <a:p>
            <a:pPr marL="342900" indent="-342900" algn="just">
              <a:lnSpc>
                <a:spcPct val="130000"/>
              </a:lnSpc>
              <a:spcBef>
                <a:spcPts val="600"/>
              </a:spcBef>
              <a:spcAft>
                <a:spcPts val="600"/>
              </a:spcAft>
              <a:buAutoNum type="arabicPeriod"/>
            </a:pPr>
            <a:r>
              <a:rPr lang="en-US" b="1" smtClean="0">
                <a:solidFill>
                  <a:srgbClr val="0070C0"/>
                </a:solidFill>
              </a:rPr>
              <a:t>Các chiến lược hedging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524000" y="152400"/>
            <a:ext cx="7077075" cy="852488"/>
          </a:xfrm>
        </p:spPr>
        <p:txBody>
          <a:bodyPr/>
          <a:lstStyle/>
          <a:p>
            <a:r>
              <a:rPr lang="en-US" sz="2400" smtClean="0"/>
              <a:t>NỘI DUNG CHÍNH</a:t>
            </a: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406781" y="1524000"/>
            <a:ext cx="4020652" cy="445058"/>
          </a:xfrm>
          <a:prstGeom prst="rect">
            <a:avLst/>
          </a:prstGeom>
          <a:noFill/>
        </p:spPr>
        <p:txBody>
          <a:bodyPr wrap="none" rtlCol="0">
            <a:spAutoFit/>
          </a:bodyPr>
          <a:lstStyle/>
          <a:p>
            <a:pPr algn="just">
              <a:lnSpc>
                <a:spcPct val="130000"/>
              </a:lnSpc>
            </a:pPr>
            <a:r>
              <a:rPr lang="en-US" sz="2000" b="1" smtClean="0">
                <a:solidFill>
                  <a:schemeClr val="bg2">
                    <a:lumMod val="90000"/>
                    <a:lumOff val="10000"/>
                  </a:schemeClr>
                </a:solidFill>
              </a:rPr>
              <a:t>1. Quản trị rủi ro của các MNC</a:t>
            </a:r>
          </a:p>
        </p:txBody>
      </p:sp>
      <p:sp>
        <p:nvSpPr>
          <p:cNvPr id="6" name="TextBox 5"/>
          <p:cNvSpPr txBox="1"/>
          <p:nvPr/>
        </p:nvSpPr>
        <p:spPr>
          <a:xfrm>
            <a:off x="1406781" y="2290768"/>
            <a:ext cx="4304383" cy="445058"/>
          </a:xfrm>
          <a:prstGeom prst="rect">
            <a:avLst/>
          </a:prstGeom>
          <a:noFill/>
        </p:spPr>
        <p:txBody>
          <a:bodyPr wrap="none" rtlCol="0">
            <a:spAutoFit/>
          </a:bodyPr>
          <a:lstStyle/>
          <a:p>
            <a:pPr algn="just">
              <a:lnSpc>
                <a:spcPct val="130000"/>
              </a:lnSpc>
            </a:pPr>
            <a:r>
              <a:rPr lang="en-US" sz="2000" b="1" smtClean="0">
                <a:solidFill>
                  <a:schemeClr val="bg2">
                    <a:lumMod val="90000"/>
                    <a:lumOff val="10000"/>
                  </a:schemeClr>
                </a:solidFill>
              </a:rPr>
              <a:t>2. Quản trị phơi nhiễm giao dịch</a:t>
            </a:r>
          </a:p>
        </p:txBody>
      </p:sp>
      <p:sp>
        <p:nvSpPr>
          <p:cNvPr id="7" name="TextBox 6"/>
          <p:cNvSpPr txBox="1"/>
          <p:nvPr/>
        </p:nvSpPr>
        <p:spPr>
          <a:xfrm>
            <a:off x="1406781" y="3048000"/>
            <a:ext cx="4031873" cy="445058"/>
          </a:xfrm>
          <a:prstGeom prst="rect">
            <a:avLst/>
          </a:prstGeom>
          <a:noFill/>
        </p:spPr>
        <p:txBody>
          <a:bodyPr wrap="none" rtlCol="0">
            <a:spAutoFit/>
          </a:bodyPr>
          <a:lstStyle/>
          <a:p>
            <a:pPr algn="just">
              <a:lnSpc>
                <a:spcPct val="130000"/>
              </a:lnSpc>
            </a:pPr>
            <a:r>
              <a:rPr lang="en-US" sz="2000" b="1" smtClean="0">
                <a:solidFill>
                  <a:schemeClr val="bg2">
                    <a:lumMod val="90000"/>
                    <a:lumOff val="10000"/>
                  </a:schemeClr>
                </a:solidFill>
              </a:rPr>
              <a:t>3. Quản trị phơi nhiễm kinh tế</a:t>
            </a:r>
          </a:p>
        </p:txBody>
      </p:sp>
      <p:sp>
        <p:nvSpPr>
          <p:cNvPr id="8" name="TextBox 7"/>
          <p:cNvSpPr txBox="1"/>
          <p:nvPr/>
        </p:nvSpPr>
        <p:spPr>
          <a:xfrm>
            <a:off x="1406781" y="3810000"/>
            <a:ext cx="4536819" cy="445058"/>
          </a:xfrm>
          <a:prstGeom prst="rect">
            <a:avLst/>
          </a:prstGeom>
          <a:noFill/>
        </p:spPr>
        <p:txBody>
          <a:bodyPr wrap="none" rtlCol="0">
            <a:spAutoFit/>
          </a:bodyPr>
          <a:lstStyle/>
          <a:p>
            <a:pPr algn="just">
              <a:lnSpc>
                <a:spcPct val="130000"/>
              </a:lnSpc>
            </a:pPr>
            <a:r>
              <a:rPr lang="en-US" sz="2000" b="1" smtClean="0">
                <a:solidFill>
                  <a:schemeClr val="bg2">
                    <a:lumMod val="90000"/>
                    <a:lumOff val="10000"/>
                  </a:schemeClr>
                </a:solidFill>
              </a:rPr>
              <a:t>4. Quản trị phơi nhiễm chuyển đổi</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2.4. Quản trị phơi nhiễm chuyển đổi</a:t>
            </a:r>
            <a:endParaRPr lang="en-US"/>
          </a:p>
        </p:txBody>
      </p:sp>
      <p:sp>
        <p:nvSpPr>
          <p:cNvPr id="3" name="Content Placeholder 2"/>
          <p:cNvSpPr>
            <a:spLocks noGrp="1"/>
          </p:cNvSpPr>
          <p:nvPr>
            <p:ph idx="1"/>
          </p:nvPr>
        </p:nvSpPr>
        <p:spPr/>
        <p:txBody>
          <a:bodyPr/>
          <a:lstStyle/>
          <a:p>
            <a:pPr>
              <a:lnSpc>
                <a:spcPct val="114000"/>
              </a:lnSpc>
              <a:spcBef>
                <a:spcPts val="600"/>
              </a:spcBef>
              <a:spcAft>
                <a:spcPts val="600"/>
              </a:spcAft>
            </a:pPr>
            <a:r>
              <a:rPr lang="en-US" sz="2400" b="1" i="1" smtClean="0"/>
              <a:t>Phơi nhiễm chuyển đổi?</a:t>
            </a:r>
          </a:p>
          <a:p>
            <a:pPr>
              <a:lnSpc>
                <a:spcPct val="114000"/>
              </a:lnSpc>
              <a:spcBef>
                <a:spcPts val="600"/>
              </a:spcBef>
              <a:spcAft>
                <a:spcPts val="600"/>
              </a:spcAft>
            </a:pPr>
            <a:r>
              <a:rPr lang="en-US" sz="2400" b="1" i="1" smtClean="0"/>
              <a:t>Tác động của phơi nhiễm chuyển đổi?</a:t>
            </a:r>
          </a:p>
          <a:p>
            <a:pPr>
              <a:lnSpc>
                <a:spcPct val="114000"/>
              </a:lnSpc>
              <a:spcBef>
                <a:spcPts val="600"/>
              </a:spcBef>
              <a:spcAft>
                <a:spcPts val="600"/>
              </a:spcAft>
            </a:pPr>
            <a:r>
              <a:rPr lang="en-US" sz="2400" b="1" i="1" smtClean="0"/>
              <a:t>Nhân tố tác động tới phơi nhiễm chuyển đổi</a:t>
            </a:r>
          </a:p>
          <a:p>
            <a:pPr>
              <a:lnSpc>
                <a:spcPct val="114000"/>
              </a:lnSpc>
              <a:spcBef>
                <a:spcPts val="600"/>
              </a:spcBef>
              <a:spcAft>
                <a:spcPts val="600"/>
              </a:spcAft>
              <a:buFontTx/>
              <a:buChar char="-"/>
            </a:pPr>
            <a:r>
              <a:rPr lang="en-US" sz="2400" smtClean="0"/>
              <a:t>Phương pháp kế toán mà MNC sử dụng</a:t>
            </a:r>
          </a:p>
          <a:p>
            <a:pPr>
              <a:lnSpc>
                <a:spcPct val="114000"/>
              </a:lnSpc>
              <a:spcBef>
                <a:spcPts val="600"/>
              </a:spcBef>
              <a:spcAft>
                <a:spcPts val="600"/>
              </a:spcAft>
              <a:buFontTx/>
              <a:buChar char="-"/>
            </a:pPr>
            <a:r>
              <a:rPr lang="en-US" sz="2400" smtClean="0"/>
              <a:t>Tỷ lệ tham gia của các chi nhánh nước ngoài</a:t>
            </a:r>
          </a:p>
          <a:p>
            <a:pPr>
              <a:lnSpc>
                <a:spcPct val="114000"/>
              </a:lnSpc>
              <a:spcBef>
                <a:spcPts val="600"/>
              </a:spcBef>
              <a:spcAft>
                <a:spcPts val="600"/>
              </a:spcAft>
              <a:buFontTx/>
              <a:buChar char="-"/>
            </a:pPr>
            <a:r>
              <a:rPr lang="en-US" sz="2400" smtClean="0"/>
              <a:t>Địa điểm (quốc gia) nơi đặt chi nhánh</a:t>
            </a:r>
          </a:p>
          <a:p>
            <a:pPr>
              <a:lnSpc>
                <a:spcPct val="114000"/>
              </a:lnSpc>
              <a:spcBef>
                <a:spcPts val="600"/>
              </a:spcBef>
              <a:spcAft>
                <a:spcPts val="600"/>
              </a:spcAft>
            </a:pPr>
            <a:r>
              <a:rPr lang="en-US" sz="2400" b="1" i="1" smtClean="0"/>
              <a:t>Phương pháp quản trị</a:t>
            </a:r>
          </a:p>
          <a:p>
            <a:pPr>
              <a:lnSpc>
                <a:spcPct val="114000"/>
              </a:lnSpc>
              <a:spcBef>
                <a:spcPts val="600"/>
              </a:spcBef>
              <a:spcAft>
                <a:spcPts val="600"/>
              </a:spcAft>
              <a:buNone/>
            </a:pPr>
            <a:r>
              <a:rPr lang="en-US" sz="2400" smtClean="0"/>
              <a:t>- Hợp đồng kỳ hạn hoặc hợp đồng tương lai</a:t>
            </a:r>
          </a:p>
          <a:p>
            <a:pPr>
              <a:lnSpc>
                <a:spcPct val="114000"/>
              </a:lnSpc>
              <a:spcBef>
                <a:spcPts val="600"/>
              </a:spcBef>
              <a:spcAft>
                <a:spcPts val="600"/>
              </a:spcAft>
            </a:pPr>
            <a:r>
              <a:rPr lang="en-US" sz="2400" b="1" i="1" smtClean="0"/>
              <a:t>Hạn chế</a:t>
            </a:r>
          </a:p>
          <a:p>
            <a:pPr>
              <a:lnSpc>
                <a:spcPct val="114000"/>
              </a:lnSpc>
              <a:spcBef>
                <a:spcPts val="600"/>
              </a:spcBef>
              <a:spcAft>
                <a:spcPts val="600"/>
              </a:spcAft>
              <a:buNone/>
            </a:pPr>
            <a:endParaRPr lang="en-US" sz="2400" smtClean="0"/>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2.4. Quản trị phơi nhiễm chuyển đổi</a:t>
            </a:r>
            <a:endParaRPr lang="en-US"/>
          </a:p>
        </p:txBody>
      </p:sp>
      <p:sp>
        <p:nvSpPr>
          <p:cNvPr id="3" name="Content Placeholder 2"/>
          <p:cNvSpPr>
            <a:spLocks noGrp="1"/>
          </p:cNvSpPr>
          <p:nvPr>
            <p:ph idx="1"/>
          </p:nvPr>
        </p:nvSpPr>
        <p:spPr>
          <a:xfrm>
            <a:off x="609600" y="1066801"/>
            <a:ext cx="8153400" cy="533400"/>
          </a:xfrm>
        </p:spPr>
        <p:txBody>
          <a:bodyPr/>
          <a:lstStyle/>
          <a:p>
            <a:r>
              <a:rPr lang="en-US" sz="2400" b="1" smtClean="0">
                <a:solidFill>
                  <a:srgbClr val="0070C0"/>
                </a:solidFill>
              </a:rPr>
              <a:t>Phơi nhiễm chuyển đổi:</a:t>
            </a:r>
            <a:endParaRPr lang="en-US" sz="2400" b="1">
              <a:solidFill>
                <a:srgbClr val="0070C0"/>
              </a:solidFill>
            </a:endParaRP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762000" y="1752600"/>
            <a:ext cx="7239000" cy="1172629"/>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Là hiện tượng xảy ra khi một công ty đa quốc gia </a:t>
            </a:r>
            <a:r>
              <a:rPr lang="en-US" b="1" u="sng" smtClean="0">
                <a:solidFill>
                  <a:srgbClr val="0070C0"/>
                </a:solidFill>
              </a:rPr>
              <a:t>chuyển đổi BCTC</a:t>
            </a:r>
            <a:r>
              <a:rPr lang="en-US" b="1" smtClean="0">
                <a:solidFill>
                  <a:schemeClr val="bg1">
                    <a:lumMod val="50000"/>
                  </a:schemeClr>
                </a:solidFill>
              </a:rPr>
              <a:t> của các chi nhánh về đồng tiền của chính quốc trong quá trình </a:t>
            </a:r>
            <a:r>
              <a:rPr lang="en-US" b="1" u="sng" smtClean="0">
                <a:solidFill>
                  <a:srgbClr val="0070C0"/>
                </a:solidFill>
              </a:rPr>
              <a:t>hợp nhất các BCTC.</a:t>
            </a:r>
          </a:p>
        </p:txBody>
      </p:sp>
      <p:sp>
        <p:nvSpPr>
          <p:cNvPr id="6" name="TextBox 5"/>
          <p:cNvSpPr txBox="1"/>
          <p:nvPr/>
        </p:nvSpPr>
        <p:spPr>
          <a:xfrm>
            <a:off x="762000" y="3048000"/>
            <a:ext cx="6934199" cy="409856"/>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rgbClr val="0070C0"/>
                </a:solidFill>
              </a:rPr>
              <a:t>Các tác động của phơi nhiễm chuyển đổi</a:t>
            </a:r>
            <a:r>
              <a:rPr lang="en-US" b="1" smtClean="0">
                <a:solidFill>
                  <a:srgbClr val="0070C0"/>
                </a:solidFill>
              </a:rPr>
              <a:t>:</a:t>
            </a:r>
            <a:endParaRPr lang="en-US" b="1" smtClean="0">
              <a:solidFill>
                <a:srgbClr val="0070C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2.4. Quản trị phơi nhiễm chuyển đổi</a:t>
            </a:r>
            <a:endParaRPr lang="en-US"/>
          </a:p>
        </p:txBody>
      </p:sp>
      <p:sp>
        <p:nvSpPr>
          <p:cNvPr id="3" name="Content Placeholder 2"/>
          <p:cNvSpPr>
            <a:spLocks noGrp="1"/>
          </p:cNvSpPr>
          <p:nvPr>
            <p:ph idx="1"/>
          </p:nvPr>
        </p:nvSpPr>
        <p:spPr>
          <a:xfrm>
            <a:off x="609600" y="1066801"/>
            <a:ext cx="8153400" cy="457200"/>
          </a:xfrm>
        </p:spPr>
        <p:txBody>
          <a:bodyPr/>
          <a:lstStyle/>
          <a:p>
            <a:r>
              <a:rPr lang="en-US" sz="2400" b="1" smtClean="0">
                <a:solidFill>
                  <a:srgbClr val="0070C0"/>
                </a:solidFill>
              </a:rPr>
              <a:t>Các nhân tố ảnh hưởng tới phơi nhiễm chuyển đổi</a:t>
            </a:r>
            <a:endParaRPr lang="en-US" sz="2400" b="1">
              <a:solidFill>
                <a:srgbClr val="0070C0"/>
              </a:solidFill>
            </a:endParaRP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066800" y="1752600"/>
            <a:ext cx="7010400" cy="3536353"/>
          </a:xfrm>
          <a:prstGeom prst="rect">
            <a:avLst/>
          </a:prstGeom>
          <a:noFill/>
        </p:spPr>
        <p:txBody>
          <a:bodyPr wrap="square" rtlCol="0">
            <a:spAutoFit/>
          </a:bodyPr>
          <a:lstStyle/>
          <a:p>
            <a:pPr marL="342900" indent="-342900" algn="just">
              <a:lnSpc>
                <a:spcPct val="130000"/>
              </a:lnSpc>
              <a:spcBef>
                <a:spcPts val="600"/>
              </a:spcBef>
              <a:spcAft>
                <a:spcPts val="600"/>
              </a:spcAft>
            </a:pPr>
            <a:r>
              <a:rPr lang="en-US" b="1" smtClean="0">
                <a:solidFill>
                  <a:schemeClr val="bg1">
                    <a:lumMod val="50000"/>
                  </a:schemeClr>
                </a:solidFill>
              </a:rPr>
              <a:t>1. Tỷ lệ tham gia của các chi nhánh nước ngoài vào MNC</a:t>
            </a:r>
          </a:p>
          <a:p>
            <a:pPr marL="342900" indent="-342900" algn="just">
              <a:lnSpc>
                <a:spcPct val="130000"/>
              </a:lnSpc>
              <a:spcBef>
                <a:spcPts val="600"/>
              </a:spcBef>
              <a:spcAft>
                <a:spcPts val="600"/>
              </a:spcAft>
            </a:pPr>
            <a:endParaRPr lang="en-US" b="1" smtClean="0">
              <a:solidFill>
                <a:schemeClr val="bg1">
                  <a:lumMod val="50000"/>
                </a:schemeClr>
              </a:solidFill>
            </a:endParaRPr>
          </a:p>
          <a:p>
            <a:pPr marL="342900" indent="-342900" algn="just">
              <a:lnSpc>
                <a:spcPct val="130000"/>
              </a:lnSpc>
              <a:spcBef>
                <a:spcPts val="600"/>
              </a:spcBef>
              <a:spcAft>
                <a:spcPts val="600"/>
              </a:spcAft>
            </a:pPr>
            <a:endParaRPr lang="en-US" b="1" smtClean="0">
              <a:solidFill>
                <a:schemeClr val="bg1">
                  <a:lumMod val="50000"/>
                </a:schemeClr>
              </a:solidFill>
            </a:endParaRPr>
          </a:p>
          <a:p>
            <a:pPr marL="342900" indent="-342900" algn="just">
              <a:lnSpc>
                <a:spcPct val="130000"/>
              </a:lnSpc>
              <a:spcBef>
                <a:spcPts val="600"/>
              </a:spcBef>
              <a:spcAft>
                <a:spcPts val="600"/>
              </a:spcAft>
            </a:pPr>
            <a:r>
              <a:rPr lang="en-US" b="1" smtClean="0">
                <a:solidFill>
                  <a:schemeClr val="bg1">
                    <a:lumMod val="50000"/>
                  </a:schemeClr>
                </a:solidFill>
              </a:rPr>
              <a:t>2</a:t>
            </a:r>
            <a:r>
              <a:rPr lang="en-US" b="1" smtClean="0">
                <a:solidFill>
                  <a:schemeClr val="bg1">
                    <a:lumMod val="50000"/>
                  </a:schemeClr>
                </a:solidFill>
              </a:rPr>
              <a:t>. Địa điểm (quốc gia) nơi đặt các chi nhánh nước ngoài</a:t>
            </a:r>
          </a:p>
          <a:p>
            <a:pPr marL="342900" indent="-342900" algn="just">
              <a:lnSpc>
                <a:spcPct val="130000"/>
              </a:lnSpc>
              <a:spcBef>
                <a:spcPts val="600"/>
              </a:spcBef>
              <a:spcAft>
                <a:spcPts val="600"/>
              </a:spcAft>
            </a:pPr>
            <a:endParaRPr lang="en-US" smtClean="0">
              <a:solidFill>
                <a:schemeClr val="bg1">
                  <a:lumMod val="50000"/>
                </a:schemeClr>
              </a:solidFill>
            </a:endParaRPr>
          </a:p>
          <a:p>
            <a:pPr marL="342900" indent="-342900" algn="just">
              <a:lnSpc>
                <a:spcPct val="130000"/>
              </a:lnSpc>
              <a:spcBef>
                <a:spcPts val="600"/>
              </a:spcBef>
              <a:spcAft>
                <a:spcPts val="600"/>
              </a:spcAft>
            </a:pPr>
            <a:endParaRPr lang="en-US" smtClean="0">
              <a:solidFill>
                <a:schemeClr val="bg1">
                  <a:lumMod val="50000"/>
                </a:schemeClr>
              </a:solidFill>
            </a:endParaRPr>
          </a:p>
          <a:p>
            <a:pPr marL="342900" indent="-342900" algn="just">
              <a:lnSpc>
                <a:spcPct val="130000"/>
              </a:lnSpc>
              <a:spcBef>
                <a:spcPts val="600"/>
              </a:spcBef>
              <a:spcAft>
                <a:spcPts val="600"/>
              </a:spcAft>
            </a:pPr>
            <a:r>
              <a:rPr lang="en-US" b="1" smtClean="0">
                <a:solidFill>
                  <a:schemeClr val="bg1">
                    <a:lumMod val="50000"/>
                  </a:schemeClr>
                </a:solidFill>
              </a:rPr>
              <a:t>3. Phương pháp kế toán mà MNC sử dụng</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2.4. Quản trị phơi nhiễm chuyển đổi</a:t>
            </a:r>
            <a:endParaRPr lang="en-US"/>
          </a:p>
        </p:txBody>
      </p:sp>
      <p:sp>
        <p:nvSpPr>
          <p:cNvPr id="3" name="Content Placeholder 2"/>
          <p:cNvSpPr>
            <a:spLocks noGrp="1"/>
          </p:cNvSpPr>
          <p:nvPr>
            <p:ph idx="1"/>
          </p:nvPr>
        </p:nvSpPr>
        <p:spPr>
          <a:xfrm>
            <a:off x="609600" y="1066801"/>
            <a:ext cx="8153400" cy="381000"/>
          </a:xfrm>
        </p:spPr>
        <p:txBody>
          <a:bodyPr/>
          <a:lstStyle/>
          <a:p>
            <a:r>
              <a:rPr lang="en-US" sz="2400" b="1" smtClean="0">
                <a:solidFill>
                  <a:srgbClr val="0070C0"/>
                </a:solidFill>
              </a:rPr>
              <a:t>Quản trị phơi nhiễm chuyển đổi</a:t>
            </a:r>
            <a:endParaRPr lang="en-US" sz="2400" b="1">
              <a:solidFill>
                <a:srgbClr val="0070C0"/>
              </a:solidFill>
            </a:endParaRP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371601" y="1981200"/>
            <a:ext cx="6477000" cy="1686616"/>
          </a:xfrm>
          <a:prstGeom prst="rect">
            <a:avLst/>
          </a:prstGeom>
          <a:noFill/>
        </p:spPr>
        <p:txBody>
          <a:bodyPr wrap="square" rtlCol="0">
            <a:spAutoFit/>
          </a:bodyPr>
          <a:lstStyle/>
          <a:p>
            <a:pPr marL="342900" indent="-342900" algn="just">
              <a:lnSpc>
                <a:spcPct val="130000"/>
              </a:lnSpc>
              <a:spcBef>
                <a:spcPts val="600"/>
              </a:spcBef>
              <a:spcAft>
                <a:spcPts val="600"/>
              </a:spcAft>
              <a:buAutoNum type="arabicPeriod"/>
            </a:pPr>
            <a:r>
              <a:rPr lang="en-US" b="1" smtClean="0">
                <a:solidFill>
                  <a:srgbClr val="0070C0"/>
                </a:solidFill>
              </a:rPr>
              <a:t>Dùng hợp đồng kỳ hạn hoặc hợp đồng tương lai</a:t>
            </a:r>
            <a:r>
              <a:rPr lang="en-US" smtClean="0">
                <a:solidFill>
                  <a:schemeClr val="bg1">
                    <a:lumMod val="50000"/>
                  </a:schemeClr>
                </a:solidFill>
              </a:rPr>
              <a:t> đối với lợi nhuận mà các chi nhánh nước ngoài sẽ nhận được tạo sự triệt tiêu về dòng tiền bằng đồng tiền đó</a:t>
            </a:r>
          </a:p>
          <a:p>
            <a:pPr marL="342900" indent="-342900" algn="just">
              <a:lnSpc>
                <a:spcPct val="130000"/>
              </a:lnSpc>
              <a:spcBef>
                <a:spcPts val="600"/>
              </a:spcBef>
              <a:spcAft>
                <a:spcPts val="600"/>
              </a:spcAft>
              <a:buAutoNum type="arabicPeriod"/>
            </a:pPr>
            <a:r>
              <a:rPr lang="en-US" b="1" smtClean="0">
                <a:solidFill>
                  <a:srgbClr val="0070C0"/>
                </a:solidFill>
              </a:rPr>
              <a:t>Hedging chéo</a:t>
            </a:r>
            <a:r>
              <a:rPr lang="en-US" smtClean="0">
                <a:solidFill>
                  <a:schemeClr val="bg1">
                    <a:lumMod val="50000"/>
                  </a:schemeClr>
                </a:solidFill>
              </a:rPr>
              <a:t> với những đồng tiền nhỏ</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2.4. Quản trị phơi nhiễm chuyển đổi</a:t>
            </a:r>
            <a:endParaRPr lang="en-US"/>
          </a:p>
        </p:txBody>
      </p:sp>
      <p:sp>
        <p:nvSpPr>
          <p:cNvPr id="3" name="Content Placeholder 2"/>
          <p:cNvSpPr>
            <a:spLocks noGrp="1"/>
          </p:cNvSpPr>
          <p:nvPr>
            <p:ph idx="1"/>
          </p:nvPr>
        </p:nvSpPr>
        <p:spPr>
          <a:xfrm>
            <a:off x="609600" y="1295400"/>
            <a:ext cx="8153400" cy="533400"/>
          </a:xfrm>
        </p:spPr>
        <p:txBody>
          <a:bodyPr/>
          <a:lstStyle/>
          <a:p>
            <a:r>
              <a:rPr lang="en-US" sz="2400" b="1" smtClean="0">
                <a:solidFill>
                  <a:srgbClr val="0070C0"/>
                </a:solidFill>
              </a:rPr>
              <a:t>Hạn chế của chiến lược hedging</a:t>
            </a:r>
            <a:endParaRPr lang="en-US" sz="2400" b="1">
              <a:solidFill>
                <a:srgbClr val="0070C0"/>
              </a:solidFill>
            </a:endParaRP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219201" y="1981200"/>
            <a:ext cx="7162800" cy="1840504"/>
          </a:xfrm>
          <a:prstGeom prst="rect">
            <a:avLst/>
          </a:prstGeom>
          <a:noFill/>
        </p:spPr>
        <p:txBody>
          <a:bodyPr wrap="square" rtlCol="0">
            <a:spAutoFit/>
          </a:bodyPr>
          <a:lstStyle/>
          <a:p>
            <a:pPr marL="342900" indent="-342900" algn="just">
              <a:lnSpc>
                <a:spcPct val="130000"/>
              </a:lnSpc>
              <a:spcBef>
                <a:spcPts val="600"/>
              </a:spcBef>
              <a:spcAft>
                <a:spcPts val="600"/>
              </a:spcAft>
              <a:buFontTx/>
              <a:buChar char="-"/>
            </a:pPr>
            <a:r>
              <a:rPr lang="en-US" b="1" smtClean="0">
                <a:solidFill>
                  <a:schemeClr val="bg1">
                    <a:lumMod val="50000"/>
                  </a:schemeClr>
                </a:solidFill>
              </a:rPr>
              <a:t>Không dự đoán chính xác lợi nhuận để hedging</a:t>
            </a:r>
          </a:p>
          <a:p>
            <a:pPr marL="342900" indent="-342900" algn="just">
              <a:lnSpc>
                <a:spcPct val="130000"/>
              </a:lnSpc>
              <a:spcBef>
                <a:spcPts val="600"/>
              </a:spcBef>
              <a:spcAft>
                <a:spcPts val="600"/>
              </a:spcAft>
              <a:buFontTx/>
              <a:buChar char="-"/>
            </a:pPr>
            <a:r>
              <a:rPr lang="en-US" b="1" smtClean="0">
                <a:solidFill>
                  <a:schemeClr val="bg1">
                    <a:lumMod val="50000"/>
                  </a:schemeClr>
                </a:solidFill>
              </a:rPr>
              <a:t>Làm tăng phơi nhiễm rủi ro giao dịch làm ảnh hưởng đến dòng tiền thực tế của MNC.</a:t>
            </a:r>
          </a:p>
          <a:p>
            <a:pPr marL="342900" indent="-342900" algn="just">
              <a:lnSpc>
                <a:spcPct val="130000"/>
              </a:lnSpc>
              <a:spcBef>
                <a:spcPts val="600"/>
              </a:spcBef>
              <a:spcAft>
                <a:spcPts val="600"/>
              </a:spcAft>
              <a:buFontTx/>
              <a:buChar char="-"/>
            </a:pPr>
            <a:r>
              <a:rPr lang="en-US" b="1" smtClean="0">
                <a:solidFill>
                  <a:schemeClr val="bg1">
                    <a:lumMod val="50000"/>
                  </a:schemeClr>
                </a:solidFill>
              </a:rPr>
              <a:t>Những sai lệch về kế toán</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smtClean="0"/>
              <a:t>Sinh viên: Lương Minh Hà</a:t>
            </a:r>
            <a:endParaRPr lang="en-US"/>
          </a:p>
        </p:txBody>
      </p:sp>
      <p:sp useBgFill="1">
        <p:nvSpPr>
          <p:cNvPr id="29699" name="Rectangle 15"/>
          <p:cNvSpPr>
            <a:spLocks noChangeArrowheads="1"/>
          </p:cNvSpPr>
          <p:nvPr/>
        </p:nvSpPr>
        <p:spPr bwMode="auto">
          <a:xfrm>
            <a:off x="0" y="0"/>
            <a:ext cx="8991600" cy="1143000"/>
          </a:xfrm>
          <a:prstGeom prst="rect">
            <a:avLst/>
          </a:prstGeom>
          <a:ln w="9525">
            <a:noFill/>
            <a:miter lim="800000"/>
            <a:headEnd/>
            <a:tailEnd/>
          </a:ln>
        </p:spPr>
        <p:txBody>
          <a:bodyPr/>
          <a:lstStyle/>
          <a:p>
            <a:pPr algn="ctr">
              <a:spcAft>
                <a:spcPts val="1000"/>
              </a:spcAft>
            </a:pPr>
            <a:endParaRPr lang="en-US" sz="1300">
              <a:latin typeface="Times New Roman" pitchFamily="18" charset="0"/>
            </a:endParaRPr>
          </a:p>
        </p:txBody>
      </p:sp>
      <p:pic>
        <p:nvPicPr>
          <p:cNvPr id="29700" name="tazb3" descr="File?id=dfvps8p3_688dpvdxtgf_b"/>
          <p:cNvPicPr>
            <a:picLocks noChangeAspect="1" noChangeArrowheads="1"/>
          </p:cNvPicPr>
          <p:nvPr/>
        </p:nvPicPr>
        <p:blipFill>
          <a:blip r:embed="rId2"/>
          <a:srcRect/>
          <a:stretch>
            <a:fillRect/>
          </a:stretch>
        </p:blipFill>
        <p:spPr bwMode="auto">
          <a:xfrm>
            <a:off x="0" y="0"/>
            <a:ext cx="9144000" cy="609600"/>
          </a:xfrm>
          <a:prstGeom prst="rect">
            <a:avLst/>
          </a:prstGeom>
          <a:noFill/>
          <a:ln w="9525">
            <a:noFill/>
            <a:miter lim="800000"/>
            <a:headEnd/>
            <a:tailEnd/>
          </a:ln>
        </p:spPr>
      </p:pic>
      <p:sp>
        <p:nvSpPr>
          <p:cNvPr id="18" name="Content Placeholder 2"/>
          <p:cNvSpPr txBox="1">
            <a:spLocks/>
          </p:cNvSpPr>
          <p:nvPr/>
        </p:nvSpPr>
        <p:spPr bwMode="auto">
          <a:xfrm>
            <a:off x="4038600" y="2895600"/>
            <a:ext cx="4648200" cy="1143000"/>
          </a:xfrm>
          <a:prstGeom prst="rect">
            <a:avLst/>
          </a:prstGeom>
          <a:noFill/>
          <a:ln w="9525">
            <a:noFill/>
            <a:miter lim="800000"/>
            <a:headEnd/>
            <a:tailEnd/>
          </a:ln>
        </p:spPr>
        <p:txBody>
          <a:bodyPr/>
          <a:lstStyle/>
          <a:p>
            <a:pPr marL="577850" indent="-228600" algn="just" eaLnBrk="0" hangingPunct="0">
              <a:lnSpc>
                <a:spcPct val="150000"/>
              </a:lnSpc>
              <a:spcBef>
                <a:spcPts val="600"/>
              </a:spcBef>
              <a:spcAft>
                <a:spcPts val="600"/>
              </a:spcAft>
              <a:buClr>
                <a:schemeClr val="tx1"/>
              </a:buClr>
              <a:buSzPct val="75000"/>
              <a:defRPr/>
            </a:pPr>
            <a:r>
              <a:rPr lang="en-US" sz="4800" kern="0" smtClean="0">
                <a:solidFill>
                  <a:srgbClr val="FF00FF"/>
                </a:solidFill>
                <a:latin typeface=".VnAristote" pitchFamily="34" charset="0"/>
                <a:cs typeface="+mn-cs"/>
              </a:rPr>
              <a:t>Thank you!</a:t>
            </a:r>
            <a:endParaRPr lang="en-US" sz="4800" kern="0" dirty="0">
              <a:solidFill>
                <a:srgbClr val="FF00FF"/>
              </a:solidFill>
              <a:latin typeface=".VnAristote" pitchFamily="34" charset="0"/>
              <a:cs typeface="+mn-cs"/>
            </a:endParaRPr>
          </a:p>
        </p:txBody>
      </p:sp>
      <p:sp useBgFill="1">
        <p:nvSpPr>
          <p:cNvPr id="29702" name="Rectangle 19"/>
          <p:cNvSpPr>
            <a:spLocks noChangeArrowheads="1"/>
          </p:cNvSpPr>
          <p:nvPr/>
        </p:nvSpPr>
        <p:spPr bwMode="auto">
          <a:xfrm>
            <a:off x="0" y="5334000"/>
            <a:ext cx="9144000" cy="1524000"/>
          </a:xfrm>
          <a:prstGeom prst="rect">
            <a:avLst/>
          </a:prstGeom>
          <a:ln w="9525">
            <a:noFill/>
            <a:miter lim="800000"/>
            <a:headEnd/>
            <a:tailEnd/>
          </a:ln>
        </p:spPr>
        <p:txBody>
          <a:bodyPr/>
          <a:lstStyle/>
          <a:p>
            <a:pPr algn="ctr">
              <a:spcAft>
                <a:spcPts val="1000"/>
              </a:spcAft>
            </a:pPr>
            <a:endParaRPr lang="en-US" sz="1300">
              <a:latin typeface="Times New Roman" pitchFamily="18" charset="0"/>
            </a:endParaRPr>
          </a:p>
        </p:txBody>
      </p:sp>
      <p:pic>
        <p:nvPicPr>
          <p:cNvPr id="29703" name="tazb1" descr="File?id=dfvps8p3_687hcrv77dr_b"/>
          <p:cNvPicPr>
            <a:picLocks noChangeAspect="1" noChangeArrowheads="1"/>
          </p:cNvPicPr>
          <p:nvPr/>
        </p:nvPicPr>
        <p:blipFill>
          <a:blip r:embed="rId3"/>
          <a:srcRect/>
          <a:stretch>
            <a:fillRect/>
          </a:stretch>
        </p:blipFill>
        <p:spPr bwMode="auto">
          <a:xfrm>
            <a:off x="228600" y="6324600"/>
            <a:ext cx="8686800" cy="533400"/>
          </a:xfrm>
          <a:prstGeom prst="rect">
            <a:avLst/>
          </a:prstGeom>
          <a:noFill/>
          <a:ln w="9525">
            <a:noFill/>
            <a:miter lim="800000"/>
            <a:headEnd/>
            <a:tailEnd/>
          </a:ln>
        </p:spPr>
      </p:pic>
      <p:pic>
        <p:nvPicPr>
          <p:cNvPr id="29705" name="Picture 2"/>
          <p:cNvPicPr>
            <a:picLocks noChangeAspect="1" noChangeArrowheads="1"/>
          </p:cNvPicPr>
          <p:nvPr/>
        </p:nvPicPr>
        <p:blipFill>
          <a:blip r:embed="rId4"/>
          <a:srcRect/>
          <a:stretch>
            <a:fillRect/>
          </a:stretch>
        </p:blipFill>
        <p:spPr bwMode="auto">
          <a:xfrm>
            <a:off x="304800" y="1214438"/>
            <a:ext cx="3352800" cy="4500562"/>
          </a:xfrm>
          <a:prstGeom prst="rect">
            <a:avLst/>
          </a:prstGeom>
          <a:noFill/>
          <a:ln w="9525">
            <a:noFill/>
            <a:miter lim="800000"/>
            <a:headEnd/>
            <a:tailEnd/>
          </a:ln>
        </p:spPr>
      </p:pic>
    </p:spTree>
  </p:cSld>
  <p:clrMapOvr>
    <a:masterClrMapping/>
  </p:clrMapOvr>
  <p:transition spd="slow">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2.1. Quản trị rủi ro của các MNC</a:t>
            </a:r>
            <a:endParaRPr lang="en-US"/>
          </a:p>
        </p:txBody>
      </p:sp>
      <p:sp>
        <p:nvSpPr>
          <p:cNvPr id="3" name="Content Placeholder 2"/>
          <p:cNvSpPr>
            <a:spLocks noGrp="1"/>
          </p:cNvSpPr>
          <p:nvPr>
            <p:ph idx="1"/>
          </p:nvPr>
        </p:nvSpPr>
        <p:spPr/>
        <p:txBody>
          <a:bodyPr/>
          <a:lstStyle/>
          <a:p>
            <a:pPr>
              <a:lnSpc>
                <a:spcPct val="150000"/>
              </a:lnSpc>
              <a:spcBef>
                <a:spcPts val="600"/>
              </a:spcBef>
              <a:spcAft>
                <a:spcPts val="600"/>
              </a:spcAft>
            </a:pPr>
            <a:r>
              <a:rPr lang="en-US" sz="2400" b="1" i="1" smtClean="0"/>
              <a:t>Các loại phơi nhiễm rủi ro tỷ giá:</a:t>
            </a:r>
          </a:p>
          <a:p>
            <a:pPr>
              <a:lnSpc>
                <a:spcPct val="150000"/>
              </a:lnSpc>
              <a:spcBef>
                <a:spcPts val="600"/>
              </a:spcBef>
              <a:spcAft>
                <a:spcPts val="600"/>
              </a:spcAft>
              <a:buFontTx/>
              <a:buChar char="-"/>
            </a:pPr>
            <a:r>
              <a:rPr lang="en-US" sz="2400" smtClean="0"/>
              <a:t>Phơi nhiễm giao dịch</a:t>
            </a:r>
          </a:p>
          <a:p>
            <a:pPr>
              <a:lnSpc>
                <a:spcPct val="150000"/>
              </a:lnSpc>
              <a:spcBef>
                <a:spcPts val="600"/>
              </a:spcBef>
              <a:spcAft>
                <a:spcPts val="600"/>
              </a:spcAft>
              <a:buFontTx/>
              <a:buChar char="-"/>
            </a:pPr>
            <a:r>
              <a:rPr lang="en-US" sz="2400" smtClean="0"/>
              <a:t>Phơi nhiễm kinh tế</a:t>
            </a:r>
          </a:p>
          <a:p>
            <a:pPr>
              <a:lnSpc>
                <a:spcPct val="150000"/>
              </a:lnSpc>
              <a:spcBef>
                <a:spcPts val="600"/>
              </a:spcBef>
              <a:spcAft>
                <a:spcPts val="600"/>
              </a:spcAft>
              <a:buFontTx/>
              <a:buChar char="-"/>
            </a:pPr>
            <a:r>
              <a:rPr lang="en-US" sz="2400" smtClean="0"/>
              <a:t>Phơi nhiễm chuyển đổi</a:t>
            </a:r>
          </a:p>
          <a:p>
            <a:pPr>
              <a:lnSpc>
                <a:spcPct val="150000"/>
              </a:lnSpc>
              <a:spcBef>
                <a:spcPts val="600"/>
              </a:spcBef>
              <a:spcAft>
                <a:spcPts val="600"/>
              </a:spcAft>
            </a:pPr>
            <a:r>
              <a:rPr lang="en-US" sz="2400" b="1" i="1" smtClean="0"/>
              <a:t>Một số thuật ngữ:</a:t>
            </a:r>
          </a:p>
          <a:p>
            <a:pPr>
              <a:lnSpc>
                <a:spcPct val="150000"/>
              </a:lnSpc>
              <a:spcBef>
                <a:spcPts val="600"/>
              </a:spcBef>
              <a:spcAft>
                <a:spcPts val="600"/>
              </a:spcAft>
              <a:buFontTx/>
              <a:buChar char="-"/>
            </a:pPr>
            <a:r>
              <a:rPr lang="en-US" sz="2400" smtClean="0"/>
              <a:t>Rủi ro</a:t>
            </a:r>
          </a:p>
          <a:p>
            <a:pPr>
              <a:lnSpc>
                <a:spcPct val="150000"/>
              </a:lnSpc>
              <a:spcBef>
                <a:spcPts val="600"/>
              </a:spcBef>
              <a:spcAft>
                <a:spcPts val="600"/>
              </a:spcAft>
              <a:buFontTx/>
              <a:buChar char="-"/>
            </a:pPr>
            <a:r>
              <a:rPr lang="en-US" sz="2400" smtClean="0"/>
              <a:t>Phơi nhiễm…</a:t>
            </a:r>
          </a:p>
          <a:p>
            <a:pPr>
              <a:lnSpc>
                <a:spcPct val="150000"/>
              </a:lnSpc>
              <a:spcBef>
                <a:spcPts val="600"/>
              </a:spcBef>
              <a:spcAft>
                <a:spcPts val="600"/>
              </a:spcAft>
              <a:buNone/>
            </a:pP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p:txBody>
          <a:bodyPr/>
          <a:lstStyle/>
          <a:p>
            <a:pPr>
              <a:lnSpc>
                <a:spcPct val="120000"/>
              </a:lnSpc>
            </a:pPr>
            <a:r>
              <a:rPr lang="en-US" sz="2400" b="1" i="1" smtClean="0"/>
              <a:t>Phơi nhiễm giao dịch</a:t>
            </a:r>
            <a:r>
              <a:rPr lang="en-US" sz="2400" b="1" i="1" smtClean="0"/>
              <a:t>?</a:t>
            </a:r>
          </a:p>
          <a:p>
            <a:pPr>
              <a:lnSpc>
                <a:spcPct val="120000"/>
              </a:lnSpc>
              <a:buNone/>
            </a:pPr>
            <a:endParaRPr lang="en-US" sz="4400" b="1" i="1" smtClean="0"/>
          </a:p>
          <a:p>
            <a:pPr>
              <a:lnSpc>
                <a:spcPct val="120000"/>
              </a:lnSpc>
            </a:pPr>
            <a:r>
              <a:rPr lang="en-US" sz="2400" b="1" i="1" smtClean="0"/>
              <a:t>Các </a:t>
            </a:r>
            <a:r>
              <a:rPr lang="en-US" sz="2400" b="1" i="1" smtClean="0"/>
              <a:t>bước quản trị phơi nhiễm giao dịch</a:t>
            </a:r>
          </a:p>
          <a:p>
            <a:pPr>
              <a:lnSpc>
                <a:spcPct val="120000"/>
              </a:lnSpc>
              <a:buFontTx/>
              <a:buChar char="-"/>
            </a:pPr>
            <a:r>
              <a:rPr lang="en-US" sz="2400" smtClean="0"/>
              <a:t>Đo lường mức độ phơi nhiễm</a:t>
            </a:r>
          </a:p>
          <a:p>
            <a:pPr>
              <a:lnSpc>
                <a:spcPct val="120000"/>
              </a:lnSpc>
              <a:buFontTx/>
              <a:buChar char="-"/>
            </a:pPr>
            <a:r>
              <a:rPr lang="en-US" sz="2400" smtClean="0"/>
              <a:t>Ra quyết định có thực hiện hedging hay không</a:t>
            </a:r>
          </a:p>
          <a:p>
            <a:pPr>
              <a:lnSpc>
                <a:spcPct val="120000"/>
              </a:lnSpc>
              <a:buFontTx/>
              <a:buChar char="-"/>
            </a:pPr>
            <a:r>
              <a:rPr lang="en-US" sz="2400" smtClean="0"/>
              <a:t>Lựa chọn phương pháp hedging</a:t>
            </a:r>
          </a:p>
          <a:p>
            <a:pPr>
              <a:lnSpc>
                <a:spcPct val="120000"/>
              </a:lnSpc>
              <a:buFontTx/>
              <a:buChar char="-"/>
            </a:pPr>
            <a:r>
              <a:rPr lang="en-US" sz="2400" smtClean="0"/>
              <a:t>Các mức độ của chính sách hedging và hạn chế</a:t>
            </a:r>
          </a:p>
          <a:p>
            <a:pPr>
              <a:lnSpc>
                <a:spcPct val="120000"/>
              </a:lnSpc>
              <a:buFontTx/>
              <a:buChar char="-"/>
            </a:pPr>
            <a:r>
              <a:rPr lang="en-US" sz="2400" smtClean="0"/>
              <a:t>Hedging trong dài hạn</a:t>
            </a:r>
          </a:p>
          <a:p>
            <a:pPr>
              <a:lnSpc>
                <a:spcPct val="120000"/>
              </a:lnSpc>
              <a:buFontTx/>
              <a:buChar char="-"/>
            </a:pPr>
            <a:r>
              <a:rPr lang="en-US" sz="2400" smtClean="0"/>
              <a:t>Các kỹ thuật hedging lựa chọn</a:t>
            </a:r>
            <a:endParaRPr lang="en-US" sz="2400"/>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a:xfrm>
            <a:off x="609600" y="1066800"/>
            <a:ext cx="7772400" cy="5065713"/>
          </a:xfrm>
        </p:spPr>
        <p:txBody>
          <a:bodyPr/>
          <a:lstStyle/>
          <a:p>
            <a:pPr algn="just">
              <a:lnSpc>
                <a:spcPct val="150000"/>
              </a:lnSpc>
            </a:pPr>
            <a:r>
              <a:rPr lang="en-US" sz="2400" b="1" i="1" smtClean="0"/>
              <a:t>Đo lường mức độ phơi nhiễm:</a:t>
            </a:r>
            <a:r>
              <a:rPr lang="en-US" sz="2400" smtClean="0"/>
              <a:t> 3 bước</a:t>
            </a:r>
          </a:p>
          <a:p>
            <a:pPr algn="just">
              <a:lnSpc>
                <a:spcPct val="150000"/>
              </a:lnSpc>
              <a:buNone/>
            </a:pPr>
            <a:r>
              <a:rPr lang="en-US" sz="2400" smtClean="0"/>
              <a:t>1. Xác định dòng tiền ròng (</a:t>
            </a:r>
            <a:r>
              <a:rPr lang="en-US" sz="2400" i="1" smtClean="0"/>
              <a:t>net inflows</a:t>
            </a:r>
            <a:r>
              <a:rPr lang="en-US" sz="2400" smtClean="0"/>
              <a:t> và </a:t>
            </a:r>
            <a:r>
              <a:rPr lang="en-US" sz="2400" i="1" smtClean="0"/>
              <a:t>outflows</a:t>
            </a:r>
            <a:r>
              <a:rPr lang="en-US" sz="2400" smtClean="0"/>
              <a:t>) theo mỗi loại tiền tệ</a:t>
            </a:r>
          </a:p>
          <a:p>
            <a:pPr algn="just">
              <a:lnSpc>
                <a:spcPct val="150000"/>
              </a:lnSpc>
              <a:buNone/>
            </a:pPr>
            <a:r>
              <a:rPr lang="en-US" sz="2400" smtClean="0"/>
              <a:t>2. Xác định lượng phơi nhiễm tổng thể đối với các dòng tiền theo mỗi loại tiền tệ trong giao dịch của MNC</a:t>
            </a:r>
          </a:p>
          <a:p>
            <a:pPr algn="just">
              <a:lnSpc>
                <a:spcPct val="150000"/>
              </a:lnSpc>
              <a:buNone/>
            </a:pPr>
            <a:r>
              <a:rPr lang="en-US" sz="2400" smtClean="0"/>
              <a:t>3. Phân tích mức độ phơi nhiễm giao dịch của MNC</a:t>
            </a:r>
            <a:endParaRPr lang="en-US" sz="2400"/>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p:txBody>
          <a:bodyPr/>
          <a:lstStyle/>
          <a:p>
            <a:pPr marL="514350" indent="-514350">
              <a:buAutoNum type="arabicPeriod"/>
            </a:pPr>
            <a:r>
              <a:rPr lang="en-US" sz="2400" b="1" smtClean="0"/>
              <a:t>Xác định dòng tiền ròng theo mỗi loại tiền tệ</a:t>
            </a:r>
          </a:p>
          <a:p>
            <a:pPr marL="514350" indent="-514350" algn="just">
              <a:lnSpc>
                <a:spcPct val="120000"/>
              </a:lnSpc>
              <a:spcBef>
                <a:spcPts val="1800"/>
              </a:spcBef>
              <a:spcAft>
                <a:spcPts val="600"/>
              </a:spcAft>
              <a:buFontTx/>
              <a:buChar char="-"/>
            </a:pPr>
            <a:r>
              <a:rPr lang="en-US" sz="2400" smtClean="0"/>
              <a:t>MNC phải </a:t>
            </a:r>
            <a:r>
              <a:rPr lang="en-US" sz="2400" b="1" u="sng" smtClean="0"/>
              <a:t>hợp nhất</a:t>
            </a:r>
            <a:r>
              <a:rPr lang="en-US" sz="2400" smtClean="0"/>
              <a:t> các dòng tiền vào và ra của tất cả các chi nhánh theo từng loại tiền tệ</a:t>
            </a:r>
            <a:r>
              <a:rPr lang="en-US" sz="2400" smtClean="0"/>
              <a:t>.</a:t>
            </a:r>
            <a:endParaRPr lang="en-US" sz="2400" smtClean="0"/>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a:xfrm>
            <a:off x="609600" y="1295401"/>
            <a:ext cx="7543800" cy="4648200"/>
          </a:xfrm>
        </p:spPr>
        <p:txBody>
          <a:bodyPr/>
          <a:lstStyle/>
          <a:p>
            <a:pPr marL="514350" indent="-514350" algn="just">
              <a:lnSpc>
                <a:spcPct val="120000"/>
              </a:lnSpc>
              <a:spcBef>
                <a:spcPts val="1800"/>
              </a:spcBef>
              <a:spcAft>
                <a:spcPts val="1200"/>
              </a:spcAft>
              <a:buAutoNum type="arabicPeriod"/>
            </a:pPr>
            <a:r>
              <a:rPr lang="en-US" sz="2000" b="1" smtClean="0">
                <a:solidFill>
                  <a:schemeClr val="bg1">
                    <a:lumMod val="65000"/>
                  </a:schemeClr>
                </a:solidFill>
              </a:rPr>
              <a:t>Xác định dòng tiền ròng theo từng loại tiền tệ</a:t>
            </a:r>
          </a:p>
          <a:p>
            <a:pPr marL="514350" indent="-514350" algn="just">
              <a:lnSpc>
                <a:spcPct val="120000"/>
              </a:lnSpc>
              <a:spcBef>
                <a:spcPts val="1800"/>
              </a:spcBef>
              <a:spcAft>
                <a:spcPts val="1200"/>
              </a:spcAft>
              <a:buAutoNum type="arabicPeriod"/>
            </a:pPr>
            <a:r>
              <a:rPr lang="en-US" sz="2000" b="1" smtClean="0"/>
              <a:t>Xác định lượng phơi nhiễm tổng thể đối với các dòng tiền ròng theo từng loại tiền tệ trong giao dịch của </a:t>
            </a:r>
            <a:r>
              <a:rPr lang="en-US" sz="2000" b="1" smtClean="0"/>
              <a:t>MNC</a:t>
            </a:r>
            <a:endParaRPr lang="en-US" sz="2000" b="1" smtClean="0"/>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2.2. Quản trị phơi nhiễm giao dịch</a:t>
            </a:r>
            <a:endParaRPr lang="en-US"/>
          </a:p>
        </p:txBody>
      </p:sp>
      <p:sp>
        <p:nvSpPr>
          <p:cNvPr id="3" name="Content Placeholder 2"/>
          <p:cNvSpPr>
            <a:spLocks noGrp="1"/>
          </p:cNvSpPr>
          <p:nvPr>
            <p:ph idx="1"/>
          </p:nvPr>
        </p:nvSpPr>
        <p:spPr>
          <a:xfrm>
            <a:off x="609600" y="1066801"/>
            <a:ext cx="8153400" cy="2057399"/>
          </a:xfrm>
        </p:spPr>
        <p:txBody>
          <a:bodyPr/>
          <a:lstStyle/>
          <a:p>
            <a:pPr marL="514350" indent="-514350">
              <a:lnSpc>
                <a:spcPct val="130000"/>
              </a:lnSpc>
              <a:spcBef>
                <a:spcPts val="600"/>
              </a:spcBef>
              <a:buAutoNum type="arabicPeriod"/>
            </a:pPr>
            <a:r>
              <a:rPr lang="en-US" sz="2000" b="1" smtClean="0">
                <a:solidFill>
                  <a:schemeClr val="bg1">
                    <a:lumMod val="65000"/>
                  </a:schemeClr>
                </a:solidFill>
              </a:rPr>
              <a:t>Xác định dòng tiền ròng theo từng loại tiền tệ</a:t>
            </a:r>
          </a:p>
          <a:p>
            <a:pPr marL="514350" indent="-514350">
              <a:lnSpc>
                <a:spcPct val="130000"/>
              </a:lnSpc>
              <a:spcBef>
                <a:spcPts val="600"/>
              </a:spcBef>
              <a:buAutoNum type="arabicPeriod"/>
            </a:pPr>
            <a:r>
              <a:rPr lang="en-US" sz="2000" b="1" smtClean="0">
                <a:solidFill>
                  <a:schemeClr val="bg1">
                    <a:lumMod val="65000"/>
                  </a:schemeClr>
                </a:solidFill>
              </a:rPr>
              <a:t>Xác định lượng phơi nhiễm tổng thể đối với các dòng tiền ròng theo từng loại tiền tệ trong các giao dịch của MNC.</a:t>
            </a:r>
          </a:p>
          <a:p>
            <a:pPr marL="514350" indent="-514350">
              <a:lnSpc>
                <a:spcPct val="200000"/>
              </a:lnSpc>
              <a:spcBef>
                <a:spcPts val="1200"/>
              </a:spcBef>
              <a:buAutoNum type="arabicPeriod"/>
            </a:pPr>
            <a:r>
              <a:rPr lang="en-US" sz="2000" b="1" smtClean="0"/>
              <a:t>Phân tích mức độ phơi nhiễm giao dịch của MNC</a:t>
            </a:r>
            <a:endParaRPr lang="en-US" sz="2000" b="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99FF33"/>
        </a:solidFill>
        <a:ln w="9525">
          <a:solidFill>
            <a:srgbClr val="99FF33"/>
          </a:solidFill>
          <a:miter lim="800000"/>
          <a:headEnd/>
          <a:tailEnd/>
        </a:ln>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ts val="1000"/>
          </a:spcAft>
          <a:buClrTx/>
          <a:buSzTx/>
          <a:buFontTx/>
          <a:buNone/>
          <a:tabLst/>
          <a:defRPr kumimoji="0" sz="1300" b="0" i="0" u="none" strike="noStrike" cap="none" normalizeH="0" baseline="0" smtClean="0">
            <a:ln>
              <a:noFill/>
            </a:ln>
            <a:solidFill>
              <a:schemeClr val="tx1"/>
            </a:solidFill>
            <a:effectLst/>
            <a:latin typeface="Times New Roman"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txDef>
      <a:spPr>
        <a:noFill/>
      </a:spPr>
      <a:bodyPr wrap="none" rtlCol="0">
        <a:spAutoFit/>
      </a:bodyPr>
      <a:lstStyle>
        <a:defPPr marL="342900" indent="-342900" algn="just">
          <a:lnSpc>
            <a:spcPct val="130000"/>
          </a:lnSpc>
          <a:spcBef>
            <a:spcPts val="600"/>
          </a:spcBef>
          <a:spcAft>
            <a:spcPts val="600"/>
          </a:spcAft>
          <a:buAutoNum type="arabicPeriod"/>
          <a:defRPr b="1" smtClean="0">
            <a:solidFill>
              <a:schemeClr val="bg1">
                <a:lumMod val="50000"/>
              </a:schemeClr>
            </a:solidFill>
          </a:defRPr>
        </a:defPPr>
      </a:lstStyle>
    </a:tx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3256</TotalTime>
  <Words>1869</Words>
  <Application>Microsoft Office PowerPoint</Application>
  <PresentationFormat>On-screen Show (4:3)</PresentationFormat>
  <Paragraphs>215</Paragraphs>
  <Slides>35</Slides>
  <Notes>0</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Blends</vt:lpstr>
      <vt:lpstr>Custom Design</vt:lpstr>
      <vt:lpstr> HỌC VIỆN NGÂN HÀNG KHOA TÀI CHÍNH</vt:lpstr>
      <vt:lpstr>Mục tiêu chương 2</vt:lpstr>
      <vt:lpstr>NỘI DUNG CHÍNH</vt:lpstr>
      <vt:lpstr>2.1. Quản trị rủi ro của các MNC</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2.2. Quản trị phơi nhiễm giao dịch</vt:lpstr>
      <vt:lpstr>2.3. Quản trị phơi nhiễm kinh tế</vt:lpstr>
      <vt:lpstr>2.3. Quản trị phơi nhiễm kinh tế</vt:lpstr>
      <vt:lpstr>2.3. Quản trị phơi nhiễm kinh tế</vt:lpstr>
      <vt:lpstr>2.3. Quản trị phơi nhiễm kinh tế</vt:lpstr>
      <vt:lpstr>2.3. Quản trị phơi nhiễm kinh tế</vt:lpstr>
      <vt:lpstr>2.3. Quản trị phơi nhiễm kinh tế</vt:lpstr>
      <vt:lpstr>2.3. Quản trị phơi nhiễm kinh tế</vt:lpstr>
      <vt:lpstr>2.4. Quản trị phơi nhiễm chuyển đổi</vt:lpstr>
      <vt:lpstr>2.4. Quản trị phơi nhiễm chuyển đổi</vt:lpstr>
      <vt:lpstr>2.4. Quản trị phơi nhiễm chuyển đổi</vt:lpstr>
      <vt:lpstr>2.4. Quản trị phơi nhiễm chuyển đổi</vt:lpstr>
      <vt:lpstr>2.4. Quản trị phơi nhiễm chuyển đổi</vt:lpstr>
      <vt:lpstr>Slide 35</vt:lpstr>
    </vt:vector>
  </TitlesOfParts>
  <Company>DHSP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BV Khoa luan tot nghiep</dc:title>
  <dc:creator>TMCHINH;MINHA</dc:creator>
  <cp:lastModifiedBy>MinhHa</cp:lastModifiedBy>
  <cp:revision>411</cp:revision>
  <dcterms:created xsi:type="dcterms:W3CDTF">2008-10-04T02:58:42Z</dcterms:created>
  <dcterms:modified xsi:type="dcterms:W3CDTF">2011-08-16T16:31:49Z</dcterms:modified>
</cp:coreProperties>
</file>