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Lương Minh Hà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Tài chính công ty đa quốc gia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HVNH</a:t>
            </a:r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7" name="Picture 2" descr="C:\Users\MINHHA\Desktop\1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62188" y="5943600"/>
            <a:ext cx="6881812" cy="381000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 userDrawn="1"/>
        </p:nvCxnSpPr>
        <p:spPr>
          <a:xfrm>
            <a:off x="533400" y="1447800"/>
            <a:ext cx="5029200" cy="1588"/>
          </a:xfrm>
          <a:prstGeom prst="line">
            <a:avLst/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609600" y="6416675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Lương Minh Hà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3276600" y="6416675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Tài chính công ty đa quốc gia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705600" y="6416675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HVNH                       </a:t>
            </a:r>
            <a:fld id="{B6F15528-21DE-4FAA-801E-634DDDAF4B2B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2286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Lương Minh Hà</a:t>
            </a:r>
          </a:p>
          <a:p>
            <a:r>
              <a:rPr lang="en-US" sz="2800" smtClean="0"/>
              <a:t>Khoa Tài chính – Học viện Ngân hàng</a:t>
            </a:r>
            <a:endParaRPr lang="en-US" sz="280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05000"/>
            <a:ext cx="84963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Connector 7"/>
          <p:cNvCxnSpPr/>
          <p:nvPr/>
        </p:nvCxnSpPr>
        <p:spPr>
          <a:xfrm>
            <a:off x="2362200" y="3657600"/>
            <a:ext cx="4648200" cy="1588"/>
          </a:xfrm>
          <a:prstGeom prst="line">
            <a:avLst/>
          </a:prstGeom>
          <a:ln w="285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Hệ thống quản trị tiền mặt trong thực tế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1671935"/>
            <a:ext cx="4114800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2">
                    <a:lumMod val="25000"/>
                  </a:schemeClr>
                </a:solidFill>
              </a:rPr>
              <a:t>Multilateral netting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0" y="1671935"/>
            <a:ext cx="4128566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>
                <a:solidFill>
                  <a:schemeClr val="bg2">
                    <a:lumMod val="25000"/>
                  </a:schemeClr>
                </a:solidFill>
              </a:rPr>
              <a:t>Trung tâm lưu chuyển tiền mặt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2286000"/>
            <a:ext cx="4267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800"/>
              </a:spcBef>
              <a:spcAft>
                <a:spcPts val="1800"/>
              </a:spcAft>
              <a:buFont typeface="Calibri" pitchFamily="34" charset="0"/>
              <a:buChar char="‒"/>
            </a:pPr>
            <a:r>
              <a:rPr lang="en-US" sz="2200" b="1" smtClean="0">
                <a:solidFill>
                  <a:schemeClr val="bg2">
                    <a:lumMod val="25000"/>
                  </a:schemeClr>
                </a:solidFill>
              </a:rPr>
              <a:t> Làm giảm số lượng giao dịch và từ đó giảm tổng phí giao dịch,</a:t>
            </a:r>
          </a:p>
          <a:p>
            <a:pPr algn="just">
              <a:spcBef>
                <a:spcPts val="1800"/>
              </a:spcBef>
              <a:spcAft>
                <a:spcPts val="1800"/>
              </a:spcAft>
              <a:buFont typeface="Calibri" pitchFamily="34" charset="0"/>
              <a:buChar char="‒"/>
            </a:pPr>
            <a:r>
              <a:rPr lang="en-US" sz="2200" b="1" smtClean="0">
                <a:solidFill>
                  <a:schemeClr val="bg2">
                    <a:lumMod val="25000"/>
                  </a:schemeClr>
                </a:solidFill>
              </a:rPr>
              <a:t> Làm giảm lượng tiền lưu chuyển giữa các chi nhánh,</a:t>
            </a:r>
          </a:p>
          <a:p>
            <a:pPr algn="just">
              <a:spcBef>
                <a:spcPts val="1800"/>
              </a:spcBef>
              <a:spcAft>
                <a:spcPts val="1800"/>
              </a:spcAft>
              <a:buFont typeface="Calibri" pitchFamily="34" charset="0"/>
              <a:buChar char="‒"/>
            </a:pPr>
            <a:r>
              <a:rPr lang="en-US" sz="2200" b="1" smtClean="0">
                <a:solidFill>
                  <a:schemeClr val="bg2">
                    <a:lumMod val="25000"/>
                  </a:schemeClr>
                </a:solidFill>
              </a:rPr>
              <a:t> Tiết kiệm thời gian quản lý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4400" y="2133600"/>
            <a:ext cx="40386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200" b="1" smtClean="0">
                <a:solidFill>
                  <a:schemeClr val="bg2">
                    <a:lumMod val="25000"/>
                  </a:schemeClr>
                </a:solidFill>
              </a:rPr>
              <a:t> Tiền mặt được phân bổ hợp lý trong toàn MNC, có lợi đối với cả chi nhánh và cty mẹ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200" b="1" smtClean="0">
                <a:solidFill>
                  <a:schemeClr val="bg2">
                    <a:lumMod val="25000"/>
                  </a:schemeClr>
                </a:solidFill>
              </a:rPr>
              <a:t> Cty mẹ: phân bổ tiền đầu tư vào nơi có ls cao, có nguồn tiền từ nơi có ls thấp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200" b="1" smtClean="0">
                <a:solidFill>
                  <a:schemeClr val="bg2">
                    <a:lumMod val="25000"/>
                  </a:schemeClr>
                </a:solidFill>
              </a:rPr>
              <a:t> Chi nhánh: có được nguồn vay với ls thấp, có thể mang tiền dư thừa đầu tư tại nơi có ls cao.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Chuyển giá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90800"/>
          </a:xfrm>
        </p:spPr>
        <p:txBody>
          <a:bodyPr>
            <a:normAutofit/>
          </a:bodyPr>
          <a:lstStyle/>
          <a:p>
            <a:pPr algn="just"/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Giá chuyển nhượng? Chuyển giá?</a:t>
            </a:r>
          </a:p>
          <a:p>
            <a:pPr algn="just"/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Nguyên nhân gian lận thuế?</a:t>
            </a:r>
          </a:p>
          <a:p>
            <a:pPr algn="just"/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Kỹ thuật?</a:t>
            </a:r>
          </a:p>
          <a:p>
            <a:pPr algn="just"/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Tác động tới thu nhập MNC và nguồn thu chính phủ các nước như thế nào?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Chuyển giá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3399"/>
          </a:xfrm>
        </p:spPr>
        <p:txBody>
          <a:bodyPr>
            <a:normAutofit/>
          </a:bodyPr>
          <a:lstStyle/>
          <a:p>
            <a:r>
              <a:rPr lang="en-US" sz="2400" b="1" smtClean="0"/>
              <a:t>Nguyên nhân</a:t>
            </a:r>
            <a:endParaRPr lang="en-US" sz="2400" b="1"/>
          </a:p>
        </p:txBody>
      </p:sp>
      <p:sp>
        <p:nvSpPr>
          <p:cNvPr id="4" name="TextBox 3"/>
          <p:cNvSpPr txBox="1"/>
          <p:nvPr/>
        </p:nvSpPr>
        <p:spPr>
          <a:xfrm>
            <a:off x="457200" y="2057400"/>
            <a:ext cx="79248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 Sự chênh lệch thuế thu nhập giữa các quốc gia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 Khác biệt về thuế nhập khẩu (khi xuất khẩu hàng hóa)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 Quy định hạn chế chuyển ngoại hối của chính phủ các nước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 Khả năng  can thiệp của chính phủ đối với gian lận thuế thông qua chuyển giá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Chuyển giá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3399"/>
          </a:xfrm>
        </p:spPr>
        <p:txBody>
          <a:bodyPr>
            <a:normAutofit/>
          </a:bodyPr>
          <a:lstStyle/>
          <a:p>
            <a:r>
              <a:rPr lang="en-US" sz="2400" b="1" smtClean="0"/>
              <a:t>Kỹ thuật gian lận thuế thông qua chuyển giá</a:t>
            </a:r>
            <a:endParaRPr lang="en-US" sz="2400" b="1"/>
          </a:p>
        </p:txBody>
      </p:sp>
      <p:sp>
        <p:nvSpPr>
          <p:cNvPr id="4" name="TextBox 3"/>
          <p:cNvSpPr txBox="1"/>
          <p:nvPr/>
        </p:nvSpPr>
        <p:spPr>
          <a:xfrm>
            <a:off x="990600" y="2362200"/>
            <a:ext cx="690753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rgbClr val="0070C0"/>
                </a:solidFill>
              </a:rPr>
              <a:t>Chuyển giá trực tiếp: giữa công ty mẹ - chi nhánh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</a:pPr>
            <a:endParaRPr lang="en-US" sz="2400" b="1" smtClean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</a:pPr>
            <a:endParaRPr lang="en-US" sz="2400" b="1" smtClean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70C0"/>
                </a:solidFill>
              </a:rPr>
              <a:t>2.   Chuyển giá gián tiếp: tại một nước thứ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Chuyển giá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57200"/>
          </a:xfrm>
        </p:spPr>
        <p:txBody>
          <a:bodyPr>
            <a:normAutofit/>
          </a:bodyPr>
          <a:lstStyle/>
          <a:p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Tác động của gian lận thuế thông qua chuyển giá?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Mục tiêu của chương – Lý thuyết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73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smtClean="0"/>
              <a:t>Tại sao MNC phải quản trị tiền mặt?</a:t>
            </a:r>
          </a:p>
          <a:p>
            <a:pPr>
              <a:lnSpc>
                <a:spcPct val="150000"/>
              </a:lnSpc>
            </a:pPr>
            <a:r>
              <a:rPr lang="en-US" sz="2400" smtClean="0"/>
              <a:t>Thanh toán số dư ròng đa phương?</a:t>
            </a:r>
          </a:p>
          <a:p>
            <a:pPr>
              <a:lnSpc>
                <a:spcPct val="150000"/>
              </a:lnSpc>
            </a:pPr>
            <a:r>
              <a:rPr lang="en-US" sz="2400" smtClean="0"/>
              <a:t>Trung tâm lưu chuyển tiền mặt tập trung?</a:t>
            </a:r>
          </a:p>
          <a:p>
            <a:pPr>
              <a:lnSpc>
                <a:spcPct val="150000"/>
              </a:lnSpc>
            </a:pPr>
            <a:r>
              <a:rPr lang="en-US" sz="2400" smtClean="0"/>
              <a:t>Kỹ thuật chuyển giá quốc tế?</a:t>
            </a:r>
          </a:p>
          <a:p>
            <a:pPr>
              <a:lnSpc>
                <a:spcPct val="150000"/>
              </a:lnSpc>
            </a:pPr>
            <a:r>
              <a:rPr lang="en-US" sz="2400" smtClean="0"/>
              <a:t>Thế nào là quỹ đóng?</a:t>
            </a:r>
          </a:p>
          <a:p>
            <a:pPr>
              <a:lnSpc>
                <a:spcPct val="15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Mục tiêu của chương – Bài tập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Mạng thanh toán số dư ròng đa phương</a:t>
            </a:r>
          </a:p>
          <a:p>
            <a:pPr>
              <a:lnSpc>
                <a:spcPct val="200000"/>
              </a:lnSpc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Xác định lượng tiền mặt dự trữ cần có</a:t>
            </a:r>
          </a:p>
          <a:p>
            <a:pPr>
              <a:lnSpc>
                <a:spcPct val="200000"/>
              </a:lnSpc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Kỹ thuật định giá chuyển nhượng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Nội dung chính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800" smtClean="0"/>
              <a:t>1. Quản trị tiền mặt quốc tế</a:t>
            </a:r>
          </a:p>
          <a:p>
            <a:pPr>
              <a:lnSpc>
                <a:spcPct val="150000"/>
              </a:lnSpc>
              <a:buNone/>
            </a:pPr>
            <a:r>
              <a:rPr lang="en-US" sz="2800" smtClean="0"/>
              <a:t>2. Hệ thống quản trị tiền mặt quốc tế</a:t>
            </a:r>
          </a:p>
          <a:p>
            <a:pPr>
              <a:lnSpc>
                <a:spcPct val="150000"/>
              </a:lnSpc>
              <a:buNone/>
            </a:pPr>
            <a:r>
              <a:rPr lang="en-US" sz="2800" smtClean="0"/>
              <a:t>3. Chuyển giá quốc tế</a:t>
            </a:r>
          </a:p>
          <a:p>
            <a:pPr>
              <a:lnSpc>
                <a:spcPct val="150000"/>
              </a:lnSpc>
              <a:buNone/>
            </a:pPr>
            <a:r>
              <a:rPr lang="en-US" sz="2800" smtClean="0"/>
              <a:t>4. Quỹ đóng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 Quản trị tiền mặt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7200"/>
          </a:xfrm>
        </p:spPr>
        <p:txBody>
          <a:bodyPr>
            <a:normAutofit fontScale="85000" lnSpcReduction="20000"/>
          </a:bodyPr>
          <a:lstStyle/>
          <a:p>
            <a:r>
              <a:rPr lang="en-US" smtClean="0">
                <a:solidFill>
                  <a:schemeClr val="bg1">
                    <a:lumMod val="50000"/>
                  </a:schemeClr>
                </a:solidFill>
              </a:rPr>
              <a:t>Trả lời các câu hỏi sau:</a:t>
            </a:r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2286000"/>
            <a:ext cx="5060616" cy="2251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Quản trị tiền mặt là gì?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Sự cần thiết phải quản trị tiền mặt?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Mục tiêu của quản trị tiền mặt?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Nội dung của quản trị tiền mặt?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 Quản trị tiền mặt quốc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smtClean="0">
                <a:solidFill>
                  <a:schemeClr val="bg1">
                    <a:lumMod val="50000"/>
                  </a:schemeClr>
                </a:solidFill>
              </a:rPr>
              <a:t>Nội dung của quản trị tiền mặt:</a:t>
            </a:r>
          </a:p>
          <a:p>
            <a:pPr>
              <a:lnSpc>
                <a:spcPct val="150000"/>
              </a:lnSpc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Quy mô số dư tiền và các nhân tố ảnh hưởng</a:t>
            </a:r>
          </a:p>
          <a:p>
            <a:pPr>
              <a:lnSpc>
                <a:spcPct val="150000"/>
              </a:lnSpc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Lựa chọn loại tiền dự trữ</a:t>
            </a:r>
          </a:p>
          <a:p>
            <a:pPr>
              <a:lnSpc>
                <a:spcPct val="150000"/>
              </a:lnSpc>
              <a:buFont typeface="Calibri" pitchFamily="34" charset="0"/>
              <a:buChar char="‒"/>
            </a:pPr>
            <a:r>
              <a:rPr lang="en-US" sz="2400" b="1" smtClean="0">
                <a:solidFill>
                  <a:srgbClr val="0070C0"/>
                </a:solidFill>
              </a:rPr>
              <a:t>Nơi đặt quỹ tiền mặt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Hệ thống quản trị tiền mặt trong thực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Hệ thống thanh toán số dư ròng đa phương</a:t>
            </a:r>
          </a:p>
          <a:p>
            <a:pPr>
              <a:lnSpc>
                <a:spcPct val="200000"/>
              </a:lnSpc>
            </a:pPr>
            <a:r>
              <a:rPr lang="en-US" sz="2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Trung tâm chuyển tiền tập trung</a:t>
            </a:r>
            <a:endParaRPr 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Hệ thống quản trị tiền mặt trong thực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199"/>
          </a:xfrm>
        </p:spPr>
        <p:txBody>
          <a:bodyPr>
            <a:normAutofit fontScale="92500"/>
          </a:bodyPr>
          <a:lstStyle/>
          <a:p>
            <a:r>
              <a:rPr lang="en-US" sz="2400" b="1" smtClean="0"/>
              <a:t>Hệ thống thanh toán số dư ròng đa phương (multilateral netting)</a:t>
            </a:r>
            <a:endParaRPr lang="en-US" sz="2400" b="1"/>
          </a:p>
        </p:txBody>
      </p:sp>
      <p:sp>
        <p:nvSpPr>
          <p:cNvPr id="4" name="TextBox 3"/>
          <p:cNvSpPr txBox="1"/>
          <p:nvPr/>
        </p:nvSpPr>
        <p:spPr>
          <a:xfrm>
            <a:off x="1066800" y="2362200"/>
            <a:ext cx="73914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Là cơ chế tiết kiệm và hiệu quả để xử lý các giao dịch ngoại hối giữa các công ty con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Điều kiện thực hiện: Không phải nước nào cũng cho phép thực hiện thanh toán số dư ròng.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4648200"/>
            <a:ext cx="1167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/>
              <a:t>Vai trò?</a:t>
            </a:r>
            <a:endParaRPr 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Hệ thống quản trị tiền mặt trong thực tế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>
            <a:normAutofit/>
          </a:bodyPr>
          <a:lstStyle/>
          <a:p>
            <a:r>
              <a:rPr lang="en-US" sz="2400" b="1" smtClean="0"/>
              <a:t>Trung tâm lưu chuyển tiền mặt tập trung</a:t>
            </a:r>
            <a:endParaRPr lang="en-US" sz="2400" b="1"/>
          </a:p>
        </p:txBody>
      </p:sp>
      <p:sp>
        <p:nvSpPr>
          <p:cNvPr id="4" name="TextBox 3"/>
          <p:cNvSpPr txBox="1"/>
          <p:nvPr/>
        </p:nvSpPr>
        <p:spPr>
          <a:xfrm>
            <a:off x="990601" y="2209800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mtClean="0">
                <a:solidFill>
                  <a:schemeClr val="bg2">
                    <a:lumMod val="25000"/>
                  </a:schemeClr>
                </a:solidFill>
              </a:rPr>
              <a:t>Tất cả các giao dịch giữa các chi nhánh và công ty mẹ đều được thực hiện thông qua trung tâm lưu chuyển tiền mặt tập trung.</a:t>
            </a:r>
            <a:endParaRPr 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810000"/>
            <a:ext cx="1167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>
                <a:solidFill>
                  <a:schemeClr val="bg2">
                    <a:lumMod val="25000"/>
                  </a:schemeClr>
                </a:solidFill>
              </a:rPr>
              <a:t>Vai trò?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4724400"/>
            <a:ext cx="7452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 sánh với Hệ thống thanh toán số dư ròng đa phương?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sz="2400" b="1" smtClean="0">
            <a:solidFill>
              <a:schemeClr val="bg2">
                <a:lumMod val="25000"/>
              </a:schemeClr>
            </a:solidFill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646</Words>
  <Application>Microsoft Office PowerPoint</Application>
  <PresentationFormat>On-screen Show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Mục tiêu của chương – Lý thuyết</vt:lpstr>
      <vt:lpstr>Mục tiêu của chương – Bài tập</vt:lpstr>
      <vt:lpstr>Nội dung chính</vt:lpstr>
      <vt:lpstr>1. Quản trị tiền mặt quốc tế</vt:lpstr>
      <vt:lpstr>1. Quản trị tiền mặt quốc tế</vt:lpstr>
      <vt:lpstr>2. Hệ thống quản trị tiền mặt trong thực tế</vt:lpstr>
      <vt:lpstr>2. Hệ thống quản trị tiền mặt trong thực tế</vt:lpstr>
      <vt:lpstr>2. Hệ thống quản trị tiền mặt trong thực tế</vt:lpstr>
      <vt:lpstr>2. Hệ thống quản trị tiền mặt trong thực tế</vt:lpstr>
      <vt:lpstr>3. Chuyển giá quốc tế</vt:lpstr>
      <vt:lpstr>3. Chuyển giá quốc tế</vt:lpstr>
      <vt:lpstr>3. Chuyển giá quốc tế</vt:lpstr>
      <vt:lpstr>3. Chuyển giá quốc tế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6 Quản Trị Tiền Mặt trong MNC</dc:title>
  <dc:creator>MINHHA</dc:creator>
  <cp:lastModifiedBy>MinhHa</cp:lastModifiedBy>
  <cp:revision>49</cp:revision>
  <dcterms:created xsi:type="dcterms:W3CDTF">2006-08-16T00:00:00Z</dcterms:created>
  <dcterms:modified xsi:type="dcterms:W3CDTF">2011-08-16T17:00:21Z</dcterms:modified>
</cp:coreProperties>
</file>