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6"/>
  </p:handoutMasterIdLst>
  <p:sldIdLst>
    <p:sldId id="256" r:id="rId2"/>
    <p:sldId id="265" r:id="rId3"/>
    <p:sldId id="257" r:id="rId4"/>
    <p:sldId id="258" r:id="rId5"/>
    <p:sldId id="259" r:id="rId6"/>
    <p:sldId id="260" r:id="rId7"/>
    <p:sldId id="268" r:id="rId8"/>
    <p:sldId id="266" r:id="rId9"/>
    <p:sldId id="285" r:id="rId10"/>
    <p:sldId id="287" r:id="rId11"/>
    <p:sldId id="289" r:id="rId12"/>
    <p:sldId id="261" r:id="rId13"/>
    <p:sldId id="263" r:id="rId14"/>
    <p:sldId id="269" r:id="rId15"/>
    <p:sldId id="270" r:id="rId16"/>
    <p:sldId id="271" r:id="rId17"/>
    <p:sldId id="272" r:id="rId18"/>
    <p:sldId id="273" r:id="rId19"/>
    <p:sldId id="274" r:id="rId20"/>
    <p:sldId id="262" r:id="rId21"/>
    <p:sldId id="277" r:id="rId22"/>
    <p:sldId id="264" r:id="rId23"/>
    <p:sldId id="276" r:id="rId24"/>
    <p:sldId id="27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7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544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F2F2CA-7A07-4C75-B968-4640A4D2052E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54A12-0ADF-4C5F-A10D-D20350B442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1"/>
            </a:lvl1pPr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/>
            </a:lvl1pPr>
          </a:lstStyle>
          <a:p>
            <a:r>
              <a:rPr lang="en-US" smtClean="0"/>
              <a:t>MNC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fld id="{80F36FB7-61D5-4015-8E8D-836391122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Rounded MT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Arial Rounded MT Bold" pitchFamily="34" charset="0"/>
              </a:defRPr>
            </a:lvl1pPr>
            <a:lvl2pPr>
              <a:defRPr>
                <a:latin typeface="Arial Rounded MT Bold" pitchFamily="34" charset="0"/>
              </a:defRPr>
            </a:lvl2pPr>
            <a:lvl3pPr>
              <a:defRPr>
                <a:latin typeface="Arial Rounded MT Bold" pitchFamily="34" charset="0"/>
              </a:defRPr>
            </a:lvl3pPr>
            <a:lvl4pPr>
              <a:defRPr>
                <a:latin typeface="Arial Rounded MT Bold" pitchFamily="34" charset="0"/>
              </a:defRPr>
            </a:lvl4pPr>
            <a:lvl5pPr>
              <a:defRPr>
                <a:latin typeface="Arial Rounded MT Bold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2585CFDB-E878-4FFB-8DBF-B1A23C93E9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Oval 18"/>
          <p:cNvSpPr/>
          <p:nvPr userDrawn="1"/>
        </p:nvSpPr>
        <p:spPr>
          <a:xfrm>
            <a:off x="8382000" y="5715000"/>
            <a:ext cx="609600" cy="609600"/>
          </a:xfrm>
          <a:prstGeom prst="ellipse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 userDrawn="1"/>
        </p:nvSpPr>
        <p:spPr>
          <a:xfrm>
            <a:off x="8458200" y="5334000"/>
            <a:ext cx="304800" cy="304800"/>
          </a:xfrm>
          <a:prstGeom prst="ellips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 userDrawn="1"/>
        </p:nvSpPr>
        <p:spPr>
          <a:xfrm>
            <a:off x="7848600" y="5867400"/>
            <a:ext cx="457200" cy="4572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 userDrawn="1"/>
        </p:nvSpPr>
        <p:spPr>
          <a:xfrm>
            <a:off x="7543800" y="61722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 userDrawn="1"/>
        </p:nvSpPr>
        <p:spPr>
          <a:xfrm>
            <a:off x="8077200" y="5486400"/>
            <a:ext cx="152400" cy="152400"/>
          </a:xfrm>
          <a:prstGeom prst="ellips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 userDrawn="1"/>
        </p:nvSpPr>
        <p:spPr>
          <a:xfrm>
            <a:off x="8686800" y="4953000"/>
            <a:ext cx="152400" cy="152400"/>
          </a:xfrm>
          <a:prstGeom prst="ellipse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76200"/>
            <a:ext cx="7848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7637"/>
            <a:ext cx="8229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85770-2B6F-4A5C-853F-FB4554F8E11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219200"/>
            <a:ext cx="4267200" cy="4571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HVNH_logo_good1"/>
          <p:cNvPicPr>
            <a:picLocks noChangeAspect="1" noChangeArrowheads="1"/>
          </p:cNvPicPr>
          <p:nvPr userDrawn="1"/>
        </p:nvPicPr>
        <p:blipFill>
          <a:blip r:embed="rId13" cstate="print">
            <a:lum contrast="6000"/>
          </a:blip>
          <a:srcRect/>
          <a:stretch>
            <a:fillRect/>
          </a:stretch>
        </p:blipFill>
        <p:spPr bwMode="auto">
          <a:xfrm>
            <a:off x="0" y="0"/>
            <a:ext cx="1219200" cy="1235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1"/>
          <p:cNvSpPr/>
          <p:nvPr userDrawn="1"/>
        </p:nvSpPr>
        <p:spPr>
          <a:xfrm>
            <a:off x="4876800" y="1219200"/>
            <a:ext cx="4267200" cy="4571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590800" y="1325881"/>
            <a:ext cx="4267200" cy="45719"/>
          </a:xfrm>
          <a:prstGeom prst="rect">
            <a:avLst/>
          </a:prstGeom>
          <a:solidFill>
            <a:schemeClr val="accent6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09600" y="6336268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1800" b="1" smtClean="0">
                <a:solidFill>
                  <a:schemeClr val="tx1"/>
                </a:solidFill>
              </a:rPr>
              <a:t>Lương</a:t>
            </a:r>
            <a:r>
              <a:rPr lang="en-US" sz="1800" b="1" baseline="0" smtClean="0">
                <a:solidFill>
                  <a:schemeClr val="tx1"/>
                </a:solidFill>
              </a:rPr>
              <a:t> Minh Hà</a:t>
            </a:r>
            <a:endParaRPr lang="en-US" sz="1800" b="1" smtClean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3348932" y="6324600"/>
            <a:ext cx="2921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1800" b="1" smtClean="0">
                <a:solidFill>
                  <a:schemeClr val="tx1"/>
                </a:solidFill>
              </a:rPr>
              <a:t>Tài</a:t>
            </a:r>
            <a:r>
              <a:rPr lang="en-US" sz="1800" b="1" baseline="0" smtClean="0">
                <a:solidFill>
                  <a:schemeClr val="tx1"/>
                </a:solidFill>
              </a:rPr>
              <a:t> chính công ty đa quốc gia</a:t>
            </a:r>
            <a:endParaRPr lang="en-US" sz="1800" b="1" smtClean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7239000" y="6324600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1600" b="1" smtClean="0">
                <a:solidFill>
                  <a:schemeClr val="tx1"/>
                </a:solidFill>
              </a:rPr>
              <a:t>HVNH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just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smtClean="0"/>
              <a:t>NHỮNG VẤN ĐỀ CƠ BẢN </a:t>
            </a:r>
            <a:br>
              <a:rPr lang="en-US" sz="3600" smtClean="0"/>
            </a:br>
            <a:r>
              <a:rPr lang="en-US" sz="3600" smtClean="0"/>
              <a:t>VỀ TÀI CHÍNH CÔNG TY ĐA QUỐC GIA</a:t>
            </a:r>
            <a:endParaRPr lang="en-US" sz="36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6400800" cy="1447800"/>
          </a:xfrm>
        </p:spPr>
        <p:txBody>
          <a:bodyPr>
            <a:normAutofit/>
          </a:bodyPr>
          <a:lstStyle/>
          <a:p>
            <a:r>
              <a:rPr lang="en-US" sz="2800" smtClean="0">
                <a:solidFill>
                  <a:schemeClr val="accent4">
                    <a:lumMod val="75000"/>
                  </a:schemeClr>
                </a:solidFill>
              </a:rPr>
              <a:t>Lương Minh Hà</a:t>
            </a:r>
          </a:p>
          <a:p>
            <a:r>
              <a:rPr lang="en-US" sz="2800" smtClean="0">
                <a:solidFill>
                  <a:schemeClr val="accent4">
                    <a:lumMod val="75000"/>
                  </a:schemeClr>
                </a:solidFill>
              </a:rPr>
              <a:t>Khoa Tài chính – Học viện Ngân hàng</a:t>
            </a:r>
            <a:endParaRPr lang="en-US" sz="280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Picture 7" descr="HVNH_logo_good1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3657600" y="76200"/>
            <a:ext cx="1676400" cy="1698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Nhân tố cản trở mục tiêu của MNC</a:t>
            </a:r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2286000" y="3505200"/>
            <a:ext cx="396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990600" y="1828800"/>
            <a:ext cx="2590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57800" y="1828800"/>
            <a:ext cx="2590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600200" y="13716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smtClean="0"/>
              <a:t>Tập trung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38800" y="13716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smtClean="0"/>
              <a:t>Phi tập trung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4400" y="2057400"/>
            <a:ext cx="1297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2400" b="1" smtClean="0"/>
              <a:t>Ưu điểm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93344" y="2057400"/>
            <a:ext cx="1297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2400" b="1" smtClean="0"/>
              <a:t>Ưu điểm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4400" y="3805535"/>
            <a:ext cx="1798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2400" b="1" smtClean="0"/>
              <a:t>Nhược điểm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49510" y="3805535"/>
            <a:ext cx="1798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2400" b="1" smtClean="0"/>
              <a:t>Nhược điểm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533400"/>
            <a:ext cx="7848600" cy="685800"/>
          </a:xfrm>
        </p:spPr>
        <p:txBody>
          <a:bodyPr>
            <a:normAutofit/>
          </a:bodyPr>
          <a:lstStyle/>
          <a:p>
            <a:r>
              <a:rPr lang="en-US" sz="2400" smtClean="0"/>
              <a:t>Các ràng buộc ảnh hưởng tới mục tiêu của MNC</a:t>
            </a:r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990099"/>
                </a:solidFill>
              </a:rPr>
              <a:t>Ràng buộc về môi trường</a:t>
            </a:r>
          </a:p>
          <a:p>
            <a:endParaRPr lang="en-US" smtClean="0">
              <a:solidFill>
                <a:srgbClr val="990099"/>
              </a:solidFill>
            </a:endParaRPr>
          </a:p>
          <a:p>
            <a:endParaRPr lang="en-US" sz="3200" smtClean="0">
              <a:solidFill>
                <a:srgbClr val="990099"/>
              </a:solidFill>
            </a:endParaRPr>
          </a:p>
          <a:p>
            <a:r>
              <a:rPr lang="en-US" smtClean="0">
                <a:solidFill>
                  <a:srgbClr val="990099"/>
                </a:solidFill>
              </a:rPr>
              <a:t>Ràng buộc về vấn đề pháp lý</a:t>
            </a:r>
          </a:p>
          <a:p>
            <a:endParaRPr lang="en-US" smtClean="0">
              <a:solidFill>
                <a:srgbClr val="990099"/>
              </a:solidFill>
            </a:endParaRPr>
          </a:p>
          <a:p>
            <a:endParaRPr lang="en-US" smtClean="0">
              <a:solidFill>
                <a:srgbClr val="990099"/>
              </a:solidFill>
            </a:endParaRPr>
          </a:p>
          <a:p>
            <a:pPr>
              <a:buNone/>
            </a:pPr>
            <a:endParaRPr lang="en-US" sz="1200" smtClean="0">
              <a:solidFill>
                <a:srgbClr val="990099"/>
              </a:solidFill>
            </a:endParaRPr>
          </a:p>
          <a:p>
            <a:r>
              <a:rPr lang="en-US" smtClean="0">
                <a:solidFill>
                  <a:srgbClr val="990099"/>
                </a:solidFill>
              </a:rPr>
              <a:t>Ràng buộc về đạo đức</a:t>
            </a:r>
            <a:endParaRPr lang="en-US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3. Các lý thuyết về kinh doanh quốc tế</a:t>
            </a:r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19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2400" smtClean="0">
                <a:solidFill>
                  <a:srgbClr val="00B050"/>
                </a:solidFill>
              </a:rPr>
              <a:t>Lý thuyết lợi thế so sánh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2400" smtClean="0">
                <a:solidFill>
                  <a:srgbClr val="00B050"/>
                </a:solidFill>
              </a:rPr>
              <a:t>Lý thuyết thị trường không hoàn hảo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2400" smtClean="0">
                <a:solidFill>
                  <a:srgbClr val="00B050"/>
                </a:solidFill>
              </a:rPr>
              <a:t>Lý thuyết vòng đời sản phẩm</a:t>
            </a:r>
            <a:endParaRPr lang="en-US" sz="24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mtClean="0"/>
              <a:t>4. Các phương pháp </a:t>
            </a:r>
            <a:br>
              <a:rPr lang="en-US" smtClean="0"/>
            </a:br>
            <a:r>
              <a:rPr lang="en-US" smtClean="0"/>
              <a:t>kinh doanh quốc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smtClean="0"/>
              <a:t>Thương mại quốc tế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smtClean="0"/>
              <a:t>Cấp Li-xăng (Licensing)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smtClean="0"/>
              <a:t>Nhượng quyền (Franchising)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smtClean="0"/>
              <a:t>Liên doanh (Join-ventures)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smtClean="0"/>
              <a:t>Mua bán và sáp nhập (Mergers and Acquisitions – M&amp;A)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smtClean="0"/>
              <a:t>Đầu tư mới (Green-field investment)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533400"/>
            <a:ext cx="7696200" cy="685800"/>
          </a:xfrm>
        </p:spPr>
        <p:txBody>
          <a:bodyPr>
            <a:normAutofit/>
          </a:bodyPr>
          <a:lstStyle/>
          <a:p>
            <a:pPr algn="l"/>
            <a:r>
              <a:rPr lang="en-US" sz="2400" b="1" smtClean="0"/>
              <a:t>4. Các phương pháp kinh doanh quốc tế</a:t>
            </a:r>
            <a:endParaRPr lang="en-US" sz="2400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7363"/>
          </a:xfrm>
        </p:spPr>
        <p:txBody>
          <a:bodyPr>
            <a:normAutofit/>
          </a:bodyPr>
          <a:lstStyle/>
          <a:p>
            <a:r>
              <a:rPr lang="en-US" smtClean="0">
                <a:solidFill>
                  <a:srgbClr val="C00000"/>
                </a:solidFill>
              </a:rPr>
              <a:t>Thương mại quốc tế (xuất – nhập khẩu)</a:t>
            </a:r>
            <a:endParaRPr lang="en-US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981200"/>
            <a:ext cx="630499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1200"/>
              </a:spcAft>
              <a:buFont typeface="Wingdings" pitchFamily="2" charset="2"/>
              <a:buChar char="ü"/>
            </a:pPr>
            <a:r>
              <a:rPr lang="en-US" sz="2400" b="1" smtClean="0">
                <a:solidFill>
                  <a:srgbClr val="990099"/>
                </a:solidFill>
              </a:rPr>
              <a:t> Xuất khẩu: Thâm nhập thị trường nước ngoài</a:t>
            </a:r>
          </a:p>
          <a:p>
            <a:pPr algn="just">
              <a:buFont typeface="Wingdings" pitchFamily="2" charset="2"/>
              <a:buChar char="ü"/>
            </a:pPr>
            <a:r>
              <a:rPr lang="en-US" sz="2400" b="1" smtClean="0">
                <a:solidFill>
                  <a:srgbClr val="990099"/>
                </a:solidFill>
              </a:rPr>
              <a:t> Nhập khẩu: Tìm kiếm nguồn cung giá rẻ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4. Các phương pháp </a:t>
            </a:r>
            <a:br>
              <a:rPr lang="en-US" smtClean="0"/>
            </a:br>
            <a:r>
              <a:rPr lang="en-US" smtClean="0"/>
              <a:t>kinh doanh quốc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7363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</a:rPr>
              <a:t>Cấp li-xăng (Licensing)</a:t>
            </a:r>
            <a:endParaRPr lang="en-US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0600" y="1905000"/>
            <a:ext cx="746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smtClean="0"/>
              <a:t>Là việc công ty cung cấp </a:t>
            </a:r>
            <a:r>
              <a:rPr lang="en-US" sz="2400" b="1" i="1" u="sng" smtClean="0"/>
              <a:t>công nghệ</a:t>
            </a:r>
            <a:r>
              <a:rPr lang="en-US" sz="2400" i="1" smtClean="0"/>
              <a:t> </a:t>
            </a:r>
            <a:r>
              <a:rPr lang="en-US" sz="2400" smtClean="0"/>
              <a:t>cho một công ty khác ở nước ngoài để thu được các khoản phí hay các lợi ích nhất định nào đó.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4. Các phương pháp </a:t>
            </a:r>
            <a:br>
              <a:rPr lang="en-US" smtClean="0"/>
            </a:br>
            <a:r>
              <a:rPr lang="en-US" smtClean="0"/>
              <a:t>kinh doanh quốc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7363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</a:rPr>
              <a:t>Nhượng quyền (Franchising)</a:t>
            </a:r>
            <a:endParaRPr lang="en-US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1" y="1905000"/>
            <a:ext cx="7391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smtClean="0"/>
              <a:t>Là việc một công ty cung cấp một </a:t>
            </a:r>
            <a:r>
              <a:rPr lang="en-US" sz="2400" b="1" i="1" smtClean="0"/>
              <a:t>chiến lược</a:t>
            </a:r>
            <a:r>
              <a:rPr lang="en-US" sz="2400" i="1" smtClean="0"/>
              <a:t> </a:t>
            </a:r>
            <a:r>
              <a:rPr lang="en-US" sz="2400" smtClean="0"/>
              <a:t>hay </a:t>
            </a:r>
            <a:r>
              <a:rPr lang="en-US" sz="2400" b="1" i="1" smtClean="0"/>
              <a:t>một cách thức tổ chức kinh doanh</a:t>
            </a:r>
            <a:r>
              <a:rPr lang="en-US" sz="2400" smtClean="0"/>
              <a:t> gắn liền với các </a:t>
            </a:r>
            <a:r>
              <a:rPr lang="en-US" sz="2400" b="1" i="1" smtClean="0"/>
              <a:t>yếu tố mang tính thương hiệu</a:t>
            </a:r>
            <a:r>
              <a:rPr lang="en-US" sz="2400" smtClean="0"/>
              <a:t> cùng với </a:t>
            </a:r>
            <a:r>
              <a:rPr lang="en-US" sz="2400" b="1" i="1" smtClean="0"/>
              <a:t>sự trợ giúp</a:t>
            </a:r>
            <a:r>
              <a:rPr lang="en-US" sz="2400" i="1" smtClean="0"/>
              <a:t> </a:t>
            </a:r>
            <a:r>
              <a:rPr lang="en-US" sz="2400" smtClean="0"/>
              <a:t>và có thể là một </a:t>
            </a:r>
            <a:r>
              <a:rPr lang="en-US" sz="2400" b="1" i="1" smtClean="0"/>
              <a:t>khoản đầu tư ban đầu</a:t>
            </a:r>
            <a:r>
              <a:rPr lang="en-US" sz="2400" smtClean="0"/>
              <a:t> đối với người nhận quyền để nhận được các khoản phí định kỳ.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4. Các phương pháp </a:t>
            </a:r>
            <a:br>
              <a:rPr lang="en-US" smtClean="0"/>
            </a:br>
            <a:r>
              <a:rPr lang="en-US" smtClean="0"/>
              <a:t>kinh doanh quốc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563563"/>
          </a:xfrm>
        </p:spPr>
        <p:txBody>
          <a:bodyPr/>
          <a:lstStyle/>
          <a:p>
            <a:r>
              <a:rPr lang="en-US" smtClean="0"/>
              <a:t>Liên doanh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90601" y="1981200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smtClean="0"/>
              <a:t>Một công ty có thể thâm nhập thị trường nước ngoài bằng cách liên doanh với một công ty khác ở địa phương.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0600" y="3200400"/>
            <a:ext cx="769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smtClean="0"/>
              <a:t>Một liên doanh là một doanh nghiệp được sở hữu và vận hành bởi hai hay nhiều đối tác khác nhau.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4. Các phương pháp </a:t>
            </a:r>
            <a:br>
              <a:rPr lang="en-US" smtClean="0"/>
            </a:br>
            <a:r>
              <a:rPr lang="en-US" smtClean="0"/>
              <a:t>kinh doanh quốc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639763"/>
          </a:xfrm>
        </p:spPr>
        <p:txBody>
          <a:bodyPr/>
          <a:lstStyle/>
          <a:p>
            <a:r>
              <a:rPr lang="en-US" smtClean="0"/>
              <a:t>Mua bán và sáp nhập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2001" y="2057400"/>
            <a:ext cx="78485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smtClean="0"/>
              <a:t>MNC có thể xâm nhập thị trường quốc tế bằng cách </a:t>
            </a:r>
            <a:r>
              <a:rPr lang="en-US" sz="2400" b="1" i="1" smtClean="0"/>
              <a:t>mua lại</a:t>
            </a:r>
            <a:r>
              <a:rPr lang="en-US" sz="2400" i="1" smtClean="0"/>
              <a:t> </a:t>
            </a:r>
            <a:r>
              <a:rPr lang="en-US" sz="2400" b="1" i="1" smtClean="0"/>
              <a:t>(acquisitions)</a:t>
            </a:r>
            <a:r>
              <a:rPr lang="en-US" sz="2400" i="1" smtClean="0"/>
              <a:t> </a:t>
            </a:r>
            <a:r>
              <a:rPr lang="en-US" sz="2400" smtClean="0"/>
              <a:t>một công ty đang hoạt động (tài sản, vốn, bộ phận kinh doanh...) hoặc </a:t>
            </a:r>
            <a:r>
              <a:rPr lang="en-US" sz="2400" b="1" i="1" smtClean="0"/>
              <a:t>sáp nhập (mergers)</a:t>
            </a:r>
            <a:r>
              <a:rPr lang="en-US" sz="2400" i="1" smtClean="0"/>
              <a:t> </a:t>
            </a:r>
            <a:r>
              <a:rPr lang="en-US" sz="2400" smtClean="0"/>
              <a:t>với công ty tại địa phương.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4. Các phương pháp </a:t>
            </a:r>
            <a:br>
              <a:rPr lang="en-US" smtClean="0"/>
            </a:br>
            <a:r>
              <a:rPr lang="en-US" smtClean="0"/>
              <a:t>kinh doanh quốc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639763"/>
          </a:xfrm>
        </p:spPr>
        <p:txBody>
          <a:bodyPr/>
          <a:lstStyle/>
          <a:p>
            <a:r>
              <a:rPr lang="en-US" smtClean="0"/>
              <a:t>Đầu tư mới (thành lập công ty con ở nước ngoài)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85801" y="21336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smtClean="0">
                <a:solidFill>
                  <a:srgbClr val="00B050"/>
                </a:solidFill>
              </a:rPr>
              <a:t>- </a:t>
            </a:r>
            <a:r>
              <a:rPr lang="en-US" sz="2400" smtClean="0"/>
              <a:t>MNC có thể thâm nhập thị trường nước ngoài bằng cách </a:t>
            </a:r>
            <a:r>
              <a:rPr lang="en-US" sz="2400" b="1" i="1" smtClean="0"/>
              <a:t>lập mới hoàn toàn các cơ sở kinh doanh</a:t>
            </a:r>
            <a:r>
              <a:rPr lang="en-US" sz="2400" smtClean="0"/>
              <a:t> (công ty con, chi nhánh công ty).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smtClean="0"/>
              <a:t>Mục tiêu chương 1</a:t>
            </a:r>
            <a:endParaRPr lang="en-US" sz="32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u="sng" smtClean="0">
                <a:solidFill>
                  <a:srgbClr val="92D050"/>
                </a:solidFill>
              </a:rPr>
              <a:t>Trả lời các câu hỏi sau: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/>
              <a:t>Công ty đa quốc gia (MNC) là gì?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/>
              <a:t>Mục tiêu hoạt động của MNC?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/>
              <a:t>Tại sao các công ty có xu hướng trở thành các MNC?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/>
              <a:t>Phương thức thực hiện?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/>
              <a:t>Cơ hội và rủi ro khi kinh doanh tại nhiều nước?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/>
              <a:t>Luồng tiền và giá trị MNC so với 1 công ty nội địa như thế nào?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04800"/>
            <a:ext cx="7848600" cy="1143000"/>
          </a:xfrm>
        </p:spPr>
        <p:txBody>
          <a:bodyPr>
            <a:normAutofit/>
          </a:bodyPr>
          <a:lstStyle/>
          <a:p>
            <a:r>
              <a:rPr lang="en-US" sz="2400" smtClean="0"/>
              <a:t>5. Cơ hội và rủi ro tiềm ẩn trên thị trường quốc tế</a:t>
            </a:r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B050"/>
                </a:solidFill>
              </a:rPr>
              <a:t>Cơ hội trên thị trường quốc tế</a:t>
            </a:r>
          </a:p>
          <a:p>
            <a:pPr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smtClean="0"/>
              <a:t>Cơ hội đầu tư</a:t>
            </a:r>
          </a:p>
          <a:p>
            <a:pPr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smtClean="0"/>
              <a:t>Cơ hội tài trợ</a:t>
            </a:r>
          </a:p>
          <a:p>
            <a:pPr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B050"/>
                </a:solidFill>
              </a:rPr>
              <a:t>Rủi ro có thể gặp phải</a:t>
            </a:r>
          </a:p>
          <a:p>
            <a:pPr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smtClean="0"/>
              <a:t>Rủi ro do biến động tỷ giá</a:t>
            </a:r>
          </a:p>
          <a:p>
            <a:pPr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smtClean="0"/>
              <a:t>Rủi ro do nền kinh tế nước ngoài</a:t>
            </a:r>
          </a:p>
          <a:p>
            <a:pPr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smtClean="0"/>
              <a:t>Rủi ro chính trị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smtClean="0"/>
              <a:t>5. Cơ hội và rủi ro tiềm ẩn trên thị trường quốc tế</a:t>
            </a:r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563563"/>
          </a:xfrm>
        </p:spPr>
        <p:txBody>
          <a:bodyPr/>
          <a:lstStyle/>
          <a:p>
            <a:r>
              <a:rPr lang="en-US" smtClean="0"/>
              <a:t>Các loại rủi ro tác động như thế nào đến MNC?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2000" y="2133600"/>
            <a:ext cx="76962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400" b="1" i="1" smtClean="0">
                <a:solidFill>
                  <a:schemeClr val="accent2">
                    <a:lumMod val="75000"/>
                  </a:schemeClr>
                </a:solidFill>
              </a:rPr>
              <a:t>Rủi ro tỷ giá:</a:t>
            </a:r>
            <a:r>
              <a:rPr lang="en-US" sz="2400" b="1" smtClean="0">
                <a:solidFill>
                  <a:srgbClr val="00B050"/>
                </a:solidFill>
              </a:rPr>
              <a:t> </a:t>
            </a:r>
            <a:r>
              <a:rPr lang="en-US" sz="2400" b="1" smtClean="0"/>
              <a:t>tác động tới giá trị chuyển đổi dòng tiền và cầu hàng hóa ở nước ngoài.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400" b="1" i="1" smtClean="0">
                <a:solidFill>
                  <a:schemeClr val="accent2">
                    <a:lumMod val="75000"/>
                  </a:schemeClr>
                </a:solidFill>
              </a:rPr>
              <a:t>Rủi ro kinh tế:</a:t>
            </a:r>
            <a:r>
              <a:rPr lang="en-US" sz="2400" b="1" smtClean="0">
                <a:solidFill>
                  <a:srgbClr val="00B050"/>
                </a:solidFill>
              </a:rPr>
              <a:t> </a:t>
            </a:r>
            <a:r>
              <a:rPr lang="en-US" sz="2400" b="1" smtClean="0"/>
              <a:t>tác động tới doanh thu của MNC thông qua thay đổi cầu hàng hóa ở nước ngoài.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400" b="1" i="1" smtClean="0">
                <a:solidFill>
                  <a:schemeClr val="accent2">
                    <a:lumMod val="75000"/>
                  </a:schemeClr>
                </a:solidFill>
              </a:rPr>
              <a:t> Rủi ro chính trị:</a:t>
            </a:r>
            <a:r>
              <a:rPr lang="en-US" sz="2400" b="1" smtClean="0">
                <a:solidFill>
                  <a:srgbClr val="00B050"/>
                </a:solidFill>
              </a:rPr>
              <a:t> </a:t>
            </a:r>
            <a:r>
              <a:rPr lang="en-US" sz="2400" b="1" smtClean="0"/>
              <a:t>tác động bởi chính phủ nước sở tại khi đầu tư trực tiếp nước ngoài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6. Luồng tiền và mô hình định giá MNC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B050"/>
                </a:solidFill>
              </a:rPr>
              <a:t>Các dạng luồng tiền của MNC</a:t>
            </a: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smtClean="0"/>
              <a:t>MNC tập trung vào thương mại quốc tế</a:t>
            </a: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smtClean="0"/>
              <a:t>MNC thực hiện thương mại quốc tế và các thỏa thuận quốc tế</a:t>
            </a: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smtClean="0"/>
              <a:t>MNC thực hiện thương mại quốc tế, các thỏa thuận quốc tế và đầu tư trực tiếp nước ngoài</a:t>
            </a: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B050"/>
                </a:solidFill>
              </a:rPr>
              <a:t>Các mô hình định giá MNC</a:t>
            </a: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smtClean="0"/>
              <a:t>Mô hình dòng tiền chiết khấu (Discounted Cash Flow - DCF)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6. Luồng tiền và mô hình định giá MNC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1" y="1524000"/>
            <a:ext cx="81534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i="1" smtClean="0"/>
              <a:t>Lưu ý: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smtClean="0"/>
              <a:t>- Luồng tiền MNC nhận được là từ các nghiệp vụ kinh doanh khác nhau và bằng các ngoại tệ khác nhau.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400" smtClean="0"/>
              <a:t>Càng đa dạng nghiệp vụ kinh doanh thì dòng tiền của MNC càng phức tạp.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400" smtClean="0"/>
              <a:t> Không phải dòng tiền nào cũng được sử dụng vào mô hình định giá MNC mà chỉ có những dòng tiền công ty mẹ thực sự nhận được.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6. Luồng tiền và mô hình định giá MNC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868363"/>
          </a:xfrm>
        </p:spPr>
        <p:txBody>
          <a:bodyPr>
            <a:normAutofit/>
          </a:bodyPr>
          <a:lstStyle/>
          <a:p>
            <a:r>
              <a:rPr lang="en-US" smtClean="0"/>
              <a:t>Sự khác biệt giữa định giá MNC với một công ty thuần túy nội địa?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173072" y="2362200"/>
            <a:ext cx="2930610" cy="1850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400" b="1" smtClean="0"/>
              <a:t> Quy mô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400" b="1" smtClean="0"/>
              <a:t> Dòng tiền, loại tiền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400" b="1" smtClean="0"/>
              <a:t> Các yếu tố rủi ro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7543800" cy="1143000"/>
          </a:xfrm>
        </p:spPr>
        <p:txBody>
          <a:bodyPr>
            <a:normAutofit/>
          </a:bodyPr>
          <a:lstStyle/>
          <a:p>
            <a:r>
              <a:rPr lang="en-US" smtClean="0"/>
              <a:t>NỘI DUNG CHÍNH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2000" y="1600200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/>
              <a:t>1. Khái niệm và sự phát triển của công ty đa quốc gia</a:t>
            </a:r>
            <a:endParaRPr lang="en-US" sz="2400" b="1"/>
          </a:p>
        </p:txBody>
      </p:sp>
      <p:sp>
        <p:nvSpPr>
          <p:cNvPr id="5" name="TextBox 4"/>
          <p:cNvSpPr txBox="1"/>
          <p:nvPr/>
        </p:nvSpPr>
        <p:spPr>
          <a:xfrm>
            <a:off x="762000" y="2205335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/>
              <a:t>2. Mục tiêu của công ty đa quốc gia</a:t>
            </a:r>
            <a:endParaRPr lang="en-US" sz="2400" b="1"/>
          </a:p>
        </p:txBody>
      </p:sp>
      <p:sp>
        <p:nvSpPr>
          <p:cNvPr id="6" name="TextBox 5"/>
          <p:cNvSpPr txBox="1"/>
          <p:nvPr/>
        </p:nvSpPr>
        <p:spPr>
          <a:xfrm>
            <a:off x="762000" y="2895600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/>
              <a:t>3. Các lý thuyết về kinh doanh quốc tế</a:t>
            </a:r>
            <a:endParaRPr lang="en-US" sz="2400" b="1"/>
          </a:p>
        </p:txBody>
      </p:sp>
      <p:sp>
        <p:nvSpPr>
          <p:cNvPr id="7" name="TextBox 6"/>
          <p:cNvSpPr txBox="1"/>
          <p:nvPr/>
        </p:nvSpPr>
        <p:spPr>
          <a:xfrm>
            <a:off x="762000" y="3576935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/>
              <a:t>4. Các phương pháp kinh doanh quốc tế</a:t>
            </a:r>
            <a:endParaRPr lang="en-US" sz="2400" b="1"/>
          </a:p>
        </p:txBody>
      </p:sp>
      <p:sp>
        <p:nvSpPr>
          <p:cNvPr id="8" name="TextBox 7"/>
          <p:cNvSpPr txBox="1"/>
          <p:nvPr/>
        </p:nvSpPr>
        <p:spPr>
          <a:xfrm>
            <a:off x="762000" y="4338935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/>
              <a:t>5. Những cơ hội và rủi ro trên thị trường quốc tế</a:t>
            </a:r>
            <a:endParaRPr lang="en-US" sz="2400" b="1"/>
          </a:p>
        </p:txBody>
      </p:sp>
      <p:sp>
        <p:nvSpPr>
          <p:cNvPr id="9" name="TextBox 8"/>
          <p:cNvSpPr txBox="1"/>
          <p:nvPr/>
        </p:nvSpPr>
        <p:spPr>
          <a:xfrm>
            <a:off x="762000" y="5024735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/>
              <a:t>6. Luồng tiền và mô hình định giá công ty đa quốc gia</a:t>
            </a:r>
            <a:endParaRPr 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smtClean="0"/>
              <a:t>1. Khái niệm và sự phát triển </a:t>
            </a:r>
            <a:br>
              <a:rPr lang="en-US" sz="2800" smtClean="0"/>
            </a:br>
            <a:r>
              <a:rPr lang="en-US" sz="2800" smtClean="0"/>
              <a:t>của công ty đa quốc gia</a:t>
            </a:r>
            <a:endParaRPr lang="en-US" sz="2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54563"/>
          </a:xfrm>
        </p:spPr>
        <p:txBody>
          <a:bodyPr>
            <a:normAutofit/>
          </a:bodyPr>
          <a:lstStyle/>
          <a:p>
            <a:pPr algn="just"/>
            <a:r>
              <a:rPr lang="en-US" sz="2000" b="1" err="1" smtClean="0">
                <a:solidFill>
                  <a:srgbClr val="00B050"/>
                </a:solidFill>
              </a:rPr>
              <a:t>Khái</a:t>
            </a:r>
            <a:r>
              <a:rPr lang="en-US" sz="2000" b="1" smtClean="0">
                <a:solidFill>
                  <a:srgbClr val="00B050"/>
                </a:solidFill>
              </a:rPr>
              <a:t> </a:t>
            </a:r>
            <a:r>
              <a:rPr lang="en-US" sz="2000" b="1" err="1" smtClean="0">
                <a:solidFill>
                  <a:srgbClr val="00B050"/>
                </a:solidFill>
              </a:rPr>
              <a:t>niệm</a:t>
            </a:r>
            <a:r>
              <a:rPr lang="en-US" sz="2000" b="1" smtClean="0">
                <a:solidFill>
                  <a:srgbClr val="00B050"/>
                </a:solidFill>
              </a:rPr>
              <a:t>:</a:t>
            </a:r>
          </a:p>
          <a:p>
            <a:pPr algn="just">
              <a:lnSpc>
                <a:spcPct val="125000"/>
              </a:lnSpc>
              <a:spcBef>
                <a:spcPts val="600"/>
              </a:spcBef>
              <a:buNone/>
            </a:pPr>
            <a:r>
              <a:rPr lang="en-US" sz="2000" err="1" smtClean="0"/>
              <a:t>Một</a:t>
            </a:r>
            <a:r>
              <a:rPr lang="en-US" sz="2000" smtClean="0"/>
              <a:t> </a:t>
            </a:r>
            <a:r>
              <a:rPr lang="en-US" sz="2000" err="1" smtClean="0"/>
              <a:t>công</a:t>
            </a:r>
            <a:r>
              <a:rPr lang="en-US" sz="2000" smtClean="0"/>
              <a:t> </a:t>
            </a:r>
            <a:r>
              <a:rPr lang="en-US" sz="2000" err="1" smtClean="0"/>
              <a:t>ty</a:t>
            </a:r>
            <a:r>
              <a:rPr lang="en-US" sz="2000" smtClean="0"/>
              <a:t> </a:t>
            </a:r>
            <a:r>
              <a:rPr lang="en-US" sz="2000" err="1" smtClean="0"/>
              <a:t>đa</a:t>
            </a:r>
            <a:r>
              <a:rPr lang="en-US" sz="2000" smtClean="0"/>
              <a:t> </a:t>
            </a:r>
            <a:r>
              <a:rPr lang="en-US" sz="2000" err="1" smtClean="0"/>
              <a:t>quốc</a:t>
            </a:r>
            <a:r>
              <a:rPr lang="en-US" sz="2000" smtClean="0"/>
              <a:t> </a:t>
            </a:r>
            <a:r>
              <a:rPr lang="en-US" sz="2000" err="1" smtClean="0"/>
              <a:t>gia</a:t>
            </a:r>
            <a:r>
              <a:rPr lang="en-US" sz="2000" smtClean="0"/>
              <a:t> (</a:t>
            </a:r>
            <a:r>
              <a:rPr lang="en-US" sz="2000" err="1" smtClean="0"/>
              <a:t>MultiNational</a:t>
            </a:r>
            <a:r>
              <a:rPr lang="en-US" sz="2000" smtClean="0"/>
              <a:t> Corporation – MNC) </a:t>
            </a:r>
            <a:r>
              <a:rPr lang="en-US" sz="2000" err="1" smtClean="0"/>
              <a:t>là</a:t>
            </a:r>
            <a:r>
              <a:rPr lang="en-US" sz="2000" smtClean="0"/>
              <a:t> </a:t>
            </a:r>
            <a:r>
              <a:rPr lang="en-US" sz="2000" err="1" smtClean="0"/>
              <a:t>một</a:t>
            </a:r>
            <a:r>
              <a:rPr lang="en-US" sz="2000" smtClean="0"/>
              <a:t> </a:t>
            </a:r>
            <a:r>
              <a:rPr lang="en-US" sz="2000" err="1" smtClean="0"/>
              <a:t>công</a:t>
            </a:r>
            <a:r>
              <a:rPr lang="en-US" sz="2000" smtClean="0"/>
              <a:t> </a:t>
            </a:r>
            <a:r>
              <a:rPr lang="en-US" sz="2000" err="1" smtClean="0"/>
              <a:t>ty</a:t>
            </a:r>
            <a:r>
              <a:rPr lang="en-US" sz="2000" smtClean="0"/>
              <a:t> </a:t>
            </a:r>
            <a:r>
              <a:rPr lang="en-US" sz="2000" err="1" smtClean="0"/>
              <a:t>tham</a:t>
            </a:r>
            <a:r>
              <a:rPr lang="en-US" sz="2000" smtClean="0"/>
              <a:t> </a:t>
            </a:r>
            <a:r>
              <a:rPr lang="en-US" sz="2000" err="1" smtClean="0"/>
              <a:t>gia</a:t>
            </a:r>
            <a:r>
              <a:rPr lang="en-US" sz="2000" smtClean="0"/>
              <a:t> vào </a:t>
            </a:r>
            <a:r>
              <a:rPr lang="en-US" sz="2000" err="1" smtClean="0"/>
              <a:t>quá</a:t>
            </a:r>
            <a:r>
              <a:rPr lang="en-US" sz="2000" smtClean="0"/>
              <a:t> </a:t>
            </a:r>
            <a:r>
              <a:rPr lang="en-US" sz="2000" err="1" smtClean="0"/>
              <a:t>trình</a:t>
            </a:r>
            <a:r>
              <a:rPr lang="en-US" sz="2000" smtClean="0"/>
              <a:t> </a:t>
            </a:r>
            <a:r>
              <a:rPr lang="en-US" sz="2000" b="1" i="1" u="sng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sản</a:t>
            </a:r>
            <a:r>
              <a:rPr lang="en-US" sz="2000" b="1" i="1" u="sng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000" b="1" i="1" u="sng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xuất</a:t>
            </a:r>
            <a:r>
              <a:rPr lang="en-US" sz="2000" b="1" i="1" u="sng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000" b="1" i="1" u="sng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và</a:t>
            </a:r>
            <a:r>
              <a:rPr lang="en-US" sz="2000" b="1" i="1" u="sng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000" b="1" i="1" u="sng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bán</a:t>
            </a:r>
            <a:r>
              <a:rPr lang="en-US" sz="2000" smtClean="0"/>
              <a:t> </a:t>
            </a:r>
            <a:r>
              <a:rPr lang="en-US" sz="2000" err="1" smtClean="0"/>
              <a:t>sản</a:t>
            </a:r>
            <a:r>
              <a:rPr lang="en-US" sz="2000" smtClean="0"/>
              <a:t> </a:t>
            </a:r>
            <a:r>
              <a:rPr lang="en-US" sz="2000" err="1" smtClean="0"/>
              <a:t>phẩm</a:t>
            </a:r>
            <a:r>
              <a:rPr lang="en-US" sz="2000" smtClean="0"/>
              <a:t> </a:t>
            </a:r>
            <a:r>
              <a:rPr lang="en-US" sz="2000" err="1" smtClean="0"/>
              <a:t>hoặc</a:t>
            </a:r>
            <a:r>
              <a:rPr lang="en-US" sz="2000" smtClean="0"/>
              <a:t> </a:t>
            </a:r>
            <a:r>
              <a:rPr lang="en-US" sz="2000" err="1" smtClean="0"/>
              <a:t>dịch</a:t>
            </a:r>
            <a:r>
              <a:rPr lang="en-US" sz="2000" smtClean="0"/>
              <a:t> </a:t>
            </a:r>
            <a:r>
              <a:rPr lang="en-US" sz="2000" err="1" smtClean="0"/>
              <a:t>vụ</a:t>
            </a:r>
            <a:r>
              <a:rPr lang="en-US" sz="2000" smtClean="0"/>
              <a:t> ở </a:t>
            </a:r>
            <a:r>
              <a:rPr lang="en-US" sz="2000" b="1" i="1" u="sng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nhiều</a:t>
            </a:r>
            <a:r>
              <a:rPr lang="en-US" sz="2000" b="1" i="1" u="sng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000" b="1" i="1" u="sng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nước</a:t>
            </a:r>
            <a:r>
              <a:rPr lang="en-US" sz="2000" u="sng" smtClean="0"/>
              <a:t>.</a:t>
            </a:r>
          </a:p>
          <a:p>
            <a:pPr algn="just">
              <a:lnSpc>
                <a:spcPct val="125000"/>
              </a:lnSpc>
              <a:spcBef>
                <a:spcPts val="600"/>
              </a:spcBef>
            </a:pPr>
            <a:r>
              <a:rPr lang="en-US" sz="2000" b="1" err="1" smtClean="0">
                <a:solidFill>
                  <a:srgbClr val="00B050"/>
                </a:solidFill>
              </a:rPr>
              <a:t>Ví</a:t>
            </a:r>
            <a:r>
              <a:rPr lang="en-US" sz="2000" b="1" smtClean="0">
                <a:solidFill>
                  <a:srgbClr val="00B050"/>
                </a:solidFill>
              </a:rPr>
              <a:t> </a:t>
            </a:r>
            <a:r>
              <a:rPr lang="en-US" sz="2000" b="1" err="1" smtClean="0">
                <a:solidFill>
                  <a:srgbClr val="00B050"/>
                </a:solidFill>
              </a:rPr>
              <a:t>dụ</a:t>
            </a:r>
            <a:r>
              <a:rPr lang="en-US" sz="2000" b="1" smtClean="0">
                <a:solidFill>
                  <a:srgbClr val="00B050"/>
                </a:solidFill>
              </a:rPr>
              <a:t>:</a:t>
            </a:r>
          </a:p>
          <a:p>
            <a:pPr algn="just">
              <a:lnSpc>
                <a:spcPct val="125000"/>
              </a:lnSpc>
              <a:spcBef>
                <a:spcPts val="600"/>
              </a:spcBef>
              <a:buFontTx/>
              <a:buChar char="-"/>
            </a:pPr>
            <a:r>
              <a:rPr lang="en-US" sz="2000" smtClean="0"/>
              <a:t>Dell, Hp, Nokia…</a:t>
            </a:r>
          </a:p>
          <a:p>
            <a:pPr algn="just">
              <a:lnSpc>
                <a:spcPct val="125000"/>
              </a:lnSpc>
              <a:spcBef>
                <a:spcPts val="600"/>
              </a:spcBef>
              <a:buFontTx/>
              <a:buChar char="-"/>
            </a:pPr>
            <a:r>
              <a:rPr lang="en-US" sz="2000" smtClean="0"/>
              <a:t>HSBC, ANZ…</a:t>
            </a:r>
          </a:p>
          <a:p>
            <a:pPr algn="just">
              <a:lnSpc>
                <a:spcPct val="125000"/>
              </a:lnSpc>
              <a:spcBef>
                <a:spcPts val="600"/>
              </a:spcBef>
              <a:buFontTx/>
              <a:buChar char="-"/>
            </a:pPr>
            <a:r>
              <a:rPr lang="en-US" sz="2000" smtClean="0"/>
              <a:t>Coca-Cola, AFC…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smtClean="0"/>
              <a:t>1. Khái niệm và sự phát triển </a:t>
            </a:r>
            <a:br>
              <a:rPr lang="en-US" sz="2800" smtClean="0"/>
            </a:br>
            <a:r>
              <a:rPr lang="en-US" sz="2800" smtClean="0"/>
              <a:t>của công ty đa quốc gia</a:t>
            </a:r>
            <a:endParaRPr lang="en-US" sz="2800"/>
          </a:p>
        </p:txBody>
      </p:sp>
      <p:sp>
        <p:nvSpPr>
          <p:cNvPr id="5" name="TextBox 4"/>
          <p:cNvSpPr txBox="1"/>
          <p:nvPr/>
        </p:nvSpPr>
        <p:spPr>
          <a:xfrm>
            <a:off x="3403096" y="1600200"/>
            <a:ext cx="2249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smtClean="0"/>
              <a:t>Sự phát triển:</a:t>
            </a:r>
            <a:endParaRPr lang="en-US" sz="2800" b="1" u="sng"/>
          </a:p>
        </p:txBody>
      </p:sp>
      <p:sp>
        <p:nvSpPr>
          <p:cNvPr id="6" name="TextBox 5"/>
          <p:cNvSpPr txBox="1"/>
          <p:nvPr/>
        </p:nvSpPr>
        <p:spPr>
          <a:xfrm>
            <a:off x="762000" y="25908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err="1" smtClean="0">
                <a:solidFill>
                  <a:srgbClr val="00B050"/>
                </a:solidFill>
              </a:rPr>
              <a:t>Những</a:t>
            </a:r>
            <a:r>
              <a:rPr lang="en-US" sz="2000" b="1" smtClean="0">
                <a:solidFill>
                  <a:srgbClr val="00B050"/>
                </a:solidFill>
              </a:rPr>
              <a:t> </a:t>
            </a:r>
            <a:r>
              <a:rPr lang="en-US" sz="2000" b="1" err="1" smtClean="0">
                <a:solidFill>
                  <a:srgbClr val="00B050"/>
                </a:solidFill>
              </a:rPr>
              <a:t>người</a:t>
            </a:r>
            <a:r>
              <a:rPr lang="en-US" sz="2000" b="1" smtClean="0">
                <a:solidFill>
                  <a:srgbClr val="00B050"/>
                </a:solidFill>
              </a:rPr>
              <a:t> </a:t>
            </a:r>
            <a:r>
              <a:rPr lang="en-US" sz="2000" b="1" err="1" smtClean="0">
                <a:solidFill>
                  <a:srgbClr val="00B050"/>
                </a:solidFill>
              </a:rPr>
              <a:t>tìm</a:t>
            </a:r>
            <a:r>
              <a:rPr lang="en-US" sz="2000" b="1" smtClean="0">
                <a:solidFill>
                  <a:srgbClr val="00B050"/>
                </a:solidFill>
              </a:rPr>
              <a:t> </a:t>
            </a:r>
            <a:r>
              <a:rPr lang="en-US" sz="2000" b="1" err="1" smtClean="0">
                <a:solidFill>
                  <a:srgbClr val="00B050"/>
                </a:solidFill>
              </a:rPr>
              <a:t>kiếm</a:t>
            </a:r>
            <a:r>
              <a:rPr lang="en-US" sz="2000" b="1" smtClean="0">
                <a:solidFill>
                  <a:srgbClr val="00B050"/>
                </a:solidFill>
              </a:rPr>
              <a:t> </a:t>
            </a:r>
            <a:r>
              <a:rPr lang="en-US" sz="2000" b="1" err="1" smtClean="0">
                <a:solidFill>
                  <a:srgbClr val="00B050"/>
                </a:solidFill>
              </a:rPr>
              <a:t>vật</a:t>
            </a:r>
            <a:r>
              <a:rPr lang="en-US" sz="2000" b="1" smtClean="0">
                <a:solidFill>
                  <a:srgbClr val="00B050"/>
                </a:solidFill>
              </a:rPr>
              <a:t> </a:t>
            </a:r>
            <a:r>
              <a:rPr lang="en-US" sz="2000" b="1" err="1" smtClean="0">
                <a:solidFill>
                  <a:srgbClr val="00B050"/>
                </a:solidFill>
              </a:rPr>
              <a:t>liệu</a:t>
            </a:r>
            <a:r>
              <a:rPr lang="en-US" sz="2000" b="1" smtClean="0">
                <a:solidFill>
                  <a:srgbClr val="00B050"/>
                </a:solidFill>
              </a:rPr>
              <a:t> </a:t>
            </a:r>
            <a:r>
              <a:rPr lang="en-US" sz="2000" b="1" err="1" smtClean="0">
                <a:solidFill>
                  <a:srgbClr val="00B050"/>
                </a:solidFill>
              </a:rPr>
              <a:t>thô</a:t>
            </a:r>
            <a:endParaRPr lang="en-US" sz="2000" b="1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5200" y="2590800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rgbClr val="FF0000"/>
                </a:solidFill>
              </a:rPr>
              <a:t>Những người tìm kiếm Thị trường</a:t>
            </a:r>
            <a:endParaRPr lang="en-US" sz="20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72200" y="2590800"/>
            <a:ext cx="205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990099"/>
                </a:solidFill>
              </a:rPr>
              <a:t>Những người tối thiểu hóa chi phí</a:t>
            </a:r>
            <a:endParaRPr lang="en-US" sz="2000" b="1">
              <a:solidFill>
                <a:srgbClr val="990099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971800" y="2590800"/>
            <a:ext cx="381000" cy="76200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5715000" y="2590800"/>
            <a:ext cx="381000" cy="76200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2. Mục tiêu của MNC</a:t>
            </a:r>
            <a:endParaRPr lang="en-US" sz="2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smtClean="0"/>
              <a:t>Mục tiêu chung</a:t>
            </a:r>
          </a:p>
          <a:p>
            <a:pPr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smtClean="0"/>
              <a:t>Những nhân tố cản trở mục tiêu của MNC</a:t>
            </a:r>
          </a:p>
          <a:p>
            <a:pPr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smtClean="0"/>
              <a:t>Những ràng buộc ảnh hưởng tới mục tiêu của MNC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2. Mục tiêu của MNC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7363"/>
          </a:xfrm>
        </p:spPr>
        <p:txBody>
          <a:bodyPr/>
          <a:lstStyle/>
          <a:p>
            <a:r>
              <a:rPr lang="en-US" smtClean="0"/>
              <a:t>Mục tiêu chung của MNC?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2. Mục tiêu của MNC</a:t>
            </a:r>
            <a:endParaRPr lang="en-US" sz="1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7363"/>
          </a:xfrm>
        </p:spPr>
        <p:txBody>
          <a:bodyPr/>
          <a:lstStyle/>
          <a:p>
            <a:r>
              <a:rPr lang="en-US" smtClean="0"/>
              <a:t>Nhân tố cản trở mục tiêu của MNC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1935470"/>
            <a:ext cx="777240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err="1" smtClean="0">
                <a:solidFill>
                  <a:sysClr val="windowText" lastClr="000000"/>
                </a:solidFill>
              </a:rPr>
              <a:t>Xung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đột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mục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tiêu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và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lợi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ích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giữa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cổ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đông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và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nhà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quản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lý</a:t>
            </a:r>
            <a:endParaRPr lang="en-US" sz="2400" b="1" smtClean="0">
              <a:solidFill>
                <a:sysClr val="windowText" lastClr="000000"/>
              </a:solidFill>
            </a:endParaRP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err="1" smtClean="0">
                <a:solidFill>
                  <a:sysClr val="windowText" lastClr="000000"/>
                </a:solidFill>
              </a:rPr>
              <a:t>Những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cản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trở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từ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vấn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đề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công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ty</a:t>
            </a:r>
            <a:r>
              <a:rPr lang="en-US" sz="2400" b="1" smtClean="0">
                <a:solidFill>
                  <a:sysClr val="windowText" lastClr="000000"/>
                </a:solidFill>
              </a:rPr>
              <a:t> con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err="1" smtClean="0">
                <a:solidFill>
                  <a:sysClr val="windowText" lastClr="000000"/>
                </a:solidFill>
              </a:rPr>
              <a:t>Cách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thức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kiểm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soát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quản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trị</a:t>
            </a:r>
            <a:endParaRPr lang="en-US" sz="2400" b="1" smtClean="0">
              <a:solidFill>
                <a:sysClr val="windowText" lastClr="000000"/>
              </a:solidFill>
            </a:endParaRP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err="1" smtClean="0">
                <a:solidFill>
                  <a:sysClr val="windowText" lastClr="000000"/>
                </a:solidFill>
              </a:rPr>
              <a:t>Cách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thức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kiểm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soát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công</a:t>
            </a:r>
            <a:r>
              <a:rPr lang="en-US" sz="2400" b="1" smtClean="0">
                <a:solidFill>
                  <a:sysClr val="windowText" lastClr="000000"/>
                </a:solidFill>
              </a:rPr>
              <a:t> </a:t>
            </a:r>
            <a:r>
              <a:rPr lang="en-US" sz="2400" b="1" err="1" smtClean="0">
                <a:solidFill>
                  <a:sysClr val="windowText" lastClr="000000"/>
                </a:solidFill>
              </a:rPr>
              <a:t>ty</a:t>
            </a:r>
            <a:endParaRPr lang="en-US" sz="2400" b="1"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Nhân tố cản trở mục tiêu của MNC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0037"/>
            <a:ext cx="8229600" cy="563563"/>
          </a:xfrm>
        </p:spPr>
        <p:txBody>
          <a:bodyPr/>
          <a:lstStyle/>
          <a:p>
            <a:r>
              <a:rPr lang="en-US" smtClean="0"/>
              <a:t>Cách thức kiểm soát quản trị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90600" y="2521803"/>
            <a:ext cx="304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/>
              <a:t>MÔ HÌNH QUẢN TRỊ TẬP TRUNG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95799" y="2514600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/>
              <a:t>MÔ HÌNH QUẢN TRỊ </a:t>
            </a:r>
          </a:p>
          <a:p>
            <a:pPr algn="ctr"/>
            <a:r>
              <a:rPr lang="en-US" sz="2400" b="1" smtClean="0"/>
              <a:t>PHI TẬP TRUNG</a:t>
            </a: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2628900" y="3771900"/>
            <a:ext cx="3276600" cy="1588"/>
          </a:xfrm>
          <a:prstGeom prst="line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>
          <a:defRPr sz="2400" b="1" smtClean="0">
            <a:solidFill>
              <a:srgbClr val="00B050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1145</Words>
  <Application>Microsoft Office PowerPoint</Application>
  <PresentationFormat>On-screen Show (4:3)</PresentationFormat>
  <Paragraphs>124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NHỮNG VẤN ĐỀ CƠ BẢN  VỀ TÀI CHÍNH CÔNG TY ĐA QUỐC GIA</vt:lpstr>
      <vt:lpstr>Mục tiêu chương 1</vt:lpstr>
      <vt:lpstr>NỘI DUNG CHÍNH</vt:lpstr>
      <vt:lpstr>1. Khái niệm và sự phát triển  của công ty đa quốc gia</vt:lpstr>
      <vt:lpstr>1. Khái niệm và sự phát triển  của công ty đa quốc gia</vt:lpstr>
      <vt:lpstr>2. Mục tiêu của MNC</vt:lpstr>
      <vt:lpstr>2. Mục tiêu của MNC</vt:lpstr>
      <vt:lpstr>2. Mục tiêu của MNC</vt:lpstr>
      <vt:lpstr>Nhân tố cản trở mục tiêu của MNC</vt:lpstr>
      <vt:lpstr>Nhân tố cản trở mục tiêu của MNC</vt:lpstr>
      <vt:lpstr>Các ràng buộc ảnh hưởng tới mục tiêu của MNC</vt:lpstr>
      <vt:lpstr>3. Các lý thuyết về kinh doanh quốc tế</vt:lpstr>
      <vt:lpstr>4. Các phương pháp  kinh doanh quốc tế</vt:lpstr>
      <vt:lpstr>4. Các phương pháp kinh doanh quốc tế</vt:lpstr>
      <vt:lpstr>4. Các phương pháp  kinh doanh quốc tế</vt:lpstr>
      <vt:lpstr>4. Các phương pháp  kinh doanh quốc tế</vt:lpstr>
      <vt:lpstr>4. Các phương pháp  kinh doanh quốc tế</vt:lpstr>
      <vt:lpstr>4. Các phương pháp  kinh doanh quốc tế</vt:lpstr>
      <vt:lpstr>4. Các phương pháp  kinh doanh quốc tế</vt:lpstr>
      <vt:lpstr>5. Cơ hội và rủi ro tiềm ẩn trên thị trường quốc tế</vt:lpstr>
      <vt:lpstr>5. Cơ hội và rủi ro tiềm ẩn trên thị trường quốc tế</vt:lpstr>
      <vt:lpstr>6. Luồng tiền và mô hình định giá MNC</vt:lpstr>
      <vt:lpstr>6. Luồng tiền và mô hình định giá MNC</vt:lpstr>
      <vt:lpstr>6. Luồng tiền và mô hình định giá MNC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TỔNG QUAN VỀ CÔNG TY ĐA QUỐC GIA</dc:title>
  <dc:creator>MINHHA</dc:creator>
  <cp:lastModifiedBy>MinhHa</cp:lastModifiedBy>
  <cp:revision>124</cp:revision>
  <dcterms:created xsi:type="dcterms:W3CDTF">2006-08-16T00:00:00Z</dcterms:created>
  <dcterms:modified xsi:type="dcterms:W3CDTF">2011-08-17T17:38:54Z</dcterms:modified>
</cp:coreProperties>
</file>