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0" r:id="rId2"/>
  </p:sldMasterIdLst>
  <p:notesMasterIdLst>
    <p:notesMasterId r:id="rId40"/>
  </p:notesMasterIdLst>
  <p:handoutMasterIdLst>
    <p:handoutMasterId r:id="rId41"/>
  </p:handoutMasterIdLst>
  <p:sldIdLst>
    <p:sldId id="256" r:id="rId3"/>
    <p:sldId id="358" r:id="rId4"/>
    <p:sldId id="296" r:id="rId5"/>
    <p:sldId id="301" r:id="rId6"/>
    <p:sldId id="302" r:id="rId7"/>
    <p:sldId id="300" r:id="rId8"/>
    <p:sldId id="310" r:id="rId9"/>
    <p:sldId id="311" r:id="rId10"/>
    <p:sldId id="312" r:id="rId11"/>
    <p:sldId id="295" r:id="rId12"/>
    <p:sldId id="307" r:id="rId13"/>
    <p:sldId id="308" r:id="rId14"/>
    <p:sldId id="313" r:id="rId15"/>
    <p:sldId id="316" r:id="rId16"/>
    <p:sldId id="317" r:id="rId17"/>
    <p:sldId id="355" r:id="rId18"/>
    <p:sldId id="318" r:id="rId19"/>
    <p:sldId id="322" r:id="rId20"/>
    <p:sldId id="324" r:id="rId21"/>
    <p:sldId id="327" r:id="rId22"/>
    <p:sldId id="292" r:id="rId23"/>
    <p:sldId id="328" r:id="rId24"/>
    <p:sldId id="329" r:id="rId25"/>
    <p:sldId id="293" r:id="rId26"/>
    <p:sldId id="330" r:id="rId27"/>
    <p:sldId id="334" r:id="rId28"/>
    <p:sldId id="332" r:id="rId29"/>
    <p:sldId id="294" r:id="rId30"/>
    <p:sldId id="340" r:id="rId31"/>
    <p:sldId id="342" r:id="rId32"/>
    <p:sldId id="343" r:id="rId33"/>
    <p:sldId id="345" r:id="rId34"/>
    <p:sldId id="346" r:id="rId35"/>
    <p:sldId id="349" r:id="rId36"/>
    <p:sldId id="350" r:id="rId37"/>
    <p:sldId id="347" r:id="rId38"/>
    <p:sldId id="290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800000"/>
    <a:srgbClr val="3333FF"/>
    <a:srgbClr val="FD35D7"/>
    <a:srgbClr val="F83ADD"/>
    <a:srgbClr val="FF33CC"/>
    <a:srgbClr val="FF99CC"/>
    <a:srgbClr val="990099"/>
    <a:srgbClr val="0000CC"/>
    <a:srgbClr val="99FF33"/>
  </p:clrMru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72" autoAdjust="0"/>
    <p:restoredTop sz="94667" autoAdjust="0"/>
  </p:normalViewPr>
  <p:slideViewPr>
    <p:cSldViewPr>
      <p:cViewPr>
        <p:scale>
          <a:sx n="71" d="100"/>
          <a:sy n="71" d="100"/>
        </p:scale>
        <p:origin x="-82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0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855FCC2-FEC0-4DAB-B517-B7A6B30A8872}" type="datetimeFigureOut">
              <a:rPr lang="en-US"/>
              <a:pPr>
                <a:defRPr/>
              </a:pPr>
              <a:t>8/16/2011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DC72164-D683-4204-8591-240DDC107E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0336AC-39D6-4FFA-9EFC-710FC00BA6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0336AC-39D6-4FFA-9EFC-710FC00BA64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9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1" i="1">
                <a:solidFill>
                  <a:schemeClr val="bg2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CB79B-4DA2-4409-A8C4-7838A62CC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6E7A1-E58E-4E2A-9C83-D13B8DBBE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93BD9-B007-4694-A987-626F643CE9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454F6-8097-4C32-BC19-38B21990F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28961-65C0-4D92-BCB6-0B334A469C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159750" y="5638800"/>
            <a:ext cx="9842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3"/>
          <p:cNvSpPr txBox="1">
            <a:spLocks/>
          </p:cNvSpPr>
          <p:nvPr userDrawn="1"/>
        </p:nvSpPr>
        <p:spPr bwMode="auto">
          <a:xfrm>
            <a:off x="7620000" y="6400800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>
              <a:defRPr/>
            </a:lvl1pPr>
          </a:lstStyle>
          <a:p>
            <a:pPr algn="ctr">
              <a:defRPr/>
            </a:pPr>
            <a:fld id="{0609B5E2-8715-409A-B4FC-93F92CCF9FA9}" type="slidenum">
              <a:rPr lang="en-US" sz="1400" b="1" i="1" smtClean="0">
                <a:latin typeface="Arial" charset="0"/>
                <a:cs typeface="+mn-cs"/>
              </a:rPr>
              <a:pPr algn="ctr">
                <a:defRPr/>
              </a:pPr>
              <a:t>‹#›</a:t>
            </a:fld>
            <a:endParaRPr lang="en-US" sz="1400" b="1" i="1" dirty="0">
              <a:latin typeface="Arial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>
            <a:lvl1pPr>
              <a:defRPr sz="2400" b="0">
                <a:solidFill>
                  <a:srgbClr val="C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30287"/>
            <a:ext cx="8153400" cy="506571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" y="6324600"/>
            <a:ext cx="2514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8" name="Footer Placeholder 3"/>
          <p:cNvSpPr txBox="1">
            <a:spLocks/>
          </p:cNvSpPr>
          <p:nvPr userDrawn="1"/>
        </p:nvSpPr>
        <p:spPr bwMode="auto">
          <a:xfrm>
            <a:off x="3352800" y="63246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MNC</a:t>
            </a:r>
            <a:endParaRPr kumimoji="0" lang="en-US" sz="1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Footer Placeholder 3"/>
          <p:cNvSpPr txBox="1">
            <a:spLocks/>
          </p:cNvSpPr>
          <p:nvPr userDrawn="1"/>
        </p:nvSpPr>
        <p:spPr bwMode="auto">
          <a:xfrm>
            <a:off x="5638800" y="63246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4BC7FB-03F4-41F4-8C0A-7CE05CE24223}" type="datetime1">
              <a:rPr kumimoji="0" lang="en-US" sz="1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8/16/2011</a:t>
            </a:fld>
            <a:endParaRPr kumimoji="0" lang="en-US" sz="1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 smtClean="0"/>
              <a:t>Lương </a:t>
            </a:r>
            <a:r>
              <a:rPr lang="vi-VN"/>
              <a:t>Minh Hà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450D-BDA4-48E8-8633-E1999379F6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CE4B1-B9C3-499B-AA74-DB0452D0F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375B-F256-4549-8206-B8A446C1B1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42BA3-0D87-4CC0-B805-C5A8F7473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95A6F-9C1F-43DE-BBF2-B35D1111D1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1AB82-929B-4D8D-B1AD-FE37D9B30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88900"/>
            <a:ext cx="738187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66800"/>
            <a:ext cx="81534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" y="6243638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 i="1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vi-VN" smtClean="0"/>
              <a:t>Lương </a:t>
            </a:r>
            <a:r>
              <a:rPr lang="vi-VN"/>
              <a:t>Minh Hà</a:t>
            </a:r>
            <a:endParaRPr lang="en-US"/>
          </a:p>
        </p:txBody>
      </p:sp>
      <p:sp>
        <p:nvSpPr>
          <p:cNvPr id="66578" name="Rectangle 18"/>
          <p:cNvSpPr>
            <a:spLocks noChangeArrowheads="1"/>
          </p:cNvSpPr>
          <p:nvPr userDrawn="1"/>
        </p:nvSpPr>
        <p:spPr bwMode="gray">
          <a:xfrm>
            <a:off x="152400" y="6292850"/>
            <a:ext cx="8226425" cy="3175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gray">
          <a:xfrm>
            <a:off x="381000" y="10445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>
              <a:cs typeface="+mn-cs"/>
            </a:endParaRPr>
          </a:p>
        </p:txBody>
      </p:sp>
      <p:pic>
        <p:nvPicPr>
          <p:cNvPr id="2" name="Picture 2" descr="E:\MH\M&amp;A\Bai giang\Companies' logo\logo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52400" y="76200"/>
            <a:ext cx="893379" cy="9144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10" r:id="rId1"/>
    <p:sldLayoutId id="2147484411" r:id="rId2"/>
    <p:sldLayoutId id="214748438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SzPct val="300000"/>
        <a:defRPr sz="28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300000"/>
        <a:defRPr sz="2800" b="1">
          <a:solidFill>
            <a:schemeClr val="hlink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300000"/>
        <a:defRPr sz="2800" b="1">
          <a:solidFill>
            <a:schemeClr val="hlink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300000"/>
        <a:defRPr sz="2800" b="1">
          <a:solidFill>
            <a:schemeClr val="hlink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300000"/>
        <a:defRPr sz="2800" b="1">
          <a:solidFill>
            <a:schemeClr val="hlink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hlink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q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vi-VN"/>
              <a:t>Sinh viên: Lương Minh Hà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DBC921D3-BE12-4434-AA83-ECDCF9E49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9" r:id="rId1"/>
    <p:sldLayoutId id="2147484400" r:id="rId2"/>
    <p:sldLayoutId id="2147484401" r:id="rId3"/>
    <p:sldLayoutId id="2147484402" r:id="rId4"/>
    <p:sldLayoutId id="2147484403" r:id="rId5"/>
    <p:sldLayoutId id="2147484404" r:id="rId6"/>
    <p:sldLayoutId id="2147484405" r:id="rId7"/>
    <p:sldLayoutId id="2147484406" r:id="rId8"/>
    <p:sldLayoutId id="2147484407" r:id="rId9"/>
    <p:sldLayoutId id="2147484408" r:id="rId10"/>
    <p:sldLayoutId id="214748440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87313"/>
            <a:ext cx="7772400" cy="1284287"/>
          </a:xfrm>
        </p:spPr>
        <p:txBody>
          <a:bodyPr/>
          <a:lstStyle/>
          <a:p>
            <a:pPr algn="ctr" eaLnBrk="1" hangingPunct="1">
              <a:lnSpc>
                <a:spcPct val="140000"/>
              </a:lnSpc>
            </a:pPr>
            <a:r>
              <a:rPr lang="en-US" sz="1800" smtClean="0">
                <a:solidFill>
                  <a:schemeClr val="accent5">
                    <a:lumMod val="25000"/>
                  </a:schemeClr>
                </a:solidFill>
              </a:rPr>
              <a:t>HỌC VIỆN NGÂN HÀNG</a:t>
            </a:r>
            <a:br>
              <a:rPr lang="en-US" sz="1800" smtClean="0">
                <a:solidFill>
                  <a:schemeClr val="accent5">
                    <a:lumMod val="25000"/>
                  </a:schemeClr>
                </a:solidFill>
              </a:rPr>
            </a:br>
            <a:r>
              <a:rPr lang="en-US" sz="1800" smtClean="0">
                <a:solidFill>
                  <a:schemeClr val="accent5">
                    <a:lumMod val="25000"/>
                  </a:schemeClr>
                </a:solidFill>
              </a:rPr>
              <a:t>KHOA TÀI CHÍNH</a:t>
            </a:r>
          </a:p>
        </p:txBody>
      </p:sp>
      <p:pic>
        <p:nvPicPr>
          <p:cNvPr id="5127" name="tazb1" descr="File?id=dfvps8p3_687hcrv77dr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400800"/>
            <a:ext cx="868680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38200" y="2209800"/>
            <a:ext cx="784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latin typeface="+mj-lt"/>
              </a:rPr>
              <a:t>Chương 3</a:t>
            </a:r>
            <a:endParaRPr lang="en-US" sz="2400" b="1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en-US" sz="2800" b="1" smtClean="0">
                <a:solidFill>
                  <a:srgbClr val="C00000"/>
                </a:solidFill>
                <a:latin typeface="+mj-lt"/>
              </a:rPr>
              <a:t>ĐẦU TƯ TRỰC TIẾP NƯỚC NGOÀI </a:t>
            </a:r>
          </a:p>
          <a:p>
            <a:pPr algn="ctr"/>
            <a:r>
              <a:rPr lang="en-US" sz="2800" b="1" smtClean="0">
                <a:solidFill>
                  <a:srgbClr val="C00000"/>
                </a:solidFill>
                <a:latin typeface="+mj-lt"/>
              </a:rPr>
              <a:t>VÀ MUA BÁN, SÁP NHẬP XUYÊN QUỐC GIA</a:t>
            </a:r>
            <a:endParaRPr lang="en-US" sz="2800" b="1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587906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HÀ NỘI, 02/2011</a:t>
            </a:r>
            <a:endParaRPr lang="en-US" b="1">
              <a:solidFill>
                <a:schemeClr val="accent5">
                  <a:lumMod val="1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447800" y="2286000"/>
            <a:ext cx="6096000" cy="461665"/>
            <a:chOff x="1447800" y="2286000"/>
            <a:chExt cx="6096000" cy="461665"/>
          </a:xfrm>
        </p:grpSpPr>
        <p:sp>
          <p:nvSpPr>
            <p:cNvPr id="5" name="TextBox 4"/>
            <p:cNvSpPr txBox="1"/>
            <p:nvPr/>
          </p:nvSpPr>
          <p:spPr>
            <a:xfrm>
              <a:off x="1600200" y="2286000"/>
              <a:ext cx="5943600" cy="461665"/>
            </a:xfrm>
            <a:prstGeom prst="rect">
              <a:avLst/>
            </a:prstGeom>
            <a:noFill/>
            <a:ln>
              <a:noFill/>
              <a:prstDash val="lgDashDot"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Lý do MNC đầu tư ra nước ngoài</a:t>
              </a:r>
            </a:p>
          </p:txBody>
        </p:sp>
        <p:cxnSp>
          <p:nvCxnSpPr>
            <p:cNvPr id="8" name="Straight Connector 7"/>
            <p:cNvCxnSpPr/>
            <p:nvPr/>
          </p:nvCxnSpPr>
          <p:spPr bwMode="auto">
            <a:xfrm>
              <a:off x="1447800" y="2741612"/>
              <a:ext cx="5715000" cy="1588"/>
            </a:xfrm>
            <a:prstGeom prst="line">
              <a:avLst/>
            </a:prstGeom>
            <a:ln>
              <a:prstDash val="sys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447800" y="3276600"/>
            <a:ext cx="6096000" cy="461665"/>
            <a:chOff x="1447800" y="3276600"/>
            <a:chExt cx="6096000" cy="461665"/>
          </a:xfrm>
        </p:grpSpPr>
        <p:sp>
          <p:nvSpPr>
            <p:cNvPr id="6" name="TextBox 5"/>
            <p:cNvSpPr txBox="1"/>
            <p:nvPr/>
          </p:nvSpPr>
          <p:spPr>
            <a:xfrm>
              <a:off x="1600200" y="3276600"/>
              <a:ext cx="5943600" cy="461665"/>
            </a:xfrm>
            <a:prstGeom prst="rect">
              <a:avLst/>
            </a:prstGeom>
            <a:noFill/>
            <a:ln>
              <a:noFill/>
              <a:prstDash val="lgDashDot"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Lợi ích của đa dạng hóa quốc tế</a:t>
              </a: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1447800" y="3732212"/>
              <a:ext cx="5715000" cy="1588"/>
            </a:xfrm>
            <a:prstGeom prst="line">
              <a:avLst/>
            </a:prstGeom>
            <a:ln>
              <a:prstDash val="sysDash"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52578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latin typeface="Arial" pitchFamily="34" charset="0"/>
                <a:cs typeface="Arial" pitchFamily="34" charset="0"/>
              </a:rPr>
              <a:t>Nhóm động cơ liên quan đến </a:t>
            </a:r>
            <a:r>
              <a:rPr lang="en-US" sz="2200" b="1" i="1" smtClean="0">
                <a:latin typeface="Arial" pitchFamily="34" charset="0"/>
                <a:cs typeface="Arial" pitchFamily="34" charset="0"/>
              </a:rPr>
              <a:t>chi phí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2209800"/>
            <a:ext cx="6629400" cy="240065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Hưởng lợi thế kinh tế từ quy mô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Sử dụng các nhân tố sản xuất ở nước ngoài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Sử dụng nguồn nguyên liệu thô ở nước ngoài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Sử dụng công nghệ nước ngoài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Phản ứng với những thay đổi về tỷ giá hối đoái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524000"/>
            <a:ext cx="57150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latin typeface="Arial" pitchFamily="34" charset="0"/>
                <a:cs typeface="Arial" pitchFamily="34" charset="0"/>
              </a:rPr>
              <a:t>Nhóm động cơ liên quan đến </a:t>
            </a:r>
            <a:r>
              <a:rPr lang="en-US" sz="2200" b="1" i="1" smtClean="0">
                <a:latin typeface="Arial" pitchFamily="34" charset="0"/>
                <a:cs typeface="Arial" pitchFamily="34" charset="0"/>
              </a:rPr>
              <a:t>doanh thu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2209800"/>
            <a:ext cx="6629400" cy="240065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Thu hút nguồn cầu mới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Xâm nhập vào các thị trường tiềm năng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Khai thác những lợi thế độc quyền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Phản ứng đối với những rào cản thương mại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Đa dạng hóa quốc tế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1453277"/>
            <a:ext cx="7467600" cy="267457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 b="1" smtClean="0">
                <a:latin typeface="Arial" pitchFamily="34" charset="0"/>
                <a:cs typeface="Arial" pitchFamily="34" charset="0"/>
              </a:rPr>
              <a:t>Việc đa dạng hóa quốc tế giúp các MNC giảm rủi ro tổng thể.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buFontTx/>
              <a:buChar char="-"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Giảm rủi ro tổng thể cũng là 1 trong những mục tiêu hàng đầu của các MNC khi đa dạng hóa quốc tế.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371600" y="2209800"/>
          <a:ext cx="6477000" cy="609600"/>
        </p:xfrm>
        <a:graphic>
          <a:graphicData uri="http://schemas.openxmlformats.org/presentationml/2006/ole">
            <p:oleObj spid="_x0000_s1026" name="Equation" r:id="rId3" imgW="2514600" imgH="25380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400" y="1371600"/>
            <a:ext cx="8077200" cy="400110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Tính hiệp phương sai của danh mục đầu tư gồm 2 dự án A và B: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24800" y="2286000"/>
            <a:ext cx="1524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1295400"/>
            <a:ext cx="7848600" cy="707886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Ví dụ: </a:t>
            </a:r>
          </a:p>
          <a:p>
            <a:pPr algn="just"/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Lợi ích về đa dạng hóa đầu tư với công ty MerriMack (Mỹ):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0600" y="2286000"/>
            <a:ext cx="7772400" cy="2759153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Công ty cân nhắc 2 danh mục đầu tư với 2 dự án tại Anh và Mỹ như sau: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AutoNum type="arabicParenBoth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Đầu tư 70% vốn vào các dự án hiện có tại Mỹ và 30% vốn vào dự án mới tại Mỹ.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AutoNum type="arabicParenBoth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Đầu tư 70% vốn vào các dự án hiện có tại Mỹ và 30% vốn vào dự án mới tại Anh.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91032" y="1143000"/>
            <a:ext cx="4310879" cy="67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Đặc điểm của các dự án đề xuất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>
                <a:solidFill>
                  <a:srgbClr val="C00000"/>
                </a:solidFill>
                <a:latin typeface="Arial Rounded MT Bold" pitchFamily="34" charset="0"/>
              </a:rPr>
              <a:t>  tại Mỹ</a:t>
            </a: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                       </a:t>
            </a:r>
            <a:r>
              <a:rPr lang="en-US">
                <a:solidFill>
                  <a:srgbClr val="C00000"/>
                </a:solidFill>
                <a:latin typeface="Arial Rounded MT Bold" pitchFamily="34" charset="0"/>
              </a:rPr>
              <a:t>tại Anh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5800" y="2050406"/>
            <a:ext cx="3695039" cy="339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Tỷ lệ lợi nhuận sau thuế bình quân của dự án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Độ lệch chuẩn của tỷ lệ lợi nhuận sau thuế của dự án</a:t>
            </a: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Tương quan giữa tỷ lệ lợi nhuận sau thuế của dự án với tỷ lệ lợi nhuận của dự án của MNC hiện có tại Mỹ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877435" y="2120534"/>
            <a:ext cx="756215" cy="277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25</a:t>
            </a:r>
            <a:r>
              <a:rPr lang="en-US" smtClean="0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%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endParaRPr lang="en-US">
              <a:solidFill>
                <a:schemeClr val="accent5">
                  <a:lumMod val="25000"/>
                </a:schemeClr>
              </a:solidFill>
              <a:latin typeface="Arial Rounded MT Bold" pitchFamily="34" charset="0"/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4">
                    <a:lumMod val="95000"/>
                    <a:lumOff val="5000"/>
                  </a:schemeClr>
                </a:solidFill>
                <a:latin typeface="Arial Rounded MT Bold" pitchFamily="34" charset="0"/>
              </a:rPr>
              <a:t>.09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endParaRPr lang="en-US">
              <a:solidFill>
                <a:schemeClr val="accent5">
                  <a:lumMod val="25000"/>
                </a:schemeClr>
              </a:solidFill>
              <a:latin typeface="Arial Rounded MT Bold" pitchFamily="34" charset="0"/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.80</a:t>
            </a: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685800" y="1948402"/>
            <a:ext cx="78247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5">
                  <a:lumMod val="2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050987" y="2120534"/>
            <a:ext cx="756215" cy="277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25%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endParaRPr lang="en-US">
              <a:solidFill>
                <a:schemeClr val="accent5">
                  <a:lumMod val="25000"/>
                </a:schemeClr>
              </a:solidFill>
              <a:latin typeface="Arial Rounded MT Bold" pitchFamily="34" charset="0"/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5">
                    <a:lumMod val="25000"/>
                  </a:schemeClr>
                </a:solidFill>
                <a:latin typeface="Arial Rounded MT Bold" pitchFamily="34" charset="0"/>
              </a:rPr>
              <a:t>.11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endParaRPr lang="en-US">
              <a:solidFill>
                <a:schemeClr val="accent5">
                  <a:lumMod val="25000"/>
                </a:schemeClr>
              </a:solidFill>
              <a:latin typeface="Arial Rounded MT Bold" pitchFamily="34" charset="0"/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>
                <a:solidFill>
                  <a:schemeClr val="accent4">
                    <a:lumMod val="95000"/>
                    <a:lumOff val="5000"/>
                  </a:schemeClr>
                </a:solidFill>
                <a:latin typeface="Arial Rounded MT Bold" pitchFamily="34" charset="0"/>
              </a:rPr>
              <a:t>.02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5800" y="1143000"/>
            <a:ext cx="7543800" cy="850939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MNC có thể không đạt mục tiêu giảm rủi ro tổng thể trong điều kiện khủng hoảng toàn cầu.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209800"/>
            <a:ext cx="7467601" cy="850939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MNC có thể đạt được lợi ích đa dạng hóa khi đầu tư trên nhiều nước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1" y="3429000"/>
            <a:ext cx="7315200" cy="1292662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MNC đầu tư tại nhiều nước luôn phải cân nhắc giữa rủi ro và lợi nhuận của các dự án, thường sử dụng đường giới hạn danh mục hiệu quả.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61912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1447800"/>
            <a:ext cx="7391400" cy="1446550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MNC có các dự án đầu tư tại các nước trên thế giới luôn phải </a:t>
            </a:r>
            <a:r>
              <a:rPr lang="en-US" sz="2000" b="1" i="1" smtClean="0">
                <a:latin typeface="Arial" pitchFamily="34" charset="0"/>
                <a:cs typeface="Arial" pitchFamily="34" charset="0"/>
              </a:rPr>
              <a:t>phân tích đặc điểm rủi ro và lợi nhuận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của các dự án.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b="1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pic>
        <p:nvPicPr>
          <p:cNvPr id="6" name="Picture 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1458912"/>
            <a:ext cx="7391400" cy="4471988"/>
          </a:xfrm>
          <a:prstGeom prst="rect">
            <a:avLst/>
          </a:prstGeom>
          <a:noFill/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685800" y="1516062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04800" y="1980349"/>
            <a:ext cx="739946" cy="336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>
                <a:latin typeface="Arial Rounded MT Bold" pitchFamily="34" charset="0"/>
              </a:rPr>
              <a:t>Tỷ lệ lợi nhuận bình quân </a:t>
            </a:r>
            <a:r>
              <a:rPr lang="en-US" smtClean="0">
                <a:latin typeface="Arial Rounded MT Bold" pitchFamily="34" charset="0"/>
              </a:rPr>
              <a:t>năm</a:t>
            </a:r>
          </a:p>
          <a:p>
            <a:pPr algn="ctr" eaLnBrk="0" hangingPunct="0">
              <a:defRPr/>
            </a:pPr>
            <a:r>
              <a:rPr lang="en-US" smtClean="0">
                <a:solidFill>
                  <a:srgbClr val="C00000"/>
                </a:solidFill>
                <a:latin typeface="Arial Rounded MT Bold" pitchFamily="34" charset="0"/>
              </a:rPr>
              <a:t>(Tỷ lệ lợi nhuận kỳ vọng)</a:t>
            </a:r>
            <a:endParaRPr lang="en-US">
              <a:solidFill>
                <a:srgbClr val="C00000"/>
              </a:solidFill>
              <a:latin typeface="Arial Rounded MT Bold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5867400"/>
            <a:ext cx="586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en-US">
                <a:latin typeface="Arial Rounded MT Bold" pitchFamily="34" charset="0"/>
              </a:rPr>
              <a:t>Độ lệch chuẩn của tỷ lệ lợi nhuận bình quân </a:t>
            </a:r>
            <a:r>
              <a:rPr lang="en-US">
                <a:solidFill>
                  <a:srgbClr val="C00000"/>
                </a:solidFill>
                <a:latin typeface="Arial Rounded MT Bold" pitchFamily="34" charset="0"/>
              </a:rPr>
              <a:t>(Rủi ro)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114800" y="3744912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>
                <a:latin typeface="Arial Rounded MT Bold" pitchFamily="34" charset="0"/>
              </a:rPr>
              <a:t>A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162800" y="2982912"/>
            <a:ext cx="315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>
                <a:latin typeface="Arial Rounded MT Bold" pitchFamily="34" charset="0"/>
              </a:rPr>
              <a:t>J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019800" y="3363912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>
                <a:latin typeface="Arial Rounded MT Bold" pitchFamily="34" charset="0"/>
              </a:rPr>
              <a:t>B</a:t>
            </a: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1752600" y="2601912"/>
            <a:ext cx="2400300" cy="609600"/>
          </a:xfrm>
          <a:prstGeom prst="borderCallout2">
            <a:avLst>
              <a:gd name="adj1" fmla="val 37500"/>
              <a:gd name="adj2" fmla="val 105130"/>
              <a:gd name="adj3" fmla="val 37500"/>
              <a:gd name="adj4" fmla="val 130343"/>
              <a:gd name="adj5" fmla="val 113792"/>
              <a:gd name="adj6" fmla="val 145903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Đường</a:t>
            </a:r>
          </a:p>
          <a:p>
            <a:pPr algn="ctr"/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>
                <a:latin typeface="Arial" pitchFamily="34" charset="0"/>
                <a:cs typeface="Arial" pitchFamily="34" charset="0"/>
              </a:rPr>
              <a:t>giới hạn hiệu quả</a:t>
            </a: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2590800" y="1763712"/>
            <a:ext cx="2209800" cy="304800"/>
          </a:xfrm>
          <a:prstGeom prst="borderCallout2">
            <a:avLst>
              <a:gd name="adj1" fmla="val 37500"/>
              <a:gd name="adj2" fmla="val 103449"/>
              <a:gd name="adj3" fmla="val 37500"/>
              <a:gd name="adj4" fmla="val 149426"/>
              <a:gd name="adj5" fmla="val 517056"/>
              <a:gd name="adj6" fmla="val 188278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>
                <a:latin typeface="Arial" pitchFamily="34" charset="0"/>
                <a:cs typeface="Arial" pitchFamily="34" charset="0"/>
              </a:rPr>
              <a:t>Danh mục đầu tư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1965" y="1143000"/>
            <a:ext cx="465223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lgDashDot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Đường giới hạn danh mục hiệu quả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Mục tiêu của chương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1371600"/>
            <a:ext cx="3028650" cy="492443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Trả lời các câu hỏi sau: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600" y="1905000"/>
            <a:ext cx="7162800" cy="200054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Động cơ đầu tư trực tiếp nước ngoài của MNC?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Ưu và nhược điểm của đầu tư mới, mua bán sáp nhập xuyên quốc gia?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Các vấn đề về rủi ro đối với FDI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38112"/>
            <a:ext cx="7381875" cy="852488"/>
          </a:xfrm>
        </p:spPr>
        <p:txBody>
          <a:bodyPr/>
          <a:lstStyle/>
          <a:p>
            <a:pPr marL="631825" indent="-631825"/>
            <a:r>
              <a:rPr lang="en-US" smtClean="0"/>
              <a:t>3.3. Đầu tư mới và </a:t>
            </a:r>
            <a:br>
              <a:rPr lang="en-US" smtClean="0"/>
            </a:br>
            <a:r>
              <a:rPr lang="en-US" smtClean="0"/>
              <a:t>mua bán, sáp nhập xuyên quốc gia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90600" y="1295400"/>
            <a:ext cx="7162800" cy="400110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000" b="1" smtClean="0">
                <a:latin typeface="Arial" pitchFamily="34" charset="0"/>
                <a:cs typeface="Arial" pitchFamily="34" charset="0"/>
              </a:rPr>
              <a:t>MNC có thể thực hiện FDI bằng 3 phương thức chủ yếu: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4217313"/>
            <a:ext cx="23622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latin typeface="Arial" pitchFamily="34" charset="0"/>
                <a:cs typeface="Arial" pitchFamily="34" charset="0"/>
              </a:rPr>
              <a:t>Đầu tư mới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4200" y="3810000"/>
            <a:ext cx="2362200" cy="1107996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latin typeface="Arial" pitchFamily="34" charset="0"/>
                <a:cs typeface="Arial" pitchFamily="34" charset="0"/>
              </a:rPr>
              <a:t>Mua bán, sáp nhập xuyên quốc gia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0" y="4217313"/>
            <a:ext cx="23622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latin typeface="Arial" pitchFamily="34" charset="0"/>
                <a:cs typeface="Arial" pitchFamily="34" charset="0"/>
              </a:rPr>
              <a:t>Liên doanh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8112"/>
            <a:ext cx="7381875" cy="852488"/>
          </a:xfrm>
        </p:spPr>
        <p:txBody>
          <a:bodyPr/>
          <a:lstStyle/>
          <a:p>
            <a:r>
              <a:rPr lang="en-US" smtClean="0"/>
              <a:t>Đầu tư mới (greenfield investment)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1295400"/>
            <a:ext cx="7391400" cy="1200329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Là một hình thức đầu tư trực tiếp nước ngoài trong đó công ty mẹ bắt đầu quá trình kinh doanh tại nước được đầu tư thông qua </a:t>
            </a:r>
            <a:r>
              <a:rPr lang="en-US" sz="2000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xây mới hoàn toàn</a:t>
            </a: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các cơ sở kinh doanh.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2590324"/>
            <a:ext cx="7010400" cy="125104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Trong trường hợp công ty mẹ bỏ vốn thêm để mở rộng các cơ sở kinh doanh đã có trước đó cũng được coi là 1 hình thức đầu tư mới</a:t>
            </a: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smtClean="0">
              <a:solidFill>
                <a:schemeClr val="accent5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138112"/>
            <a:ext cx="7381875" cy="852488"/>
          </a:xfrm>
        </p:spPr>
        <p:txBody>
          <a:bodyPr/>
          <a:lstStyle/>
          <a:p>
            <a:r>
              <a:rPr lang="en-US" smtClean="0"/>
              <a:t>Đầu tư mới (greenfield investment)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5800" y="1371600"/>
            <a:ext cx="7162800" cy="3893374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vi-VN" sz="2200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2200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 điểm:</a:t>
            </a:r>
          </a:p>
          <a:p>
            <a:endParaRPr lang="en-US" sz="2200" b="1" i="1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Thích hợp với những quốc gia có rào cản gia nhập thị trường đối với MNC thấp.</a:t>
            </a: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Tránh được việc phải đối diện với các khác biệt về văn hóa kinh doanh</a:t>
            </a: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Những công ty công nghệ cao sẽ giảm được chi phí đào tạo nhân viên mới.</a:t>
            </a: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Công ty mẹ có toàn quyền kiểm soát dự án đầu tư.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138112"/>
            <a:ext cx="7381875" cy="852488"/>
          </a:xfrm>
        </p:spPr>
        <p:txBody>
          <a:bodyPr/>
          <a:lstStyle/>
          <a:p>
            <a:r>
              <a:rPr lang="en-US" smtClean="0"/>
              <a:t>Đầu tư mới (greenfield investment)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295400"/>
            <a:ext cx="6934200" cy="2554545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Nhược điểm:</a:t>
            </a: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Các chi phí gia nhập thị trường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lớn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Thời gian xây dựng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dài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Yêu cầu kinh nghiệm quản lý quốc tế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cao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282575" indent="-28257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Khác biệt văn hóa trong kinh doanh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38112"/>
            <a:ext cx="7543800" cy="852488"/>
          </a:xfrm>
        </p:spPr>
        <p:txBody>
          <a:bodyPr/>
          <a:lstStyle/>
          <a:p>
            <a:r>
              <a:rPr lang="en-US" smtClean="0"/>
              <a:t>Mua bán và sáp nhập xuyên quốc gia </a:t>
            </a:r>
            <a:br>
              <a:rPr lang="en-US" smtClean="0"/>
            </a:br>
            <a:r>
              <a:rPr lang="en-US" sz="2000" smtClean="0"/>
              <a:t>(cross-border mergers and acquisitions hay cross-border M&amp;As)</a:t>
            </a:r>
            <a:endParaRPr lang="en-US" sz="2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7" name="Explosion 2 6"/>
          <p:cNvSpPr/>
          <p:nvPr/>
        </p:nvSpPr>
        <p:spPr bwMode="auto">
          <a:xfrm>
            <a:off x="533400" y="2869287"/>
            <a:ext cx="2743200" cy="2057400"/>
          </a:xfrm>
          <a:prstGeom prst="irregularSeal2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8" name="Explosion 2 7"/>
          <p:cNvSpPr/>
          <p:nvPr/>
        </p:nvSpPr>
        <p:spPr bwMode="auto">
          <a:xfrm>
            <a:off x="3276600" y="3505200"/>
            <a:ext cx="2743200" cy="2057400"/>
          </a:xfrm>
          <a:prstGeom prst="irregularSeal2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9" name="Explosion 2 8"/>
          <p:cNvSpPr/>
          <p:nvPr/>
        </p:nvSpPr>
        <p:spPr bwMode="auto">
          <a:xfrm>
            <a:off x="5638800" y="2895600"/>
            <a:ext cx="2743200" cy="2057400"/>
          </a:xfrm>
          <a:prstGeom prst="irregularSeal2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760113"/>
            <a:ext cx="2514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Mua lại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5200" y="4343400"/>
            <a:ext cx="2133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Sáp nhập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7400" y="3733800"/>
            <a:ext cx="2133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Hợp nhất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81400" y="2514600"/>
            <a:ext cx="2133600" cy="430887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Bao gồm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43000" y="138112"/>
            <a:ext cx="7543800" cy="852488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Mua bán và sáp nhập xuyên quốc gia 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z="2000" smtClean="0">
                <a:solidFill>
                  <a:schemeClr val="tx1"/>
                </a:solidFill>
              </a:rPr>
              <a:t>(cross-border mergers and acquisitions hay cross-border M&amp;As)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1298138"/>
            <a:ext cx="7620000" cy="1292662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130000"/>
              </a:lnSpc>
              <a:buFont typeface="Wingdings" pitchFamily="2" charset="2"/>
              <a:buChar char="v"/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Mua lại: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pc="20" smtClean="0">
                <a:latin typeface="Arial" pitchFamily="34" charset="0"/>
                <a:cs typeface="Arial" pitchFamily="34" charset="0"/>
              </a:rPr>
              <a:t>là việc một công ty mua một phần tài sản/vốn hay toàn bộ một công ty khác. Công ty mục tiêu có thể </a:t>
            </a:r>
            <a:r>
              <a:rPr lang="en-US" sz="2000" i="1" spc="20" smtClean="0">
                <a:latin typeface="Arial" pitchFamily="34" charset="0"/>
                <a:cs typeface="Arial" pitchFamily="34" charset="0"/>
              </a:rPr>
              <a:t>chấm dứt hoạt động hoặc tồn tại</a:t>
            </a:r>
            <a:r>
              <a:rPr lang="en-US" sz="2000" spc="20" smtClean="0">
                <a:latin typeface="Arial" pitchFamily="34" charset="0"/>
                <a:cs typeface="Arial" pitchFamily="34" charset="0"/>
              </a:rPr>
              <a:t> như một công ty phụ thuộc.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819400"/>
            <a:ext cx="7620000" cy="1292662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174625" indent="-174625" algn="just">
              <a:lnSpc>
                <a:spcPct val="130000"/>
              </a:lnSpc>
              <a:buFont typeface="Wingdings" pitchFamily="2" charset="2"/>
              <a:buChar char="v"/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Sáp nhập: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là sự kết hợp của hai hay nhiều công ty. Sau thương vụ, chỉ có công ty nhận sáp nhập tồn tại, các công ty khác </a:t>
            </a:r>
            <a:r>
              <a:rPr lang="en-US" sz="2000" i="1" smtClean="0">
                <a:latin typeface="Arial" pitchFamily="34" charset="0"/>
                <a:cs typeface="Arial" pitchFamily="34" charset="0"/>
              </a:rPr>
              <a:t>chấm dứt sự tồn tại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của mình.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4343400"/>
            <a:ext cx="7620000" cy="1292662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130000"/>
              </a:lnSpc>
              <a:buFont typeface="Wingdings" pitchFamily="2" charset="2"/>
              <a:buChar char="v"/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Hợp nhất: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là sự kết hợp của hai hay nhiều công ty để tạo thành công ty mới và </a:t>
            </a:r>
            <a:r>
              <a:rPr lang="en-US" sz="2000" i="1" smtClean="0">
                <a:latin typeface="Arial" pitchFamily="34" charset="0"/>
                <a:cs typeface="Arial" pitchFamily="34" charset="0"/>
              </a:rPr>
              <a:t>chấm dứt sự tồn tại của các công ty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tham gia hợp nhất.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138112"/>
            <a:ext cx="7543800" cy="852488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Mua bán và sáp nhập xuyên quốc gia 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z="2000" smtClean="0">
                <a:solidFill>
                  <a:schemeClr val="tx1"/>
                </a:solidFill>
              </a:rPr>
              <a:t>(cross-border mergers and acquisitions hay cross-border M&amp;As)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447800"/>
            <a:ext cx="7848600" cy="2708434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000" b="1" i="1" smtClean="0">
                <a:latin typeface="Arial" pitchFamily="34" charset="0"/>
                <a:cs typeface="Arial" pitchFamily="34" charset="0"/>
              </a:rPr>
              <a:t>Ư</a:t>
            </a:r>
            <a:r>
              <a:rPr lang="en-US" sz="2000" b="1" i="1" smtClean="0">
                <a:latin typeface="Arial" pitchFamily="34" charset="0"/>
                <a:cs typeface="Arial" pitchFamily="34" charset="0"/>
              </a:rPr>
              <a:t>u điểm: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Nhanh chóng gia nhập thị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trường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Giảm được các chi phí gia nhập thị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trường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120650" indent="-1206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Thích hợp khi rào cản lớn đối với đầu tư mới ở nước nhận đầu tư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Loại bỏ đối thủ cạnh tranh nội địa trong lĩnh vực đầu tư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43000" y="138112"/>
            <a:ext cx="7543800" cy="852488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Mua bán và sáp nhập xuyên quốc gia </a:t>
            </a:r>
            <a:br>
              <a:rPr lang="en-US" smtClean="0">
                <a:solidFill>
                  <a:schemeClr val="tx1"/>
                </a:solidFill>
              </a:rPr>
            </a:br>
            <a:r>
              <a:rPr lang="en-US" sz="2000" smtClean="0">
                <a:solidFill>
                  <a:schemeClr val="tx1"/>
                </a:solidFill>
              </a:rPr>
              <a:t>(cross-border mergers and acquisitions hay cross-border M&amp;As)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371600"/>
            <a:ext cx="7467600" cy="3108543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Nhược điểm: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Thường yêu cầu nguồn vốn lớn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Yêu cầu trình độ quản lý cao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Khác biệt về văn hóa kinh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doanh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Nhiều trường hợp công ty mẹ không có toàn quyền kiểm soát với công ty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con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8112"/>
            <a:ext cx="7381875" cy="852488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3.4. Các vấn đề rủi ro đối với FDI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14400" y="1981200"/>
            <a:ext cx="2667000" cy="522451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Rủi ro chính trị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10200" y="1992149"/>
            <a:ext cx="2819400" cy="522451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Rủi ro tỷ giá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2000" y="1143000"/>
            <a:ext cx="7696200" cy="492443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Tỷ lệ lợi nhuận bằng đồng USD khi MNC (Mỹ) đầu tư nước ngoài </a:t>
            </a:r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3638" y="1981200"/>
            <a:ext cx="4276725" cy="1447800"/>
          </a:xfrm>
          <a:prstGeom prst="rect">
            <a:avLst/>
          </a:prstGeom>
          <a:ln>
            <a:solidFill>
              <a:srgbClr val="8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8112"/>
            <a:ext cx="7381875" cy="852488"/>
          </a:xfrm>
        </p:spPr>
        <p:txBody>
          <a:bodyPr/>
          <a:lstStyle/>
          <a:p>
            <a:r>
              <a:rPr lang="en-US" b="1" smtClean="0"/>
              <a:t>Nội dung chính</a:t>
            </a:r>
            <a:endParaRPr lang="en-US" b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1626513"/>
            <a:ext cx="6705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1. Các xu hướng FDI toàn cầu thời gian gần đây</a:t>
            </a:r>
            <a:endParaRPr lang="en-US" sz="2200" b="1">
              <a:solidFill>
                <a:schemeClr val="accent5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066800" y="2133600"/>
            <a:ext cx="61722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914400" y="2767925"/>
            <a:ext cx="6705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2. Động cơ thúc đẩy MNC thực hiện FDI</a:t>
            </a:r>
            <a:endParaRPr lang="en-US" sz="2200" b="1">
              <a:solidFill>
                <a:schemeClr val="accent5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066800" y="3275012"/>
            <a:ext cx="61722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914400" y="3834725"/>
            <a:ext cx="71628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3. Đầu tư mới và mua bán, sáp nhập xuyên quốc gia</a:t>
            </a:r>
            <a:endParaRPr lang="en-US" sz="2200" b="1">
              <a:solidFill>
                <a:schemeClr val="accent5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066800" y="4341812"/>
            <a:ext cx="61722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914400" y="4953000"/>
            <a:ext cx="67056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4. Các vấn đề rủi ro đối với FDI</a:t>
            </a:r>
            <a:endParaRPr lang="en-US" sz="2200" b="1">
              <a:solidFill>
                <a:schemeClr val="accent5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1066800" y="5460087"/>
            <a:ext cx="61722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1606571"/>
            <a:ext cx="4495800" cy="450829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Rủi ro chính trị đối với FDI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2286000"/>
            <a:ext cx="3886200" cy="2112822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Các loại rủi ro chính trị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Các hình thức rủi ro chính trị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Đo lường rủi ro chính trị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Tự bảo hiểm rủi ro chính trị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295400"/>
            <a:ext cx="7086600" cy="2554545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000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Các loại rủi ro chính trị:</a:t>
            </a: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rủi ro vĩ mô và vi mô</a:t>
            </a:r>
          </a:p>
          <a:p>
            <a:pPr marL="228600" indent="-228600" algn="just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Rủi ro vĩ mô: </a:t>
            </a: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Hầu hết các công ty đều chịu ảnh hưởng từ các chính sách bất lợi từ nước nhận đầu tư.</a:t>
            </a:r>
          </a:p>
          <a:p>
            <a:pPr marL="228600" indent="-228600" algn="just"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Rủi ro vi mô: </a:t>
            </a: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Những rào cản mà chỉ tác động đến khu vực đầu tư nước ngoài.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760219" y="1524000"/>
            <a:ext cx="5478781" cy="3744912"/>
            <a:chOff x="1760219" y="1524000"/>
            <a:chExt cx="5478781" cy="3744912"/>
          </a:xfrm>
        </p:grpSpPr>
        <p:grpSp>
          <p:nvGrpSpPr>
            <p:cNvPr id="17" name="Group 16"/>
            <p:cNvGrpSpPr/>
            <p:nvPr/>
          </p:nvGrpSpPr>
          <p:grpSpPr>
            <a:xfrm>
              <a:off x="1760219" y="1524000"/>
              <a:ext cx="5478781" cy="3744912"/>
              <a:chOff x="1760219" y="1524000"/>
              <a:chExt cx="5478781" cy="3744912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gray">
              <a:xfrm rot="14128376">
                <a:off x="4460496" y="1480051"/>
                <a:ext cx="828908" cy="21227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A43010">
                      <a:gamma/>
                      <a:tint val="0"/>
                      <a:invGamma/>
                    </a:srgbClr>
                  </a:gs>
                  <a:gs pos="100000">
                    <a:srgbClr val="A43010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gray">
              <a:xfrm rot="14922872">
                <a:off x="4542138" y="1617884"/>
                <a:ext cx="828908" cy="21227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FFE6CD">
                      <a:gamma/>
                      <a:tint val="0"/>
                      <a:invGamma/>
                    </a:srgbClr>
                  </a:gs>
                  <a:gs pos="100000">
                    <a:srgbClr val="FFE6CD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 4"/>
              <p:cNvSpPr>
                <a:spLocks/>
              </p:cNvSpPr>
              <p:nvPr/>
            </p:nvSpPr>
            <p:spPr bwMode="gray">
              <a:xfrm rot="20805504">
                <a:off x="4408905" y="2816116"/>
                <a:ext cx="736487" cy="23890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4516AE">
                      <a:gamma/>
                      <a:tint val="0"/>
                      <a:invGamma/>
                    </a:srgbClr>
                  </a:gs>
                  <a:gs pos="100000">
                    <a:srgbClr val="4516AE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 5"/>
              <p:cNvSpPr>
                <a:spLocks/>
              </p:cNvSpPr>
              <p:nvPr/>
            </p:nvSpPr>
            <p:spPr bwMode="gray">
              <a:xfrm rot="5461794">
                <a:off x="3235853" y="2580796"/>
                <a:ext cx="828908" cy="21227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004992">
                      <a:gamma/>
                      <a:tint val="0"/>
                      <a:invGamma/>
                    </a:srgbClr>
                  </a:gs>
                  <a:gs pos="100000">
                    <a:srgbClr val="004992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gray">
              <a:xfrm>
                <a:off x="4282189" y="2862060"/>
                <a:ext cx="736487" cy="23890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D5DDF3">
                      <a:gamma/>
                      <a:tint val="0"/>
                      <a:invGamma/>
                    </a:srgbClr>
                  </a:gs>
                  <a:gs pos="100000">
                    <a:srgbClr val="D5DDF3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gray">
              <a:xfrm rot="6256290">
                <a:off x="3235853" y="2444878"/>
                <a:ext cx="828908" cy="21227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A2EAE8">
                      <a:gamma/>
                      <a:tint val="0"/>
                      <a:invGamma/>
                    </a:srgbClr>
                  </a:gs>
                  <a:gs pos="100000">
                    <a:srgbClr val="A2EAE8"/>
                  </a:gs>
                </a:gsLst>
                <a:lin ang="0" scaled="1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Oval 70"/>
              <p:cNvSpPr>
                <a:spLocks noChangeArrowheads="1"/>
              </p:cNvSpPr>
              <p:nvPr/>
            </p:nvSpPr>
            <p:spPr bwMode="gray">
              <a:xfrm>
                <a:off x="2590800" y="1524000"/>
                <a:ext cx="3743325" cy="3744912"/>
              </a:xfrm>
              <a:prstGeom prst="ellipse">
                <a:avLst/>
              </a:prstGeom>
              <a:noFill/>
              <a:ln w="38100" algn="ctr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743199">
                <a:off x="4800600" y="2542698"/>
                <a:ext cx="2438400" cy="414985"/>
              </a:xfrm>
              <a:prstGeom prst="rect">
                <a:avLst/>
              </a:prstGeom>
              <a:noFill/>
              <a:ln>
                <a:noFill/>
                <a:prstDash val="lgDashDot"/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b="1" smtClean="0">
                    <a:solidFill>
                      <a:schemeClr val="accent5">
                        <a:lumMod val="2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Rủi ro chuyển giao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19524085">
                <a:off x="2884636" y="4457883"/>
                <a:ext cx="2438400" cy="452432"/>
              </a:xfrm>
              <a:prstGeom prst="rect">
                <a:avLst/>
              </a:prstGeom>
              <a:noFill/>
              <a:ln>
                <a:noFill/>
                <a:prstDash val="lgDashDot"/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b="1" smtClean="0">
                    <a:solidFill>
                      <a:schemeClr val="accent5">
                        <a:lumMod val="2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Rủi ro hoạt động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rot="1132564">
                <a:off x="1760219" y="2726757"/>
                <a:ext cx="2438400" cy="452432"/>
              </a:xfrm>
              <a:prstGeom prst="rect">
                <a:avLst/>
              </a:prstGeom>
              <a:noFill/>
              <a:ln>
                <a:noFill/>
                <a:prstDash val="lgDashDot"/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b="1" smtClean="0">
                    <a:solidFill>
                      <a:schemeClr val="accent5">
                        <a:lumMod val="2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Rủi ro kiểm soát</a:t>
                </a:r>
              </a:p>
            </p:txBody>
          </p:sp>
        </p:grpSp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3655750" y="2584154"/>
              <a:ext cx="1600200" cy="1600200"/>
              <a:chOff x="2016" y="1920"/>
              <a:chExt cx="1680" cy="168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8000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4343">
                      <a:gamma/>
                      <a:tint val="0"/>
                      <a:invGamma/>
                    </a:srgbClr>
                  </a:gs>
                  <a:gs pos="100000">
                    <a:srgbClr val="F14343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733800" y="3055767"/>
              <a:ext cx="1524000" cy="982833"/>
            </a:xfrm>
            <a:prstGeom prst="rect">
              <a:avLst/>
            </a:prstGeom>
            <a:noFill/>
            <a:ln>
              <a:noFill/>
              <a:prstDash val="lgDashDot"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 hình thức rủi ro </a:t>
              </a:r>
            </a:p>
            <a:p>
              <a:pPr algn="ctr">
                <a:lnSpc>
                  <a:spcPct val="110000"/>
                </a:lnSpc>
              </a:pPr>
              <a:r>
                <a:rPr lang="en-US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chính trị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239000" cy="3774816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i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Đo lường rủi ro chính trị: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Hệ thống chính trị và chính phủ các nước nhận đầu tư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Quan điểm và sức mạnh của đảng lãnh đạo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Mức độ gia nhập các tổ chức quốc tế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Tôn giáo và đạo đức kinh doanh của nước nhận đầu tư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An ninh khu vực</a:t>
            </a:r>
          </a:p>
          <a:p>
            <a:pPr marL="174625" indent="-174625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Các biến số cơ bản của nền kinh tế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1447800"/>
            <a:ext cx="7543800" cy="2154436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Một số phương thức giảm thiểu phơi nhiễm rủi ro chính trị:</a:t>
            </a:r>
          </a:p>
          <a:p>
            <a:pPr marL="228600" indent="-2286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Hình thành liên doanh với công ty trong 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nước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Tham gia cùng các tập đoàn khác khi thực hiện 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FDI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Phương án tài trợ thích hợp</a:t>
            </a:r>
            <a:endParaRPr lang="en-US" sz="2000" b="1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295400"/>
            <a:ext cx="6858000" cy="304698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en-US" sz="2000" b="1" i="1" smtClean="0">
                <a:latin typeface="Arial" pitchFamily="34" charset="0"/>
                <a:cs typeface="Arial" pitchFamily="34" charset="0"/>
              </a:rPr>
              <a:t>Mua bảo hiểm cho dự án FDI:</a:t>
            </a:r>
          </a:p>
          <a:p>
            <a:pPr algn="just">
              <a:lnSpc>
                <a:spcPct val="13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MNC có thể tăng độ an toàn cho dự án bằng cách </a:t>
            </a:r>
            <a:r>
              <a:rPr lang="en-US" sz="2000" b="1" i="1" smtClean="0">
                <a:latin typeface="Arial" pitchFamily="34" charset="0"/>
                <a:cs typeface="Arial" pitchFamily="34" charset="0"/>
              </a:rPr>
              <a:t>ký kết các hợp đồng bảo hiểm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trong các trường hợp:</a:t>
            </a:r>
          </a:p>
          <a:p>
            <a:pPr marL="457200" indent="-457200" algn="just">
              <a:lnSpc>
                <a:spcPct val="130000"/>
              </a:lnSpc>
              <a:buAutoNum type="arabicPeriod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Chuyển đổi đồng ngoại tệ</a:t>
            </a:r>
          </a:p>
          <a:p>
            <a:pPr marL="457200" indent="-457200" algn="just">
              <a:lnSpc>
                <a:spcPct val="130000"/>
              </a:lnSpc>
              <a:buAutoNum type="arabicPeriod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Tài sản bị giảm sút  do chiến tranh, các sự kiện bạo động ở nước ngoài</a:t>
            </a:r>
          </a:p>
          <a:p>
            <a:pPr marL="457200" indent="-457200" algn="just">
              <a:lnSpc>
                <a:spcPct val="130000"/>
              </a:lnSpc>
              <a:buAutoNum type="arabicPeriod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Lỗ trong kinh doanh do bạo lực chính trị ở nước ngoài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3.4. Các vấn đề rủi ro đối với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371600"/>
            <a:ext cx="7162800" cy="2343655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Quan điểm của chính phủ các nước đối với FDI: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Thu hút FDI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Hạn chế FDI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Quy định các điều kiện đối với FDI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Sinh viên: Lương Minh Hà</a:t>
            </a:r>
            <a:endParaRPr lang="en-US"/>
          </a:p>
        </p:txBody>
      </p:sp>
      <p:pic>
        <p:nvPicPr>
          <p:cNvPr id="27651" name="Picture 6" descr="C:\Documents and Settings\tmchinh\My Documents\My Pictures\flower\hoalandep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4038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7652" name="Rectangle 15"/>
          <p:cNvSpPr>
            <a:spLocks noChangeArrowheads="1"/>
          </p:cNvSpPr>
          <p:nvPr/>
        </p:nvSpPr>
        <p:spPr bwMode="auto">
          <a:xfrm>
            <a:off x="0" y="0"/>
            <a:ext cx="8991600" cy="11430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endParaRPr lang="en-US" sz="1300">
              <a:latin typeface="Times New Roman" pitchFamily="18" charset="0"/>
            </a:endParaRPr>
          </a:p>
        </p:txBody>
      </p:sp>
      <p:pic>
        <p:nvPicPr>
          <p:cNvPr id="27653" name="tazb3" descr="File?id=dfvps8p3_688dpvdxtgf_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895600" y="2743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7850" indent="-228600" algn="just" ea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US" sz="4800" kern="0" smtClean="0">
                <a:solidFill>
                  <a:srgbClr val="FF00FF"/>
                </a:solidFill>
                <a:latin typeface=".VnAristote" pitchFamily="34" charset="0"/>
                <a:cs typeface="+mn-cs"/>
              </a:rPr>
              <a:t>Thank for attentions!</a:t>
            </a:r>
            <a:endParaRPr lang="en-US" sz="4800" kern="0" dirty="0">
              <a:solidFill>
                <a:srgbClr val="FF00FF"/>
              </a:solidFill>
              <a:latin typeface=".VnAristote" pitchFamily="34" charset="0"/>
              <a:cs typeface="+mn-cs"/>
            </a:endParaRPr>
          </a:p>
        </p:txBody>
      </p:sp>
      <p:sp useBgFill="1">
        <p:nvSpPr>
          <p:cNvPr id="27655" name="Rectangle 19"/>
          <p:cNvSpPr>
            <a:spLocks noChangeArrowheads="1"/>
          </p:cNvSpPr>
          <p:nvPr/>
        </p:nvSpPr>
        <p:spPr bwMode="auto">
          <a:xfrm>
            <a:off x="0" y="5562600"/>
            <a:ext cx="9144000" cy="1295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endParaRPr lang="en-US" sz="1300">
              <a:latin typeface="Times New Roman" pitchFamily="18" charset="0"/>
            </a:endParaRPr>
          </a:p>
        </p:txBody>
      </p:sp>
      <p:pic>
        <p:nvPicPr>
          <p:cNvPr id="27656" name="tazb1" descr="File?id=dfvps8p3_687hcrv77dr_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6324600"/>
            <a:ext cx="868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143000" y="76200"/>
            <a:ext cx="7772400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300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3.1. Các xu hướng FDI toàn cầu thời gian gần đây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1362075"/>
            <a:ext cx="90011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143000" y="76200"/>
            <a:ext cx="7772400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300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3.1. Các xu hướng FDI toàn cầu thời gian gần đây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163" y="1905000"/>
            <a:ext cx="73056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90600" y="1143000"/>
            <a:ext cx="7162800" cy="738664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Đầu tư trực tiếp nước ngoài toàn cầu và theo khu vực </a:t>
            </a:r>
            <a:r>
              <a:rPr lang="en-US" sz="2000" i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giai đoạn 1980 - 2009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7772400" cy="852487"/>
          </a:xfrm>
        </p:spPr>
        <p:txBody>
          <a:bodyPr/>
          <a:lstStyle/>
          <a:p>
            <a:r>
              <a:rPr lang="en-US" sz="2400" b="0" smtClean="0">
                <a:latin typeface="Arial" pitchFamily="34" charset="0"/>
                <a:cs typeface="Arial" pitchFamily="34" charset="0"/>
              </a:rPr>
              <a:t>3.1. Các xu hướng FDI toàn cầu thời gian gần đây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8077200" cy="400110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Nguyên nhân FDI toàn cầu tăng mạnh giai đoạn 2003 - 2007?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2278559"/>
            <a:ext cx="60960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Nền kinh tế toàn cầu tăng trưởng mạnh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9200" y="3150513"/>
            <a:ext cx="60960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Lợi nhuận các công ty cao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9200" y="3912513"/>
            <a:ext cx="60960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Áp lực cạnh tranh gia tăng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200" y="4716959"/>
            <a:ext cx="7543800" cy="972574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Các điều kiện tài trợ thuận lợi đối với hoạt động mua bán, sáp nhập; trong đó có mua bán sáp nhập xuyên biên giới.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685800" y="1981994"/>
            <a:ext cx="533400" cy="3277394"/>
            <a:chOff x="685800" y="1981994"/>
            <a:chExt cx="533400" cy="3277394"/>
          </a:xfrm>
        </p:grpSpPr>
        <p:cxnSp>
          <p:nvCxnSpPr>
            <p:cNvPr id="16" name="Straight Connector 15"/>
            <p:cNvCxnSpPr/>
            <p:nvPr/>
          </p:nvCxnSpPr>
          <p:spPr bwMode="auto">
            <a:xfrm rot="5400000">
              <a:off x="-951706" y="3619500"/>
              <a:ext cx="3276600" cy="1588"/>
            </a:xfrm>
            <a:prstGeom prst="line">
              <a:avLst/>
            </a:prstGeom>
            <a:solidFill>
              <a:schemeClr val="accent1"/>
            </a:solidFill>
            <a:ln w="38100" cap="flat" cmpd="thickThin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685800" y="2590800"/>
              <a:ext cx="5334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thickThin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Straight Arrow Connector 28"/>
            <p:cNvCxnSpPr/>
            <p:nvPr/>
          </p:nvCxnSpPr>
          <p:spPr bwMode="auto">
            <a:xfrm>
              <a:off x="685800" y="3427412"/>
              <a:ext cx="5334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thickThin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 bwMode="auto">
            <a:xfrm>
              <a:off x="685800" y="4191000"/>
              <a:ext cx="5334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thickThin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Straight Arrow Connector 30"/>
            <p:cNvCxnSpPr/>
            <p:nvPr/>
          </p:nvCxnSpPr>
          <p:spPr bwMode="auto">
            <a:xfrm>
              <a:off x="685800" y="5257800"/>
              <a:ext cx="533400" cy="1588"/>
            </a:xfrm>
            <a:prstGeom prst="straightConnector1">
              <a:avLst/>
            </a:prstGeom>
            <a:solidFill>
              <a:schemeClr val="accent1"/>
            </a:solidFill>
            <a:ln w="38100" cap="flat" cmpd="thickThin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362200"/>
            <a:ext cx="6248400" cy="43088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sz="2200" b="1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Đầu tư trực tiếp nước ngoài (FDI) là gì?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1371600"/>
            <a:ext cx="7848600" cy="1717393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200" u="sng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Theo Tổ chức thương mại thế giới (WTO):</a:t>
            </a:r>
          </a:p>
          <a:p>
            <a:pPr algn="just">
              <a:lnSpc>
                <a:spcPct val="120000"/>
              </a:lnSpc>
            </a:pPr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Đầu tư trực tiếp nước ngoài (FDI) là việc </a:t>
            </a:r>
            <a:r>
              <a:rPr lang="en-US" sz="2200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một nhà đầu tư </a:t>
            </a:r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(nước chủ đầu tư) </a:t>
            </a:r>
            <a:r>
              <a:rPr lang="en-US" sz="2200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có một tài sản ở một nước khác</a:t>
            </a:r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(nước thu hút đầu tư) cùng với </a:t>
            </a:r>
            <a:r>
              <a:rPr lang="en-US" sz="2200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quyền quản lý </a:t>
            </a:r>
            <a:r>
              <a:rPr lang="en-US" sz="220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tài sản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Lương Minh Hà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381875" cy="852488"/>
          </a:xfrm>
        </p:spPr>
        <p:txBody>
          <a:bodyPr/>
          <a:lstStyle/>
          <a:p>
            <a:r>
              <a:rPr lang="en-US" smtClean="0"/>
              <a:t>3.2. Động cơ thúc đẩy MNC thực hiện FDI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219200"/>
            <a:ext cx="8305800" cy="2175917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u="sng" smtClean="0">
                <a:latin typeface="Arial" pitchFamily="34" charset="0"/>
                <a:cs typeface="Arial" pitchFamily="34" charset="0"/>
              </a:rPr>
              <a:t>Theo UNCTAD (Hội nghị của LHQ về Thương mại và phát triển):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Đầu tư trực tiếp nước ngoài (FDI) được định nghĩa là việc </a:t>
            </a:r>
            <a:r>
              <a:rPr lang="en-US" sz="2200" i="1" smtClean="0">
                <a:latin typeface="Arial" pitchFamily="34" charset="0"/>
                <a:cs typeface="Arial" pitchFamily="34" charset="0"/>
              </a:rPr>
              <a:t>đầu tư dài hạn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gắn với </a:t>
            </a:r>
            <a:r>
              <a:rPr lang="en-US" sz="2200" i="1" smtClean="0">
                <a:latin typeface="Arial" pitchFamily="34" charset="0"/>
                <a:cs typeface="Arial" pitchFamily="34" charset="0"/>
              </a:rPr>
              <a:t>lợi ích và sự kiểm soát lâu dài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giữa một </a:t>
            </a:r>
            <a:r>
              <a:rPr lang="en-US" sz="2200" i="1" smtClean="0">
                <a:latin typeface="Arial" pitchFamily="34" charset="0"/>
                <a:cs typeface="Arial" pitchFamily="34" charset="0"/>
              </a:rPr>
              <a:t>chủ thể đầu tư ở một nước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(nhà đầu tư trực tiếp nước ngoài hay công ty mẹ) </a:t>
            </a:r>
            <a:r>
              <a:rPr lang="en-US" sz="2200" i="1" smtClean="0">
                <a:latin typeface="Arial" pitchFamily="34" charset="0"/>
                <a:cs typeface="Arial" pitchFamily="34" charset="0"/>
              </a:rPr>
              <a:t>vào một công ty ở nước khác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(công ty FDI hay công ty con).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99FF33"/>
        </a:solidFill>
        <a:ln w="9525">
          <a:solidFill>
            <a:srgbClr val="99FF33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ts val="1000"/>
          </a:spcAft>
          <a:buClrTx/>
          <a:buSzTx/>
          <a:buFontTx/>
          <a:buNone/>
          <a:tabLst/>
          <a:defRPr kumimoji="0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  <a:ln>
          <a:noFill/>
          <a:prstDash val="lgDashDot"/>
        </a:ln>
      </a:spPr>
      <a:bodyPr wrap="square" rtlCol="0">
        <a:spAutoFit/>
      </a:bodyPr>
      <a:lstStyle>
        <a:defPPr algn="just">
          <a:lnSpc>
            <a:spcPct val="130000"/>
          </a:lnSpc>
          <a:defRPr sz="2000" b="1" smtClean="0">
            <a:solidFill>
              <a:schemeClr val="accent5">
                <a:lumMod val="25000"/>
              </a:schemeClr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5397</TotalTime>
  <Words>2039</Words>
  <Application>Microsoft Office PowerPoint</Application>
  <PresentationFormat>On-screen Show (4:3)</PresentationFormat>
  <Paragraphs>226</Paragraphs>
  <Slides>37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Blends</vt:lpstr>
      <vt:lpstr>Custom Design</vt:lpstr>
      <vt:lpstr>Equation</vt:lpstr>
      <vt:lpstr>HỌC VIỆN NGÂN HÀNG KHOA TÀI CHÍNH</vt:lpstr>
      <vt:lpstr>Mục tiêu của chương</vt:lpstr>
      <vt:lpstr>Nội dung chính</vt:lpstr>
      <vt:lpstr>Slide 4</vt:lpstr>
      <vt:lpstr>Slide 5</vt:lpstr>
      <vt:lpstr>3.1. Các xu hướng FDI toàn cầu thời gian gần đây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3.2. Động cơ thúc đẩy MNC thực hiện FDI</vt:lpstr>
      <vt:lpstr>3.3. Đầu tư mới và  mua bán, sáp nhập xuyên quốc gia</vt:lpstr>
      <vt:lpstr>Đầu tư mới (greenfield investment)</vt:lpstr>
      <vt:lpstr>Đầu tư mới (greenfield investment)</vt:lpstr>
      <vt:lpstr>Đầu tư mới (greenfield investment)</vt:lpstr>
      <vt:lpstr>Mua bán và sáp nhập xuyên quốc gia  (cross-border mergers and acquisitions hay cross-border M&amp;As)</vt:lpstr>
      <vt:lpstr>Mua bán và sáp nhập xuyên quốc gia  (cross-border mergers and acquisitions hay cross-border M&amp;As)</vt:lpstr>
      <vt:lpstr>Mua bán và sáp nhập xuyên quốc gia  (cross-border mergers and acquisitions hay cross-border M&amp;As)</vt:lpstr>
      <vt:lpstr>Mua bán và sáp nhập xuyên quốc gia  (cross-border mergers and acquisitions hay cross-border M&amp;As)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3.4. Các vấn đề rủi ro đối với FDI</vt:lpstr>
      <vt:lpstr>Slide 37</vt:lpstr>
    </vt:vector>
  </TitlesOfParts>
  <Company>DHSP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BV Khoa luan tot nghiep</dc:title>
  <dc:creator>TMCHINH;MINHHA</dc:creator>
  <cp:lastModifiedBy>MinhHa</cp:lastModifiedBy>
  <cp:revision>594</cp:revision>
  <dcterms:created xsi:type="dcterms:W3CDTF">2008-10-04T02:58:42Z</dcterms:created>
  <dcterms:modified xsi:type="dcterms:W3CDTF">2011-08-16T16:43:38Z</dcterms:modified>
</cp:coreProperties>
</file>