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diagrams/layout7.xml" ContentType="application/vnd.openxmlformats-officedocument.drawingml.diagram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49"/>
  </p:notesMasterIdLst>
  <p:sldIdLst>
    <p:sldId id="256" r:id="rId2"/>
    <p:sldId id="279" r:id="rId3"/>
    <p:sldId id="328" r:id="rId4"/>
    <p:sldId id="283" r:id="rId5"/>
    <p:sldId id="284" r:id="rId6"/>
    <p:sldId id="286" r:id="rId7"/>
    <p:sldId id="287" r:id="rId8"/>
    <p:sldId id="288" r:id="rId9"/>
    <p:sldId id="293" r:id="rId10"/>
    <p:sldId id="295" r:id="rId11"/>
    <p:sldId id="296" r:id="rId12"/>
    <p:sldId id="297" r:id="rId13"/>
    <p:sldId id="299" r:id="rId14"/>
    <p:sldId id="258" r:id="rId15"/>
    <p:sldId id="259" r:id="rId16"/>
    <p:sldId id="301" r:id="rId17"/>
    <p:sldId id="261" r:id="rId18"/>
    <p:sldId id="303" r:id="rId19"/>
    <p:sldId id="263" r:id="rId20"/>
    <p:sldId id="264" r:id="rId21"/>
    <p:sldId id="265" r:id="rId22"/>
    <p:sldId id="266" r:id="rId23"/>
    <p:sldId id="267" r:id="rId24"/>
    <p:sldId id="304" r:id="rId25"/>
    <p:sldId id="305" r:id="rId26"/>
    <p:sldId id="270" r:id="rId27"/>
    <p:sldId id="271" r:id="rId28"/>
    <p:sldId id="272" r:id="rId29"/>
    <p:sldId id="273" r:id="rId30"/>
    <p:sldId id="274" r:id="rId31"/>
    <p:sldId id="275" r:id="rId32"/>
    <p:sldId id="276" r:id="rId33"/>
    <p:sldId id="277" r:id="rId34"/>
    <p:sldId id="278" r:id="rId35"/>
    <p:sldId id="308" r:id="rId36"/>
    <p:sldId id="321" r:id="rId37"/>
    <p:sldId id="311" r:id="rId38"/>
    <p:sldId id="322" r:id="rId39"/>
    <p:sldId id="313" r:id="rId40"/>
    <p:sldId id="323" r:id="rId41"/>
    <p:sldId id="315" r:id="rId42"/>
    <p:sldId id="324" r:id="rId43"/>
    <p:sldId id="317" r:id="rId44"/>
    <p:sldId id="325" r:id="rId45"/>
    <p:sldId id="319" r:id="rId46"/>
    <p:sldId id="326" r:id="rId47"/>
    <p:sldId id="327" r:id="rId48"/>
  </p:sldIdLst>
  <p:sldSz cx="9144000" cy="6858000" type="screen4x3"/>
  <p:notesSz cx="6858000" cy="9144000"/>
  <p:embeddedFontLst>
    <p:embeddedFont>
      <p:font typeface="Corbel" pitchFamily="34" charset="0"/>
      <p:regular r:id="rId50"/>
      <p:bold r:id="rId51"/>
      <p:italic r:id="rId52"/>
      <p:boldItalic r:id="rId53"/>
    </p:embeddedFont>
    <p:embeddedFont>
      <p:font typeface="Verdana" pitchFamily="34" charset="0"/>
      <p:regular r:id="rId54"/>
      <p:bold r:id="rId55"/>
      <p:italic r:id="rId56"/>
      <p:boldItalic r:id="rId57"/>
    </p:embeddedFont>
    <p:embeddedFont>
      <p:font typeface="Calibri" pitchFamily="34" charset="0"/>
      <p:regular r:id="rId58"/>
      <p:bold r:id="rId59"/>
      <p:italic r:id="rId60"/>
      <p:boldItalic r:id="rId61"/>
    </p:embeddedFont>
  </p:embeddedFontLst>
  <p:custDataLst>
    <p:tags r:id="rId6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9964" autoAdjust="0"/>
  </p:normalViewPr>
  <p:slideViewPr>
    <p:cSldViewPr>
      <p:cViewPr varScale="1">
        <p:scale>
          <a:sx n="77" d="100"/>
          <a:sy n="77" d="100"/>
        </p:scale>
        <p:origin x="-117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5.fntdata"/><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57" Type="http://schemas.openxmlformats.org/officeDocument/2006/relationships/font" Target="fonts/font8.fntdata"/><Relationship Id="rId61"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7.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0.fntdata"/></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333E23-550D-4D8C-8D47-8CC0705B6FDB}" type="doc">
      <dgm:prSet loTypeId="urn:microsoft.com/office/officeart/2005/8/layout/hProcess7" loCatId="process" qsTypeId="urn:microsoft.com/office/officeart/2005/8/quickstyle/simple1#2" qsCatId="simple" csTypeId="urn:microsoft.com/office/officeart/2005/8/colors/accent1_2#1" csCatId="accent1" phldr="1"/>
      <dgm:spPr/>
      <dgm:t>
        <a:bodyPr/>
        <a:lstStyle/>
        <a:p>
          <a:endParaRPr lang="en-US"/>
        </a:p>
      </dgm:t>
    </dgm:pt>
    <dgm:pt modelId="{95A68305-16DD-4F15-B1DD-A2401006F2A9}">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3400" dirty="0" smtClean="0">
              <a:solidFill>
                <a:srgbClr val="000000"/>
              </a:solidFill>
            </a:rPr>
            <a:t>-</a:t>
          </a:r>
          <a:r>
            <a:rPr lang="en-US" sz="2800" dirty="0" err="1" smtClean="0">
              <a:solidFill>
                <a:srgbClr val="000000"/>
              </a:solidFill>
              <a:latin typeface="Times New Roman" pitchFamily="18" charset="0"/>
              <a:cs typeface="Times New Roman" pitchFamily="18" charset="0"/>
            </a:rPr>
            <a:t>Công</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ước</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quốc</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tế</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và</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luật</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quốc</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tế</a:t>
          </a:r>
          <a:endParaRPr lang="en-US" sz="2800" dirty="0">
            <a:solidFill>
              <a:srgbClr val="000000"/>
            </a:solidFill>
            <a:latin typeface="Times New Roman" pitchFamily="18" charset="0"/>
            <a:cs typeface="Times New Roman" pitchFamily="18" charset="0"/>
          </a:endParaRPr>
        </a:p>
      </dgm:t>
    </dgm:pt>
    <dgm:pt modelId="{0C151F21-D108-4C2A-8DC8-A1DE5B039154}" type="parTrans" cxnId="{30DA5C6E-D49B-495C-BBD5-814F116BF309}">
      <dgm:prSet/>
      <dgm:spPr/>
      <dgm:t>
        <a:bodyPr/>
        <a:lstStyle/>
        <a:p>
          <a:endParaRPr lang="en-US"/>
        </a:p>
      </dgm:t>
    </dgm:pt>
    <dgm:pt modelId="{7061BC91-B4E4-4EE5-899B-FE4000975560}" type="sibTrans" cxnId="{30DA5C6E-D49B-495C-BBD5-814F116BF309}">
      <dgm:prSet/>
      <dgm:spPr/>
      <dgm:t>
        <a:bodyPr/>
        <a:lstStyle/>
        <a:p>
          <a:endParaRPr lang="en-US"/>
        </a:p>
      </dgm:t>
    </dgm:pt>
    <dgm:pt modelId="{5C4504A0-E0C7-4FB0-9A59-A3AC211AD74C}">
      <dgm:prSet phldrT="[Text]" phldr="1"/>
      <dgm:spPr/>
      <dgm:t>
        <a:bodyPr/>
        <a:lstStyle/>
        <a:p>
          <a:endParaRPr lang="en-US" dirty="0"/>
        </a:p>
      </dgm:t>
    </dgm:pt>
    <dgm:pt modelId="{F6EFF4F9-83EF-4922-8670-F0CA3684F01F}" type="parTrans" cxnId="{81E21A0B-78A4-4E7A-9497-506A8318FB33}">
      <dgm:prSet/>
      <dgm:spPr/>
      <dgm:t>
        <a:bodyPr/>
        <a:lstStyle/>
        <a:p>
          <a:endParaRPr lang="en-US"/>
        </a:p>
      </dgm:t>
    </dgm:pt>
    <dgm:pt modelId="{6B663EE1-8E44-4333-A767-9D8931F1D628}" type="sibTrans" cxnId="{81E21A0B-78A4-4E7A-9497-506A8318FB33}">
      <dgm:prSet/>
      <dgm:spPr/>
      <dgm:t>
        <a:bodyPr/>
        <a:lstStyle/>
        <a:p>
          <a:endParaRPr lang="en-US"/>
        </a:p>
      </dgm:t>
    </dgm:pt>
    <dgm:pt modelId="{9BC9A4E7-5B36-4A35-8B6B-45B59AE3A9C9}">
      <dgm:prSet phldrT="[Text]" custT="1"/>
      <dgm:spPr/>
      <dgm:t>
        <a:bodyPr/>
        <a:lstStyle/>
        <a:p>
          <a:r>
            <a:rPr lang="en-US" sz="2400" dirty="0" err="1" smtClean="0">
              <a:solidFill>
                <a:srgbClr val="000000"/>
              </a:solidFill>
              <a:latin typeface="Times New Roman" pitchFamily="18" charset="0"/>
              <a:cs typeface="Times New Roman" pitchFamily="18" charset="0"/>
            </a:rPr>
            <a:t>Quy</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tắc</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và</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thực</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hành</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thống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nhất</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về</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tín</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dụng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chứng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từ</a:t>
          </a:r>
          <a:r>
            <a:rPr lang="en-US" sz="2400" dirty="0" smtClean="0">
              <a:solidFill>
                <a:srgbClr val="000000"/>
              </a:solidFill>
              <a:latin typeface="Times New Roman" pitchFamily="18" charset="0"/>
              <a:cs typeface="Times New Roman" pitchFamily="18" charset="0"/>
            </a:rPr>
            <a:t>(</a:t>
          </a:r>
          <a:r>
            <a:rPr lang="en-US" sz="2400" dirty="0" err="1" smtClean="0">
              <a:solidFill>
                <a:srgbClr val="000000"/>
              </a:solidFill>
              <a:latin typeface="Times New Roman" pitchFamily="18" charset="0"/>
              <a:cs typeface="Times New Roman" pitchFamily="18" charset="0"/>
            </a:rPr>
            <a:t>UCP</a:t>
          </a:r>
          <a:r>
            <a:rPr lang="en-US" sz="2400" dirty="0" smtClean="0">
              <a:solidFill>
                <a:srgbClr val="000000"/>
              </a:solidFill>
              <a:latin typeface="Times New Roman" pitchFamily="18" charset="0"/>
              <a:cs typeface="Times New Roman" pitchFamily="18" charset="0"/>
            </a:rPr>
            <a:t>)</a:t>
          </a:r>
          <a:endParaRPr lang="en-US" sz="2400" dirty="0">
            <a:solidFill>
              <a:srgbClr val="000000"/>
            </a:solidFill>
            <a:latin typeface="Times New Roman" pitchFamily="18" charset="0"/>
            <a:cs typeface="Times New Roman" pitchFamily="18" charset="0"/>
          </a:endParaRPr>
        </a:p>
      </dgm:t>
    </dgm:pt>
    <dgm:pt modelId="{54BB6DF5-5029-4E35-B46E-62202F458951}" type="parTrans" cxnId="{8BF8D701-71B1-42EA-A8DF-0C149D4CB313}">
      <dgm:prSet/>
      <dgm:spPr/>
      <dgm:t>
        <a:bodyPr/>
        <a:lstStyle/>
        <a:p>
          <a:endParaRPr lang="en-US"/>
        </a:p>
      </dgm:t>
    </dgm:pt>
    <dgm:pt modelId="{CDAB5EEE-BA61-43A9-B108-1CABEF5D122C}" type="sibTrans" cxnId="{8BF8D701-71B1-42EA-A8DF-0C149D4CB313}">
      <dgm:prSet/>
      <dgm:spPr/>
      <dgm:t>
        <a:bodyPr/>
        <a:lstStyle/>
        <a:p>
          <a:endParaRPr lang="en-US"/>
        </a:p>
      </dgm:t>
    </dgm:pt>
    <dgm:pt modelId="{2FD1E7E6-E91C-4ED5-98F1-C5819C9B1556}">
      <dgm:prSet custT="1">
        <dgm:style>
          <a:lnRef idx="1">
            <a:schemeClr val="accent3"/>
          </a:lnRef>
          <a:fillRef idx="2">
            <a:schemeClr val="accent3"/>
          </a:fillRef>
          <a:effectRef idx="1">
            <a:schemeClr val="accent3"/>
          </a:effectRef>
          <a:fontRef idx="minor">
            <a:schemeClr val="dk1"/>
          </a:fontRef>
        </dgm:style>
      </dgm:prSet>
      <dgm:spPr/>
      <dgm:t>
        <a:bodyPr/>
        <a:lstStyle/>
        <a:p>
          <a:r>
            <a:rPr lang="en-US" sz="2800" dirty="0" smtClean="0">
              <a:solidFill>
                <a:srgbClr val="000000"/>
              </a:solidFill>
              <a:latin typeface="Times New Roman" pitchFamily="18" charset="0"/>
              <a:cs typeface="Times New Roman" pitchFamily="18" charset="0"/>
            </a:rPr>
            <a:t>-</a:t>
          </a:r>
          <a:r>
            <a:rPr lang="en-US" sz="2800" dirty="0" err="1" smtClean="0">
              <a:solidFill>
                <a:srgbClr val="000000"/>
              </a:solidFill>
              <a:latin typeface="Times New Roman" pitchFamily="18" charset="0"/>
              <a:cs typeface="Times New Roman" pitchFamily="18" charset="0"/>
            </a:rPr>
            <a:t>Luật</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quốc</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gia:trọng</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tài</a:t>
          </a:r>
          <a:r>
            <a:rPr lang="en-US" sz="2800" dirty="0" smtClean="0">
              <a:solidFill>
                <a:srgbClr val="000000"/>
              </a:solidFill>
              <a:latin typeface="Times New Roman" pitchFamily="18" charset="0"/>
              <a:cs typeface="Times New Roman" pitchFamily="18" charset="0"/>
            </a:rPr>
            <a:t> 2003 </a:t>
          </a:r>
          <a:r>
            <a:rPr lang="en-US" sz="2800" dirty="0" err="1" smtClean="0">
              <a:solidFill>
                <a:srgbClr val="000000"/>
              </a:solidFill>
              <a:latin typeface="Times New Roman" pitchFamily="18" charset="0"/>
              <a:cs typeface="Times New Roman" pitchFamily="18" charset="0"/>
            </a:rPr>
            <a:t>và</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luật</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thương</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mại</a:t>
          </a:r>
          <a:r>
            <a:rPr lang="en-US" sz="2800" dirty="0" smtClean="0">
              <a:solidFill>
                <a:srgbClr val="000000"/>
              </a:solidFill>
              <a:latin typeface="Times New Roman" pitchFamily="18" charset="0"/>
              <a:cs typeface="Times New Roman" pitchFamily="18" charset="0"/>
            </a:rPr>
            <a:t> 2005</a:t>
          </a:r>
          <a:endParaRPr lang="en-US" sz="2800" dirty="0">
            <a:solidFill>
              <a:srgbClr val="000000"/>
            </a:solidFill>
            <a:latin typeface="Times New Roman" pitchFamily="18" charset="0"/>
            <a:cs typeface="Times New Roman" pitchFamily="18" charset="0"/>
          </a:endParaRPr>
        </a:p>
      </dgm:t>
    </dgm:pt>
    <dgm:pt modelId="{D6BF53F5-A1CF-4E02-886A-F92F057D8FFC}" type="parTrans" cxnId="{3521CA19-5240-4531-861C-1E5E916B9968}">
      <dgm:prSet/>
      <dgm:spPr/>
      <dgm:t>
        <a:bodyPr/>
        <a:lstStyle/>
        <a:p>
          <a:endParaRPr lang="en-US"/>
        </a:p>
      </dgm:t>
    </dgm:pt>
    <dgm:pt modelId="{AF8333DE-E7BB-41D7-82FA-5EE44CE59788}" type="sibTrans" cxnId="{3521CA19-5240-4531-861C-1E5E916B9968}">
      <dgm:prSet/>
      <dgm:spPr/>
      <dgm:t>
        <a:bodyPr/>
        <a:lstStyle/>
        <a:p>
          <a:endParaRPr lang="en-US"/>
        </a:p>
      </dgm:t>
    </dgm:pt>
    <dgm:pt modelId="{5FB68160-6A5D-4D41-AB7B-B61E13FC24EB}">
      <dgm:prSet custT="1">
        <dgm:style>
          <a:lnRef idx="1">
            <a:schemeClr val="accent3"/>
          </a:lnRef>
          <a:fillRef idx="2">
            <a:schemeClr val="accent3"/>
          </a:fillRef>
          <a:effectRef idx="1">
            <a:schemeClr val="accent3"/>
          </a:effectRef>
          <a:fontRef idx="minor">
            <a:schemeClr val="dk1"/>
          </a:fontRef>
        </dgm:style>
      </dgm:prSet>
      <dgm:spPr/>
      <dgm:t>
        <a:bodyPr/>
        <a:lstStyle/>
        <a:p>
          <a:r>
            <a:rPr lang="en-US" sz="2800" dirty="0" smtClean="0">
              <a:solidFill>
                <a:srgbClr val="000000"/>
              </a:solidFill>
              <a:latin typeface="Times New Roman" pitchFamily="18" charset="0"/>
              <a:cs typeface="Times New Roman" pitchFamily="18" charset="0"/>
            </a:rPr>
            <a:t>-</a:t>
          </a:r>
          <a:r>
            <a:rPr lang="en-US" sz="2800" dirty="0" err="1" smtClean="0">
              <a:solidFill>
                <a:srgbClr val="000000"/>
              </a:solidFill>
              <a:latin typeface="Times New Roman" pitchFamily="18" charset="0"/>
              <a:cs typeface="Times New Roman" pitchFamily="18" charset="0"/>
            </a:rPr>
            <a:t>Thông</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lệ</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và</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tập</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quán</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quốc</a:t>
          </a:r>
          <a:r>
            <a:rPr lang="en-US" sz="2800" dirty="0" smtClean="0">
              <a:solidFill>
                <a:srgbClr val="000000"/>
              </a:solidFill>
              <a:latin typeface="Times New Roman" pitchFamily="18" charset="0"/>
              <a:cs typeface="Times New Roman" pitchFamily="18" charset="0"/>
            </a:rPr>
            <a:t> </a:t>
          </a:r>
          <a:r>
            <a:rPr lang="en-US" sz="2800" dirty="0" err="1" smtClean="0">
              <a:solidFill>
                <a:srgbClr val="000000"/>
              </a:solidFill>
              <a:latin typeface="Times New Roman" pitchFamily="18" charset="0"/>
              <a:cs typeface="Times New Roman" pitchFamily="18" charset="0"/>
            </a:rPr>
            <a:t>tế</a:t>
          </a:r>
          <a:endParaRPr lang="en-US" sz="2800" dirty="0">
            <a:solidFill>
              <a:srgbClr val="000000"/>
            </a:solidFill>
            <a:latin typeface="Times New Roman" pitchFamily="18" charset="0"/>
            <a:cs typeface="Times New Roman" pitchFamily="18" charset="0"/>
          </a:endParaRPr>
        </a:p>
      </dgm:t>
    </dgm:pt>
    <dgm:pt modelId="{FA1D8602-BF76-465B-AD7C-CA00125C5C42}" type="parTrans" cxnId="{8A543952-B34A-4F7D-9843-E166D5F44721}">
      <dgm:prSet/>
      <dgm:spPr/>
      <dgm:t>
        <a:bodyPr/>
        <a:lstStyle/>
        <a:p>
          <a:endParaRPr lang="en-US"/>
        </a:p>
      </dgm:t>
    </dgm:pt>
    <dgm:pt modelId="{ABBCEFBD-440E-4CF7-948E-8EC09EB0AAEF}" type="sibTrans" cxnId="{8A543952-B34A-4F7D-9843-E166D5F44721}">
      <dgm:prSet/>
      <dgm:spPr/>
      <dgm:t>
        <a:bodyPr/>
        <a:lstStyle/>
        <a:p>
          <a:endParaRPr lang="en-US"/>
        </a:p>
      </dgm:t>
    </dgm:pt>
    <dgm:pt modelId="{E9F41621-ABFE-44B6-AF9C-FD94AEB141D2}">
      <dgm:prSet phldrT="[Text]" phldr="1"/>
      <dgm:spPr/>
      <dgm:t>
        <a:bodyPr/>
        <a:lstStyle/>
        <a:p>
          <a:endParaRPr lang="en-US" dirty="0"/>
        </a:p>
      </dgm:t>
    </dgm:pt>
    <dgm:pt modelId="{C39BAE24-2E6E-409E-82DA-9A74FF8AB046}" type="sibTrans" cxnId="{1CDB4D53-BDE6-4ECA-AD5C-30452FFB52BF}">
      <dgm:prSet/>
      <dgm:spPr/>
      <dgm:t>
        <a:bodyPr/>
        <a:lstStyle/>
        <a:p>
          <a:endParaRPr lang="en-US"/>
        </a:p>
      </dgm:t>
    </dgm:pt>
    <dgm:pt modelId="{6A3DAAB6-81B2-4973-B26B-0CA249410566}" type="parTrans" cxnId="{1CDB4D53-BDE6-4ECA-AD5C-30452FFB52BF}">
      <dgm:prSet/>
      <dgm:spPr/>
      <dgm:t>
        <a:bodyPr/>
        <a:lstStyle/>
        <a:p>
          <a:endParaRPr lang="en-US"/>
        </a:p>
      </dgm:t>
    </dgm:pt>
    <dgm:pt modelId="{838DB2DF-ADE7-4A87-8C47-A8A1617FDE4E}">
      <dgm:prSet custT="1"/>
      <dgm:spPr/>
      <dgm:t>
        <a:bodyPr/>
        <a:lstStyle/>
        <a:p>
          <a:r>
            <a:rPr lang="en-US" sz="2400" dirty="0" err="1" smtClean="0">
              <a:solidFill>
                <a:srgbClr val="000000"/>
              </a:solidFill>
              <a:latin typeface="Times New Roman" pitchFamily="18" charset="0"/>
              <a:cs typeface="Times New Roman" pitchFamily="18" charset="0"/>
            </a:rPr>
            <a:t>Tập</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quán</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ngân</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hàng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trong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tiêu</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chuẩn</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quốc</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tế</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trong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kiểm</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tra</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chứng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từ</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theo</a:t>
          </a:r>
          <a:r>
            <a:rPr lang="en-US" sz="2400" dirty="0" smtClean="0">
              <a:solidFill>
                <a:srgbClr val="000000"/>
              </a:solidFill>
              <a:latin typeface="Times New Roman" pitchFamily="18" charset="0"/>
              <a:cs typeface="Times New Roman" pitchFamily="18" charset="0"/>
            </a:rPr>
            <a:t> L/C(</a:t>
          </a:r>
          <a:r>
            <a:rPr lang="en-US" sz="2400" dirty="0" err="1" smtClean="0">
              <a:solidFill>
                <a:srgbClr val="000000"/>
              </a:solidFill>
              <a:latin typeface="Times New Roman" pitchFamily="18" charset="0"/>
              <a:cs typeface="Times New Roman" pitchFamily="18" charset="0"/>
            </a:rPr>
            <a:t>ISBP</a:t>
          </a:r>
          <a:r>
            <a:rPr lang="en-US" sz="2400" dirty="0" smtClean="0">
              <a:solidFill>
                <a:srgbClr val="000000"/>
              </a:solidFill>
              <a:latin typeface="Times New Roman" pitchFamily="18" charset="0"/>
              <a:cs typeface="Times New Roman" pitchFamily="18" charset="0"/>
            </a:rPr>
            <a:t>)</a:t>
          </a:r>
          <a:endParaRPr lang="en-US" sz="2400" dirty="0">
            <a:solidFill>
              <a:srgbClr val="000000"/>
            </a:solidFill>
            <a:latin typeface="Times New Roman" pitchFamily="18" charset="0"/>
            <a:cs typeface="Times New Roman" pitchFamily="18" charset="0"/>
          </a:endParaRPr>
        </a:p>
      </dgm:t>
    </dgm:pt>
    <dgm:pt modelId="{8FCA1946-A8FD-43DC-AAC0-DC2652288F2A}" type="parTrans" cxnId="{3073F4C9-80F5-459F-9AD5-572311FFE0C0}">
      <dgm:prSet/>
      <dgm:spPr/>
      <dgm:t>
        <a:bodyPr/>
        <a:lstStyle/>
        <a:p>
          <a:endParaRPr lang="en-US"/>
        </a:p>
      </dgm:t>
    </dgm:pt>
    <dgm:pt modelId="{97212522-CB08-4D1D-8803-E55629DEB945}" type="sibTrans" cxnId="{3073F4C9-80F5-459F-9AD5-572311FFE0C0}">
      <dgm:prSet/>
      <dgm:spPr/>
      <dgm:t>
        <a:bodyPr/>
        <a:lstStyle/>
        <a:p>
          <a:endParaRPr lang="en-US"/>
        </a:p>
      </dgm:t>
    </dgm:pt>
    <dgm:pt modelId="{A2F245D0-D5C8-4424-B9B3-73CDA995F9D5}">
      <dgm:prSet custT="1"/>
      <dgm:spPr/>
      <dgm:t>
        <a:bodyPr/>
        <a:lstStyle/>
        <a:p>
          <a:r>
            <a:rPr lang="en-US" sz="2400" dirty="0" err="1" smtClean="0">
              <a:solidFill>
                <a:srgbClr val="000000"/>
              </a:solidFill>
              <a:latin typeface="Times New Roman" pitchFamily="18" charset="0"/>
              <a:cs typeface="Times New Roman" pitchFamily="18" charset="0"/>
            </a:rPr>
            <a:t>Bản</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phụ</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trương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UCP</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về</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xuất</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trình</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chứng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từ</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điện</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tử</a:t>
          </a:r>
          <a:r>
            <a:rPr lang="en-US" sz="2400" dirty="0" smtClean="0">
              <a:solidFill>
                <a:srgbClr val="000000"/>
              </a:solidFill>
              <a:latin typeface="Times New Roman" pitchFamily="18" charset="0"/>
              <a:cs typeface="Times New Roman" pitchFamily="18" charset="0"/>
            </a:rPr>
            <a:t>(</a:t>
          </a:r>
          <a:r>
            <a:rPr lang="en-US" sz="2400" dirty="0" err="1" smtClean="0">
              <a:solidFill>
                <a:srgbClr val="000000"/>
              </a:solidFill>
              <a:latin typeface="Times New Roman" pitchFamily="18" charset="0"/>
              <a:cs typeface="Times New Roman" pitchFamily="18" charset="0"/>
            </a:rPr>
            <a:t>eUCP</a:t>
          </a:r>
          <a:r>
            <a:rPr lang="en-US" sz="2400" dirty="0" smtClean="0">
              <a:solidFill>
                <a:srgbClr val="000000"/>
              </a:solidFill>
              <a:latin typeface="Times New Roman" pitchFamily="18" charset="0"/>
              <a:cs typeface="Times New Roman" pitchFamily="18" charset="0"/>
            </a:rPr>
            <a:t>)</a:t>
          </a:r>
          <a:endParaRPr lang="en-US" sz="2400" dirty="0">
            <a:solidFill>
              <a:srgbClr val="000000"/>
            </a:solidFill>
            <a:latin typeface="Times New Roman" pitchFamily="18" charset="0"/>
            <a:cs typeface="Times New Roman" pitchFamily="18" charset="0"/>
          </a:endParaRPr>
        </a:p>
      </dgm:t>
    </dgm:pt>
    <dgm:pt modelId="{92FA1BF7-AD23-4D36-8EF0-DEB752893EA3}" type="parTrans" cxnId="{25F0FCB6-D162-41C9-9B8D-BFA89FE567A9}">
      <dgm:prSet/>
      <dgm:spPr/>
      <dgm:t>
        <a:bodyPr/>
        <a:lstStyle/>
        <a:p>
          <a:endParaRPr lang="en-US"/>
        </a:p>
      </dgm:t>
    </dgm:pt>
    <dgm:pt modelId="{C879ED27-9C9F-447B-8780-AB3D3C1F4A8F}" type="sibTrans" cxnId="{25F0FCB6-D162-41C9-9B8D-BFA89FE567A9}">
      <dgm:prSet/>
      <dgm:spPr/>
      <dgm:t>
        <a:bodyPr/>
        <a:lstStyle/>
        <a:p>
          <a:endParaRPr lang="en-US"/>
        </a:p>
      </dgm:t>
    </dgm:pt>
    <dgm:pt modelId="{2CCC7390-B49A-4F55-802D-7396D9105B90}">
      <dgm:prSet custT="1"/>
      <dgm:spPr/>
      <dgm:t>
        <a:bodyPr/>
        <a:lstStyle/>
        <a:p>
          <a:r>
            <a:rPr lang="en-US" sz="2400" dirty="0" err="1" smtClean="0">
              <a:solidFill>
                <a:srgbClr val="000000"/>
              </a:solidFill>
              <a:latin typeface="Times New Roman" pitchFamily="18" charset="0"/>
              <a:cs typeface="Times New Roman" pitchFamily="18" charset="0"/>
            </a:rPr>
            <a:t>Quy</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tắc</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thống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nhất</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về</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hoàn</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trả</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liên</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hàng</a:t>
          </a:r>
          <a:r>
            <a:rPr lang="en-US" sz="2400" dirty="0" smtClean="0">
              <a:solidFill>
                <a:srgbClr val="000000"/>
              </a:solidFill>
              <a:latin typeface="Times New Roman" pitchFamily="18" charset="0"/>
              <a:cs typeface="Times New Roman" pitchFamily="18" charset="0"/>
            </a:rPr>
            <a:t> </a:t>
          </a:r>
          <a:r>
            <a:rPr lang="en-US" sz="2400" dirty="0" err="1" smtClean="0">
              <a:solidFill>
                <a:srgbClr val="000000"/>
              </a:solidFill>
              <a:latin typeface="Times New Roman" pitchFamily="18" charset="0"/>
              <a:cs typeface="Times New Roman" pitchFamily="18" charset="0"/>
            </a:rPr>
            <a:t>theo</a:t>
          </a:r>
          <a:r>
            <a:rPr lang="en-US" sz="2400" dirty="0" smtClean="0">
              <a:solidFill>
                <a:srgbClr val="000000"/>
              </a:solidFill>
              <a:latin typeface="Times New Roman" pitchFamily="18" charset="0"/>
              <a:cs typeface="Times New Roman" pitchFamily="18" charset="0"/>
            </a:rPr>
            <a:t> L/C(</a:t>
          </a:r>
          <a:r>
            <a:rPr lang="en-US" sz="2400" dirty="0" err="1" smtClean="0">
              <a:solidFill>
                <a:srgbClr val="000000"/>
              </a:solidFill>
              <a:latin typeface="Times New Roman" pitchFamily="18" charset="0"/>
              <a:cs typeface="Times New Roman" pitchFamily="18" charset="0"/>
            </a:rPr>
            <a:t>URR</a:t>
          </a:r>
          <a:r>
            <a:rPr lang="en-US" sz="2400" dirty="0" smtClean="0">
              <a:solidFill>
                <a:srgbClr val="000000"/>
              </a:solidFill>
              <a:latin typeface="Times New Roman" pitchFamily="18" charset="0"/>
              <a:cs typeface="Times New Roman" pitchFamily="18" charset="0"/>
            </a:rPr>
            <a:t>)</a:t>
          </a:r>
          <a:endParaRPr lang="en-US" sz="2400" dirty="0">
            <a:solidFill>
              <a:srgbClr val="000000"/>
            </a:solidFill>
            <a:latin typeface="Times New Roman" pitchFamily="18" charset="0"/>
            <a:cs typeface="Times New Roman" pitchFamily="18" charset="0"/>
          </a:endParaRPr>
        </a:p>
      </dgm:t>
    </dgm:pt>
    <dgm:pt modelId="{308A6C65-2896-429F-A40D-CAC1EA6C221F}" type="parTrans" cxnId="{0F2D711C-4600-4549-8DA0-4C71185A4FE3}">
      <dgm:prSet/>
      <dgm:spPr/>
      <dgm:t>
        <a:bodyPr/>
        <a:lstStyle/>
        <a:p>
          <a:endParaRPr lang="en-US"/>
        </a:p>
      </dgm:t>
    </dgm:pt>
    <dgm:pt modelId="{6370F922-743F-47E6-BF0B-134490926952}" type="sibTrans" cxnId="{0F2D711C-4600-4549-8DA0-4C71185A4FE3}">
      <dgm:prSet/>
      <dgm:spPr/>
      <dgm:t>
        <a:bodyPr/>
        <a:lstStyle/>
        <a:p>
          <a:endParaRPr lang="en-US"/>
        </a:p>
      </dgm:t>
    </dgm:pt>
    <dgm:pt modelId="{2B57A1F7-2087-4149-A802-EB4C01103FEA}" type="pres">
      <dgm:prSet presAssocID="{3E333E23-550D-4D8C-8D47-8CC0705B6FDB}" presName="Name0" presStyleCnt="0">
        <dgm:presLayoutVars>
          <dgm:dir/>
          <dgm:animLvl val="lvl"/>
          <dgm:resizeHandles val="exact"/>
        </dgm:presLayoutVars>
      </dgm:prSet>
      <dgm:spPr/>
      <dgm:t>
        <a:bodyPr/>
        <a:lstStyle/>
        <a:p>
          <a:endParaRPr lang="en-US"/>
        </a:p>
      </dgm:t>
    </dgm:pt>
    <dgm:pt modelId="{BE0ED87B-7E2B-417F-A773-B9691C4D8813}" type="pres">
      <dgm:prSet presAssocID="{E9F41621-ABFE-44B6-AF9C-FD94AEB141D2}" presName="compositeNode" presStyleCnt="0">
        <dgm:presLayoutVars>
          <dgm:bulletEnabled val="1"/>
        </dgm:presLayoutVars>
      </dgm:prSet>
      <dgm:spPr/>
    </dgm:pt>
    <dgm:pt modelId="{A1A31584-1FA2-44C2-BFA9-48958F975D3E}" type="pres">
      <dgm:prSet presAssocID="{E9F41621-ABFE-44B6-AF9C-FD94AEB141D2}" presName="bgRect" presStyleLbl="node1" presStyleIdx="0" presStyleCnt="2" custScaleX="93397" custLinFactNeighborX="1889" custLinFactNeighborY="2939"/>
      <dgm:spPr/>
      <dgm:t>
        <a:bodyPr/>
        <a:lstStyle/>
        <a:p>
          <a:endParaRPr lang="en-US"/>
        </a:p>
      </dgm:t>
    </dgm:pt>
    <dgm:pt modelId="{F795F3AC-9364-4DCF-876C-8A684FB7F639}" type="pres">
      <dgm:prSet presAssocID="{E9F41621-ABFE-44B6-AF9C-FD94AEB141D2}" presName="parentNode" presStyleLbl="node1" presStyleIdx="0" presStyleCnt="2">
        <dgm:presLayoutVars>
          <dgm:chMax val="0"/>
          <dgm:bulletEnabled val="1"/>
        </dgm:presLayoutVars>
      </dgm:prSet>
      <dgm:spPr/>
      <dgm:t>
        <a:bodyPr/>
        <a:lstStyle/>
        <a:p>
          <a:endParaRPr lang="en-US"/>
        </a:p>
      </dgm:t>
    </dgm:pt>
    <dgm:pt modelId="{CD29E79D-0750-4E81-BACC-029DAE41888A}" type="pres">
      <dgm:prSet presAssocID="{E9F41621-ABFE-44B6-AF9C-FD94AEB141D2}" presName="childNode" presStyleLbl="node1" presStyleIdx="0" presStyleCnt="2">
        <dgm:presLayoutVars>
          <dgm:bulletEnabled val="1"/>
        </dgm:presLayoutVars>
      </dgm:prSet>
      <dgm:spPr/>
      <dgm:t>
        <a:bodyPr/>
        <a:lstStyle/>
        <a:p>
          <a:endParaRPr lang="en-US"/>
        </a:p>
      </dgm:t>
    </dgm:pt>
    <dgm:pt modelId="{1C7B90C3-E424-4A49-BBEF-5411465A63B8}" type="pres">
      <dgm:prSet presAssocID="{C39BAE24-2E6E-409E-82DA-9A74FF8AB046}" presName="hSp" presStyleCnt="0"/>
      <dgm:spPr/>
    </dgm:pt>
    <dgm:pt modelId="{3A81B35F-494C-4A04-B522-74F239963FF5}" type="pres">
      <dgm:prSet presAssocID="{C39BAE24-2E6E-409E-82DA-9A74FF8AB046}" presName="vProcSp" presStyleCnt="0"/>
      <dgm:spPr/>
    </dgm:pt>
    <dgm:pt modelId="{1FA5BC23-04CE-401E-B486-75BB118B9370}" type="pres">
      <dgm:prSet presAssocID="{C39BAE24-2E6E-409E-82DA-9A74FF8AB046}" presName="vSp1" presStyleCnt="0"/>
      <dgm:spPr/>
    </dgm:pt>
    <dgm:pt modelId="{2EA8964C-ED1B-471E-9FDC-F02EA26C851C}" type="pres">
      <dgm:prSet presAssocID="{C39BAE24-2E6E-409E-82DA-9A74FF8AB046}" presName="simulatedConn" presStyleLbl="solidFgAcc1" presStyleIdx="0" presStyleCnt="1"/>
      <dgm:spPr/>
    </dgm:pt>
    <dgm:pt modelId="{A10ABD86-9310-45B8-A14D-7A65FEBBDF2C}" type="pres">
      <dgm:prSet presAssocID="{C39BAE24-2E6E-409E-82DA-9A74FF8AB046}" presName="vSp2" presStyleCnt="0"/>
      <dgm:spPr/>
    </dgm:pt>
    <dgm:pt modelId="{C642CB94-F737-439C-9AC3-04BBEEAF0423}" type="pres">
      <dgm:prSet presAssocID="{C39BAE24-2E6E-409E-82DA-9A74FF8AB046}" presName="sibTrans" presStyleCnt="0"/>
      <dgm:spPr/>
    </dgm:pt>
    <dgm:pt modelId="{0FB03D85-2358-41CD-B053-B5B81D96026A}" type="pres">
      <dgm:prSet presAssocID="{5C4504A0-E0C7-4FB0-9A59-A3AC211AD74C}" presName="compositeNode" presStyleCnt="0">
        <dgm:presLayoutVars>
          <dgm:bulletEnabled val="1"/>
        </dgm:presLayoutVars>
      </dgm:prSet>
      <dgm:spPr/>
    </dgm:pt>
    <dgm:pt modelId="{C7AB5609-1644-4197-87F1-0F653F94BED0}" type="pres">
      <dgm:prSet presAssocID="{5C4504A0-E0C7-4FB0-9A59-A3AC211AD74C}" presName="bgRect" presStyleLbl="node1" presStyleIdx="1" presStyleCnt="2" custScaleX="116920" custLinFactNeighborX="-1877" custLinFactNeighborY="-363"/>
      <dgm:spPr/>
      <dgm:t>
        <a:bodyPr/>
        <a:lstStyle/>
        <a:p>
          <a:endParaRPr lang="en-US"/>
        </a:p>
      </dgm:t>
    </dgm:pt>
    <dgm:pt modelId="{C99F5193-E132-42E0-A58D-0782EDF3FD50}" type="pres">
      <dgm:prSet presAssocID="{5C4504A0-E0C7-4FB0-9A59-A3AC211AD74C}" presName="parentNode" presStyleLbl="node1" presStyleIdx="1" presStyleCnt="2">
        <dgm:presLayoutVars>
          <dgm:chMax val="0"/>
          <dgm:bulletEnabled val="1"/>
        </dgm:presLayoutVars>
      </dgm:prSet>
      <dgm:spPr/>
      <dgm:t>
        <a:bodyPr/>
        <a:lstStyle/>
        <a:p>
          <a:endParaRPr lang="en-US"/>
        </a:p>
      </dgm:t>
    </dgm:pt>
    <dgm:pt modelId="{FCDB0866-9889-4DC8-B096-960D6966F367}" type="pres">
      <dgm:prSet presAssocID="{5C4504A0-E0C7-4FB0-9A59-A3AC211AD74C}" presName="childNode" presStyleLbl="node1" presStyleIdx="1" presStyleCnt="2">
        <dgm:presLayoutVars>
          <dgm:bulletEnabled val="1"/>
        </dgm:presLayoutVars>
      </dgm:prSet>
      <dgm:spPr/>
      <dgm:t>
        <a:bodyPr/>
        <a:lstStyle/>
        <a:p>
          <a:endParaRPr lang="en-US"/>
        </a:p>
      </dgm:t>
    </dgm:pt>
  </dgm:ptLst>
  <dgm:cxnLst>
    <dgm:cxn modelId="{3521CA19-5240-4531-861C-1E5E916B9968}" srcId="{E9F41621-ABFE-44B6-AF9C-FD94AEB141D2}" destId="{2FD1E7E6-E91C-4ED5-98F1-C5819C9B1556}" srcOrd="1" destOrd="0" parTransId="{D6BF53F5-A1CF-4E02-886A-F92F057D8FFC}" sibTransId="{AF8333DE-E7BB-41D7-82FA-5EE44CE59788}"/>
    <dgm:cxn modelId="{41FB0C6D-CFEB-44BD-BE6B-5DAC97486E1F}" type="presOf" srcId="{95A68305-16DD-4F15-B1DD-A2401006F2A9}" destId="{CD29E79D-0750-4E81-BACC-029DAE41888A}" srcOrd="0" destOrd="0" presId="urn:microsoft.com/office/officeart/2005/8/layout/hProcess7"/>
    <dgm:cxn modelId="{81E21A0B-78A4-4E7A-9497-506A8318FB33}" srcId="{3E333E23-550D-4D8C-8D47-8CC0705B6FDB}" destId="{5C4504A0-E0C7-4FB0-9A59-A3AC211AD74C}" srcOrd="1" destOrd="0" parTransId="{F6EFF4F9-83EF-4922-8670-F0CA3684F01F}" sibTransId="{6B663EE1-8E44-4333-A767-9D8931F1D628}"/>
    <dgm:cxn modelId="{81B155E0-0565-42CD-8240-911AA548A125}" type="presOf" srcId="{838DB2DF-ADE7-4A87-8C47-A8A1617FDE4E}" destId="{FCDB0866-9889-4DC8-B096-960D6966F367}" srcOrd="0" destOrd="1" presId="urn:microsoft.com/office/officeart/2005/8/layout/hProcess7"/>
    <dgm:cxn modelId="{BA107E02-218E-4522-A10E-950190E092F7}" type="presOf" srcId="{5C4504A0-E0C7-4FB0-9A59-A3AC211AD74C}" destId="{C7AB5609-1644-4197-87F1-0F653F94BED0}" srcOrd="0" destOrd="0" presId="urn:microsoft.com/office/officeart/2005/8/layout/hProcess7"/>
    <dgm:cxn modelId="{DAC1771A-29BC-4C86-9D2A-D3EFC9507E81}" type="presOf" srcId="{9BC9A4E7-5B36-4A35-8B6B-45B59AE3A9C9}" destId="{FCDB0866-9889-4DC8-B096-960D6966F367}" srcOrd="0" destOrd="0" presId="urn:microsoft.com/office/officeart/2005/8/layout/hProcess7"/>
    <dgm:cxn modelId="{A7CF3F02-F437-4454-9019-8AE90363703D}" type="presOf" srcId="{3E333E23-550D-4D8C-8D47-8CC0705B6FDB}" destId="{2B57A1F7-2087-4149-A802-EB4C01103FEA}" srcOrd="0" destOrd="0" presId="urn:microsoft.com/office/officeart/2005/8/layout/hProcess7"/>
    <dgm:cxn modelId="{FC6A3AB9-0F5A-4661-BF20-CCB1971E2B04}" type="presOf" srcId="{5C4504A0-E0C7-4FB0-9A59-A3AC211AD74C}" destId="{C99F5193-E132-42E0-A58D-0782EDF3FD50}" srcOrd="1" destOrd="0" presId="urn:microsoft.com/office/officeart/2005/8/layout/hProcess7"/>
    <dgm:cxn modelId="{30DA5C6E-D49B-495C-BBD5-814F116BF309}" srcId="{E9F41621-ABFE-44B6-AF9C-FD94AEB141D2}" destId="{95A68305-16DD-4F15-B1DD-A2401006F2A9}" srcOrd="0" destOrd="0" parTransId="{0C151F21-D108-4C2A-8DC8-A1DE5B039154}" sibTransId="{7061BC91-B4E4-4EE5-899B-FE4000975560}"/>
    <dgm:cxn modelId="{8BF8D701-71B1-42EA-A8DF-0C149D4CB313}" srcId="{5C4504A0-E0C7-4FB0-9A59-A3AC211AD74C}" destId="{9BC9A4E7-5B36-4A35-8B6B-45B59AE3A9C9}" srcOrd="0" destOrd="0" parTransId="{54BB6DF5-5029-4E35-B46E-62202F458951}" sibTransId="{CDAB5EEE-BA61-43A9-B108-1CABEF5D122C}"/>
    <dgm:cxn modelId="{6525063E-02A8-4836-A6EE-577D1095EF30}" type="presOf" srcId="{A2F245D0-D5C8-4424-B9B3-73CDA995F9D5}" destId="{FCDB0866-9889-4DC8-B096-960D6966F367}" srcOrd="0" destOrd="2" presId="urn:microsoft.com/office/officeart/2005/8/layout/hProcess7"/>
    <dgm:cxn modelId="{3073F4C9-80F5-459F-9AD5-572311FFE0C0}" srcId="{5C4504A0-E0C7-4FB0-9A59-A3AC211AD74C}" destId="{838DB2DF-ADE7-4A87-8C47-A8A1617FDE4E}" srcOrd="1" destOrd="0" parTransId="{8FCA1946-A8FD-43DC-AAC0-DC2652288F2A}" sibTransId="{97212522-CB08-4D1D-8803-E55629DEB945}"/>
    <dgm:cxn modelId="{8A543952-B34A-4F7D-9843-E166D5F44721}" srcId="{E9F41621-ABFE-44B6-AF9C-FD94AEB141D2}" destId="{5FB68160-6A5D-4D41-AB7B-B61E13FC24EB}" srcOrd="2" destOrd="0" parTransId="{FA1D8602-BF76-465B-AD7C-CA00125C5C42}" sibTransId="{ABBCEFBD-440E-4CF7-948E-8EC09EB0AAEF}"/>
    <dgm:cxn modelId="{25F0FCB6-D162-41C9-9B8D-BFA89FE567A9}" srcId="{5C4504A0-E0C7-4FB0-9A59-A3AC211AD74C}" destId="{A2F245D0-D5C8-4424-B9B3-73CDA995F9D5}" srcOrd="2" destOrd="0" parTransId="{92FA1BF7-AD23-4D36-8EF0-DEB752893EA3}" sibTransId="{C879ED27-9C9F-447B-8780-AB3D3C1F4A8F}"/>
    <dgm:cxn modelId="{D5A52AF2-1444-48E8-8E50-C291552F4519}" type="presOf" srcId="{2CCC7390-B49A-4F55-802D-7396D9105B90}" destId="{FCDB0866-9889-4DC8-B096-960D6966F367}" srcOrd="0" destOrd="3" presId="urn:microsoft.com/office/officeart/2005/8/layout/hProcess7"/>
    <dgm:cxn modelId="{84AA9AF7-8EE2-442E-9300-557D7FE1288D}" type="presOf" srcId="{E9F41621-ABFE-44B6-AF9C-FD94AEB141D2}" destId="{F795F3AC-9364-4DCF-876C-8A684FB7F639}" srcOrd="1" destOrd="0" presId="urn:microsoft.com/office/officeart/2005/8/layout/hProcess7"/>
    <dgm:cxn modelId="{22AED812-E733-4D56-A150-4EDFBA0F1617}" type="presOf" srcId="{E9F41621-ABFE-44B6-AF9C-FD94AEB141D2}" destId="{A1A31584-1FA2-44C2-BFA9-48958F975D3E}" srcOrd="0" destOrd="0" presId="urn:microsoft.com/office/officeart/2005/8/layout/hProcess7"/>
    <dgm:cxn modelId="{017F454C-0D5C-465B-A654-AC4F1DC08245}" type="presOf" srcId="{5FB68160-6A5D-4D41-AB7B-B61E13FC24EB}" destId="{CD29E79D-0750-4E81-BACC-029DAE41888A}" srcOrd="0" destOrd="2" presId="urn:microsoft.com/office/officeart/2005/8/layout/hProcess7"/>
    <dgm:cxn modelId="{0F2D711C-4600-4549-8DA0-4C71185A4FE3}" srcId="{5C4504A0-E0C7-4FB0-9A59-A3AC211AD74C}" destId="{2CCC7390-B49A-4F55-802D-7396D9105B90}" srcOrd="3" destOrd="0" parTransId="{308A6C65-2896-429F-A40D-CAC1EA6C221F}" sibTransId="{6370F922-743F-47E6-BF0B-134490926952}"/>
    <dgm:cxn modelId="{1CDB4D53-BDE6-4ECA-AD5C-30452FFB52BF}" srcId="{3E333E23-550D-4D8C-8D47-8CC0705B6FDB}" destId="{E9F41621-ABFE-44B6-AF9C-FD94AEB141D2}" srcOrd="0" destOrd="0" parTransId="{6A3DAAB6-81B2-4973-B26B-0CA249410566}" sibTransId="{C39BAE24-2E6E-409E-82DA-9A74FF8AB046}"/>
    <dgm:cxn modelId="{C26A0915-9357-4B4D-A7DF-BA1C0B32CD74}" type="presOf" srcId="{2FD1E7E6-E91C-4ED5-98F1-C5819C9B1556}" destId="{CD29E79D-0750-4E81-BACC-029DAE41888A}" srcOrd="0" destOrd="1" presId="urn:microsoft.com/office/officeart/2005/8/layout/hProcess7"/>
    <dgm:cxn modelId="{8A26D34E-B90A-40F7-A25A-2A57E247241A}" type="presParOf" srcId="{2B57A1F7-2087-4149-A802-EB4C01103FEA}" destId="{BE0ED87B-7E2B-417F-A773-B9691C4D8813}" srcOrd="0" destOrd="0" presId="urn:microsoft.com/office/officeart/2005/8/layout/hProcess7"/>
    <dgm:cxn modelId="{79205338-04A1-4D08-BF3A-BB72588AD5AB}" type="presParOf" srcId="{BE0ED87B-7E2B-417F-A773-B9691C4D8813}" destId="{A1A31584-1FA2-44C2-BFA9-48958F975D3E}" srcOrd="0" destOrd="0" presId="urn:microsoft.com/office/officeart/2005/8/layout/hProcess7"/>
    <dgm:cxn modelId="{4F3C7657-EF7B-4B40-AA83-10A9DCF8EF8F}" type="presParOf" srcId="{BE0ED87B-7E2B-417F-A773-B9691C4D8813}" destId="{F795F3AC-9364-4DCF-876C-8A684FB7F639}" srcOrd="1" destOrd="0" presId="urn:microsoft.com/office/officeart/2005/8/layout/hProcess7"/>
    <dgm:cxn modelId="{98A3C1C4-E7C7-4BAF-8558-1E8B75361D97}" type="presParOf" srcId="{BE0ED87B-7E2B-417F-A773-B9691C4D8813}" destId="{CD29E79D-0750-4E81-BACC-029DAE41888A}" srcOrd="2" destOrd="0" presId="urn:microsoft.com/office/officeart/2005/8/layout/hProcess7"/>
    <dgm:cxn modelId="{FFF596F3-1313-48EC-ABD8-B8A6BCC3BCDD}" type="presParOf" srcId="{2B57A1F7-2087-4149-A802-EB4C01103FEA}" destId="{1C7B90C3-E424-4A49-BBEF-5411465A63B8}" srcOrd="1" destOrd="0" presId="urn:microsoft.com/office/officeart/2005/8/layout/hProcess7"/>
    <dgm:cxn modelId="{EECB7DC8-27A2-47D9-A69B-EDA02430BA22}" type="presParOf" srcId="{2B57A1F7-2087-4149-A802-EB4C01103FEA}" destId="{3A81B35F-494C-4A04-B522-74F239963FF5}" srcOrd="2" destOrd="0" presId="urn:microsoft.com/office/officeart/2005/8/layout/hProcess7"/>
    <dgm:cxn modelId="{521BEEC1-4380-4626-BECE-E83A6848B5FB}" type="presParOf" srcId="{3A81B35F-494C-4A04-B522-74F239963FF5}" destId="{1FA5BC23-04CE-401E-B486-75BB118B9370}" srcOrd="0" destOrd="0" presId="urn:microsoft.com/office/officeart/2005/8/layout/hProcess7"/>
    <dgm:cxn modelId="{84701266-61D6-400A-8EB3-C45392571D79}" type="presParOf" srcId="{3A81B35F-494C-4A04-B522-74F239963FF5}" destId="{2EA8964C-ED1B-471E-9FDC-F02EA26C851C}" srcOrd="1" destOrd="0" presId="urn:microsoft.com/office/officeart/2005/8/layout/hProcess7"/>
    <dgm:cxn modelId="{15A7C349-6C32-4BA0-A19F-8D62FB587665}" type="presParOf" srcId="{3A81B35F-494C-4A04-B522-74F239963FF5}" destId="{A10ABD86-9310-45B8-A14D-7A65FEBBDF2C}" srcOrd="2" destOrd="0" presId="urn:microsoft.com/office/officeart/2005/8/layout/hProcess7"/>
    <dgm:cxn modelId="{435D2A1F-2802-4529-8944-4F849F79834C}" type="presParOf" srcId="{2B57A1F7-2087-4149-A802-EB4C01103FEA}" destId="{C642CB94-F737-439C-9AC3-04BBEEAF0423}" srcOrd="3" destOrd="0" presId="urn:microsoft.com/office/officeart/2005/8/layout/hProcess7"/>
    <dgm:cxn modelId="{61D57DEA-1591-4F83-9780-26CD66AF524E}" type="presParOf" srcId="{2B57A1F7-2087-4149-A802-EB4C01103FEA}" destId="{0FB03D85-2358-41CD-B053-B5B81D96026A}" srcOrd="4" destOrd="0" presId="urn:microsoft.com/office/officeart/2005/8/layout/hProcess7"/>
    <dgm:cxn modelId="{95CF10D8-E149-48FA-B61A-455B4C16B46B}" type="presParOf" srcId="{0FB03D85-2358-41CD-B053-B5B81D96026A}" destId="{C7AB5609-1644-4197-87F1-0F653F94BED0}" srcOrd="0" destOrd="0" presId="urn:microsoft.com/office/officeart/2005/8/layout/hProcess7"/>
    <dgm:cxn modelId="{3C1552C6-B5A0-4A7B-A31C-2EB78A3A1B66}" type="presParOf" srcId="{0FB03D85-2358-41CD-B053-B5B81D96026A}" destId="{C99F5193-E132-42E0-A58D-0782EDF3FD50}" srcOrd="1" destOrd="0" presId="urn:microsoft.com/office/officeart/2005/8/layout/hProcess7"/>
    <dgm:cxn modelId="{AD0AD795-573E-4975-9B94-98F6DC7CBC43}" type="presParOf" srcId="{0FB03D85-2358-41CD-B053-B5B81D96026A}" destId="{FCDB0866-9889-4DC8-B096-960D6966F367}" srcOrd="2" destOrd="0" presId="urn:microsoft.com/office/officeart/2005/8/layout/hProcess7"/>
  </dgm:cxnLst>
  <dgm:bg/>
  <dgm:whole/>
</dgm:dataModel>
</file>

<file path=ppt/diagrams/data2.xml><?xml version="1.0" encoding="utf-8"?>
<dgm:dataModel xmlns:dgm="http://schemas.openxmlformats.org/drawingml/2006/diagram" xmlns:a="http://schemas.openxmlformats.org/drawingml/2006/main">
  <dgm:ptLst>
    <dgm:pt modelId="{3E05722C-9951-480F-8849-289B702F5678}" type="doc">
      <dgm:prSet loTypeId="urn:microsoft.com/office/officeart/2005/8/layout/default" loCatId="list" qsTypeId="urn:microsoft.com/office/officeart/2005/8/quickstyle/simple1#3" qsCatId="simple" csTypeId="urn:microsoft.com/office/officeart/2005/8/colors/accent1_2#2" csCatId="accent1" phldr="1"/>
      <dgm:spPr/>
      <dgm:t>
        <a:bodyPr/>
        <a:lstStyle/>
        <a:p>
          <a:endParaRPr lang="en-US"/>
        </a:p>
      </dgm:t>
    </dgm:pt>
    <dgm:pt modelId="{46271EE1-D4F4-47B7-BCC9-D27C655AFF91}">
      <dgm:prSet custT="1"/>
      <dgm:spPr/>
      <dgm:t>
        <a:bodyPr/>
        <a:lstStyle/>
        <a:p>
          <a:r>
            <a:rPr lang="en-US" sz="1800" dirty="0" err="1" smtClean="0">
              <a:solidFill>
                <a:srgbClr val="000000"/>
              </a:solidFill>
              <a:latin typeface="Times New Roman" pitchFamily="18" charset="0"/>
              <a:cs typeface="Times New Roman" pitchFamily="18" charset="0"/>
            </a:rPr>
            <a:t>GCN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kiểm</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nghiệm</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GCN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hun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trùng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GCN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kiểm</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dịch</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phải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được</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lập</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hoặc</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có</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xác</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nhận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ngày</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tiến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hành</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kiểm</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nghiệm</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kiểm</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dịch</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là</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trước</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ngày</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giao</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hàng</a:t>
          </a:r>
          <a:endParaRPr lang="en-US" sz="1800" dirty="0">
            <a:solidFill>
              <a:srgbClr val="000000"/>
            </a:solidFill>
            <a:latin typeface="Times New Roman" pitchFamily="18" charset="0"/>
            <a:cs typeface="Times New Roman" pitchFamily="18" charset="0"/>
          </a:endParaRPr>
        </a:p>
      </dgm:t>
    </dgm:pt>
    <dgm:pt modelId="{BE981306-6724-4BAF-8526-762F7683BAEB}" type="parTrans" cxnId="{13F1AB51-D50E-4265-B39B-CE296E2BB828}">
      <dgm:prSet/>
      <dgm:spPr/>
      <dgm:t>
        <a:bodyPr/>
        <a:lstStyle/>
        <a:p>
          <a:endParaRPr lang="en-US"/>
        </a:p>
      </dgm:t>
    </dgm:pt>
    <dgm:pt modelId="{903B35EF-2DEA-432D-860D-A058F00641BB}" type="sibTrans" cxnId="{13F1AB51-D50E-4265-B39B-CE296E2BB828}">
      <dgm:prSet/>
      <dgm:spPr/>
      <dgm:t>
        <a:bodyPr/>
        <a:lstStyle/>
        <a:p>
          <a:endParaRPr lang="en-US"/>
        </a:p>
      </dgm:t>
    </dgm:pt>
    <dgm:pt modelId="{050B3465-5232-467F-8F66-9024DDC0A99F}">
      <dgm:prSet custT="1"/>
      <dgm:spPr/>
      <dgm:t>
        <a:bodyPr/>
        <a:lstStyle/>
        <a:p>
          <a:r>
            <a:rPr lang="en-US" sz="1800" dirty="0" err="1" smtClean="0">
              <a:solidFill>
                <a:srgbClr val="000000"/>
              </a:solidFill>
              <a:latin typeface="Times New Roman" pitchFamily="18" charset="0"/>
              <a:cs typeface="Times New Roman" pitchFamily="18" charset="0"/>
            </a:rPr>
            <a:t>Hoá</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đơn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bưu</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điện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gửi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chứng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từ</a:t>
          </a:r>
          <a:r>
            <a:rPr lang="en-US" sz="1800" dirty="0" smtClean="0">
              <a:solidFill>
                <a:srgbClr val="000000"/>
              </a:solidFill>
              <a:latin typeface="Times New Roman" pitchFamily="18" charset="0"/>
              <a:cs typeface="Times New Roman" pitchFamily="18" charset="0"/>
            </a:rPr>
            <a:t> ( Courier receipt) </a:t>
          </a:r>
          <a:r>
            <a:rPr lang="en-US" sz="1800" dirty="0" err="1" smtClean="0">
              <a:solidFill>
                <a:srgbClr val="000000"/>
              </a:solidFill>
              <a:latin typeface="Times New Roman" pitchFamily="18" charset="0"/>
              <a:cs typeface="Times New Roman" pitchFamily="18" charset="0"/>
            </a:rPr>
            <a:t>ngày</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nhận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chứng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từ</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phải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nằm</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trong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thời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hạn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của</a:t>
          </a:r>
          <a:r>
            <a:rPr lang="en-US" sz="1800" dirty="0" smtClean="0">
              <a:solidFill>
                <a:srgbClr val="000000"/>
              </a:solidFill>
              <a:latin typeface="Times New Roman" pitchFamily="18" charset="0"/>
              <a:cs typeface="Times New Roman" pitchFamily="18" charset="0"/>
            </a:rPr>
            <a:t> L/C, </a:t>
          </a:r>
          <a:r>
            <a:rPr lang="en-US" sz="1800" dirty="0" err="1" smtClean="0">
              <a:solidFill>
                <a:srgbClr val="000000"/>
              </a:solidFill>
              <a:latin typeface="Times New Roman" pitchFamily="18" charset="0"/>
              <a:cs typeface="Times New Roman" pitchFamily="18" charset="0"/>
            </a:rPr>
            <a:t>kèm</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theo</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xác</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nhận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của</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người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nhận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chuyển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bộ</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chứng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từ</a:t>
          </a:r>
          <a:endParaRPr lang="en-US" sz="1800" dirty="0">
            <a:solidFill>
              <a:srgbClr val="000000"/>
            </a:solidFill>
            <a:latin typeface="Times New Roman" pitchFamily="18" charset="0"/>
            <a:cs typeface="Times New Roman" pitchFamily="18" charset="0"/>
          </a:endParaRPr>
        </a:p>
      </dgm:t>
    </dgm:pt>
    <dgm:pt modelId="{5F6CFF4C-CCF0-4FCA-9D2C-67859804D507}" type="parTrans" cxnId="{10FDB6B5-24F8-4A86-B10C-22207B0578B6}">
      <dgm:prSet/>
      <dgm:spPr/>
      <dgm:t>
        <a:bodyPr/>
        <a:lstStyle/>
        <a:p>
          <a:endParaRPr lang="en-US"/>
        </a:p>
      </dgm:t>
    </dgm:pt>
    <dgm:pt modelId="{FA606EC3-12B0-4799-A2F6-47575873E1AD}" type="sibTrans" cxnId="{10FDB6B5-24F8-4A86-B10C-22207B0578B6}">
      <dgm:prSet/>
      <dgm:spPr/>
      <dgm:t>
        <a:bodyPr/>
        <a:lstStyle/>
        <a:p>
          <a:endParaRPr lang="en-US"/>
        </a:p>
      </dgm:t>
    </dgm:pt>
    <dgm:pt modelId="{71A3745D-1E30-46CF-88C8-F74AB7FBF403}">
      <dgm:prSet custT="1"/>
      <dgm:spPr/>
      <dgm:t>
        <a:bodyPr/>
        <a:lstStyle/>
        <a:p>
          <a:r>
            <a:rPr lang="en-US" sz="1800" dirty="0" err="1" smtClean="0">
              <a:solidFill>
                <a:srgbClr val="000000"/>
              </a:solidFill>
              <a:latin typeface="Times New Roman" pitchFamily="18" charset="0"/>
              <a:cs typeface="Times New Roman" pitchFamily="18" charset="0"/>
            </a:rPr>
            <a:t>GCN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chất</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lượng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và</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số</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lượng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phải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được</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lập</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theo</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quy</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định</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của</a:t>
          </a:r>
          <a:r>
            <a:rPr lang="en-US" sz="1800" dirty="0" smtClean="0">
              <a:solidFill>
                <a:srgbClr val="000000"/>
              </a:solidFill>
              <a:latin typeface="Times New Roman" pitchFamily="18" charset="0"/>
              <a:cs typeface="Times New Roman" pitchFamily="18" charset="0"/>
            </a:rPr>
            <a:t> L/C</a:t>
          </a:r>
          <a:endParaRPr lang="en-US" sz="1800" dirty="0">
            <a:solidFill>
              <a:srgbClr val="000000"/>
            </a:solidFill>
            <a:latin typeface="Times New Roman" pitchFamily="18" charset="0"/>
            <a:cs typeface="Times New Roman" pitchFamily="18" charset="0"/>
          </a:endParaRPr>
        </a:p>
      </dgm:t>
    </dgm:pt>
    <dgm:pt modelId="{C789E51E-D49A-493C-B952-BEA19A3D8FD2}" type="parTrans" cxnId="{0931BDA0-73EC-4FCC-BE3E-68C2CB602123}">
      <dgm:prSet/>
      <dgm:spPr/>
      <dgm:t>
        <a:bodyPr/>
        <a:lstStyle/>
        <a:p>
          <a:endParaRPr lang="en-US"/>
        </a:p>
      </dgm:t>
    </dgm:pt>
    <dgm:pt modelId="{770E6255-330B-4C94-9E07-E404A75E2BBB}" type="sibTrans" cxnId="{0931BDA0-73EC-4FCC-BE3E-68C2CB602123}">
      <dgm:prSet/>
      <dgm:spPr/>
      <dgm:t>
        <a:bodyPr/>
        <a:lstStyle/>
        <a:p>
          <a:endParaRPr lang="en-US"/>
        </a:p>
      </dgm:t>
    </dgm:pt>
    <dgm:pt modelId="{99ED81D5-9060-4B67-A5AC-58B4BF523F77}">
      <dgm:prSet custT="1"/>
      <dgm:spPr/>
      <dgm:t>
        <a:bodyPr/>
        <a:lstStyle/>
        <a:p>
          <a:r>
            <a:rPr lang="en-US" sz="1800" dirty="0" err="1" smtClean="0">
              <a:solidFill>
                <a:srgbClr val="000000"/>
              </a:solidFill>
              <a:latin typeface="Times New Roman" pitchFamily="18" charset="0"/>
              <a:cs typeface="Times New Roman" pitchFamily="18" charset="0"/>
            </a:rPr>
            <a:t>GCN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xuất</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xứ</a:t>
          </a:r>
          <a:r>
            <a:rPr lang="en-US" sz="1800" dirty="0" smtClean="0">
              <a:solidFill>
                <a:srgbClr val="000000"/>
              </a:solidFill>
              <a:latin typeface="Times New Roman" pitchFamily="18" charset="0"/>
              <a:cs typeface="Times New Roman" pitchFamily="18" charset="0"/>
            </a:rPr>
            <a:t> do </a:t>
          </a:r>
          <a:r>
            <a:rPr lang="en-US" sz="1800" dirty="0" err="1" smtClean="0">
              <a:solidFill>
                <a:srgbClr val="000000"/>
              </a:solidFill>
              <a:latin typeface="Times New Roman" pitchFamily="18" charset="0"/>
              <a:cs typeface="Times New Roman" pitchFamily="18" charset="0"/>
            </a:rPr>
            <a:t>Phòng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thương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mại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và</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Công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nghiệp</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hoặc</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người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sản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xuất</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hoặc</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người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thụ</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hưởng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lập</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theo</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quy</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định</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của</a:t>
          </a:r>
          <a:r>
            <a:rPr lang="en-US" sz="1800" dirty="0" smtClean="0">
              <a:solidFill>
                <a:srgbClr val="000000"/>
              </a:solidFill>
              <a:latin typeface="Times New Roman" pitchFamily="18" charset="0"/>
              <a:cs typeface="Times New Roman" pitchFamily="18" charset="0"/>
            </a:rPr>
            <a:t> L/C</a:t>
          </a:r>
          <a:endParaRPr lang="en-US" sz="1800" dirty="0">
            <a:solidFill>
              <a:srgbClr val="000000"/>
            </a:solidFill>
            <a:latin typeface="Times New Roman" pitchFamily="18" charset="0"/>
            <a:cs typeface="Times New Roman" pitchFamily="18" charset="0"/>
          </a:endParaRPr>
        </a:p>
      </dgm:t>
    </dgm:pt>
    <dgm:pt modelId="{D43AE493-203C-4F94-8484-45CD92EA8DF4}" type="parTrans" cxnId="{15298C4A-80BC-4D02-BBFA-8840A7C9CED6}">
      <dgm:prSet/>
      <dgm:spPr/>
      <dgm:t>
        <a:bodyPr/>
        <a:lstStyle/>
        <a:p>
          <a:endParaRPr lang="en-US"/>
        </a:p>
      </dgm:t>
    </dgm:pt>
    <dgm:pt modelId="{E67E7B09-227C-4F75-9B6F-2E28AED8EA71}" type="sibTrans" cxnId="{15298C4A-80BC-4D02-BBFA-8840A7C9CED6}">
      <dgm:prSet/>
      <dgm:spPr/>
      <dgm:t>
        <a:bodyPr/>
        <a:lstStyle/>
        <a:p>
          <a:endParaRPr lang="en-US"/>
        </a:p>
      </dgm:t>
    </dgm:pt>
    <dgm:pt modelId="{1C03A8FA-118B-4DE3-8707-5A3DD694A686}">
      <dgm:prSet custT="1"/>
      <dgm:spPr/>
      <dgm:t>
        <a:bodyPr/>
        <a:lstStyle/>
        <a:p>
          <a:r>
            <a:rPr lang="en-US" sz="1800" dirty="0" err="1" smtClean="0">
              <a:solidFill>
                <a:srgbClr val="000000"/>
              </a:solidFill>
              <a:latin typeface="Times New Roman" pitchFamily="18" charset="0"/>
              <a:cs typeface="Times New Roman" pitchFamily="18" charset="0"/>
            </a:rPr>
            <a:t>Các</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điện</a:t>
          </a:r>
          <a:r>
            <a:rPr lang="en-US" sz="1800" dirty="0" smtClean="0">
              <a:solidFill>
                <a:srgbClr val="000000"/>
              </a:solidFill>
              <a:latin typeface="Times New Roman" pitchFamily="18" charset="0"/>
              <a:cs typeface="Times New Roman" pitchFamily="18" charset="0"/>
            </a:rPr>
            <a:t>, fax </a:t>
          </a:r>
          <a:r>
            <a:rPr lang="en-US" sz="1800" dirty="0" err="1" smtClean="0">
              <a:solidFill>
                <a:srgbClr val="000000"/>
              </a:solidFill>
              <a:latin typeface="Times New Roman" pitchFamily="18" charset="0"/>
              <a:cs typeface="Times New Roman" pitchFamily="18" charset="0"/>
            </a:rPr>
            <a:t>thông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báo</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giao</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hàng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thời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hạn</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thông</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báo</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phải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phù</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hợp</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với</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quy</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định</a:t>
          </a:r>
          <a:r>
            <a:rPr lang="en-US" sz="1800" dirty="0" smtClean="0">
              <a:solidFill>
                <a:srgbClr val="000000"/>
              </a:solidFill>
              <a:latin typeface="Times New Roman" pitchFamily="18" charset="0"/>
              <a:cs typeface="Times New Roman" pitchFamily="18" charset="0"/>
            </a:rPr>
            <a:t> </a:t>
          </a:r>
          <a:r>
            <a:rPr lang="en-US" sz="1800" dirty="0" err="1" smtClean="0">
              <a:solidFill>
                <a:srgbClr val="000000"/>
              </a:solidFill>
              <a:latin typeface="Times New Roman" pitchFamily="18" charset="0"/>
              <a:cs typeface="Times New Roman" pitchFamily="18" charset="0"/>
            </a:rPr>
            <a:t>của</a:t>
          </a:r>
          <a:r>
            <a:rPr lang="en-US" sz="1800" dirty="0" smtClean="0">
              <a:solidFill>
                <a:srgbClr val="000000"/>
              </a:solidFill>
              <a:latin typeface="Times New Roman" pitchFamily="18" charset="0"/>
              <a:cs typeface="Times New Roman" pitchFamily="18" charset="0"/>
            </a:rPr>
            <a:t> L/C</a:t>
          </a:r>
          <a:endParaRPr lang="en-US" sz="1800" dirty="0">
            <a:solidFill>
              <a:srgbClr val="000000"/>
            </a:solidFill>
            <a:latin typeface="Times New Roman" pitchFamily="18" charset="0"/>
            <a:cs typeface="Times New Roman" pitchFamily="18" charset="0"/>
          </a:endParaRPr>
        </a:p>
      </dgm:t>
    </dgm:pt>
    <dgm:pt modelId="{80AA3758-B0BE-4C11-8E3F-05EC70E9F927}" type="parTrans" cxnId="{8063C39C-8F58-4A53-AFBD-B26A0E7FACA6}">
      <dgm:prSet/>
      <dgm:spPr/>
      <dgm:t>
        <a:bodyPr/>
        <a:lstStyle/>
        <a:p>
          <a:endParaRPr lang="en-US"/>
        </a:p>
      </dgm:t>
    </dgm:pt>
    <dgm:pt modelId="{CF164658-B747-4161-81ED-13C17977E05F}" type="sibTrans" cxnId="{8063C39C-8F58-4A53-AFBD-B26A0E7FACA6}">
      <dgm:prSet/>
      <dgm:spPr/>
      <dgm:t>
        <a:bodyPr/>
        <a:lstStyle/>
        <a:p>
          <a:endParaRPr lang="en-US"/>
        </a:p>
      </dgm:t>
    </dgm:pt>
    <dgm:pt modelId="{414D401C-DF3C-4981-82DE-62F5466FED7E}" type="pres">
      <dgm:prSet presAssocID="{3E05722C-9951-480F-8849-289B702F5678}" presName="diagram" presStyleCnt="0">
        <dgm:presLayoutVars>
          <dgm:dir/>
          <dgm:resizeHandles val="exact"/>
        </dgm:presLayoutVars>
      </dgm:prSet>
      <dgm:spPr/>
      <dgm:t>
        <a:bodyPr/>
        <a:lstStyle/>
        <a:p>
          <a:endParaRPr lang="en-US"/>
        </a:p>
      </dgm:t>
    </dgm:pt>
    <dgm:pt modelId="{490D9DB5-9F98-4CE8-A2B2-723FCE617154}" type="pres">
      <dgm:prSet presAssocID="{46271EE1-D4F4-47B7-BCC9-D27C655AFF91}" presName="node" presStyleLbl="node1" presStyleIdx="0" presStyleCnt="5" custScaleX="114881" custLinFactNeighborX="6244" custLinFactNeighborY="3709">
        <dgm:presLayoutVars>
          <dgm:bulletEnabled val="1"/>
        </dgm:presLayoutVars>
      </dgm:prSet>
      <dgm:spPr/>
      <dgm:t>
        <a:bodyPr/>
        <a:lstStyle/>
        <a:p>
          <a:endParaRPr lang="en-US"/>
        </a:p>
      </dgm:t>
    </dgm:pt>
    <dgm:pt modelId="{43286AA9-88FD-4D33-8219-F81481219F5D}" type="pres">
      <dgm:prSet presAssocID="{903B35EF-2DEA-432D-860D-A058F00641BB}" presName="sibTrans" presStyleCnt="0"/>
      <dgm:spPr/>
    </dgm:pt>
    <dgm:pt modelId="{2CC3A983-9B7A-469D-B9FD-29598D13E39B}" type="pres">
      <dgm:prSet presAssocID="{050B3465-5232-467F-8F66-9024DDC0A99F}" presName="node" presStyleLbl="node1" presStyleIdx="1" presStyleCnt="5" custScaleX="120444" custLinFactNeighborX="0">
        <dgm:presLayoutVars>
          <dgm:bulletEnabled val="1"/>
        </dgm:presLayoutVars>
      </dgm:prSet>
      <dgm:spPr/>
      <dgm:t>
        <a:bodyPr/>
        <a:lstStyle/>
        <a:p>
          <a:endParaRPr lang="en-US"/>
        </a:p>
      </dgm:t>
    </dgm:pt>
    <dgm:pt modelId="{A2DEEBAD-2A11-4088-BFBF-1862E569DDB0}" type="pres">
      <dgm:prSet presAssocID="{FA606EC3-12B0-4799-A2F6-47575873E1AD}" presName="sibTrans" presStyleCnt="0"/>
      <dgm:spPr/>
    </dgm:pt>
    <dgm:pt modelId="{A712C1A8-AB6F-4467-A0F9-926ED3F51DC5}" type="pres">
      <dgm:prSet presAssocID="{71A3745D-1E30-46CF-88C8-F74AB7FBF403}" presName="node" presStyleLbl="node1" presStyleIdx="2" presStyleCnt="5" custScaleX="67249" custLinFactNeighborX="0">
        <dgm:presLayoutVars>
          <dgm:bulletEnabled val="1"/>
        </dgm:presLayoutVars>
      </dgm:prSet>
      <dgm:spPr/>
      <dgm:t>
        <a:bodyPr/>
        <a:lstStyle/>
        <a:p>
          <a:endParaRPr lang="en-US"/>
        </a:p>
      </dgm:t>
    </dgm:pt>
    <dgm:pt modelId="{669170CE-D766-4F28-97FD-22E3805D7C5E}" type="pres">
      <dgm:prSet presAssocID="{770E6255-330B-4C94-9E07-E404A75E2BBB}" presName="sibTrans" presStyleCnt="0"/>
      <dgm:spPr/>
    </dgm:pt>
    <dgm:pt modelId="{B470770A-6CE7-4B39-8B97-4345A465FD1B}" type="pres">
      <dgm:prSet presAssocID="{99ED81D5-9060-4B67-A5AC-58B4BF523F77}" presName="node" presStyleLbl="node1" presStyleIdx="3" presStyleCnt="5" custScaleX="83767" custLinFactNeighborX="0">
        <dgm:presLayoutVars>
          <dgm:bulletEnabled val="1"/>
        </dgm:presLayoutVars>
      </dgm:prSet>
      <dgm:spPr/>
      <dgm:t>
        <a:bodyPr/>
        <a:lstStyle/>
        <a:p>
          <a:endParaRPr lang="en-US"/>
        </a:p>
      </dgm:t>
    </dgm:pt>
    <dgm:pt modelId="{90685B81-FC18-4A81-89DC-6F9E47CE472D}" type="pres">
      <dgm:prSet presAssocID="{E67E7B09-227C-4F75-9B6F-2E28AED8EA71}" presName="sibTrans" presStyleCnt="0"/>
      <dgm:spPr/>
    </dgm:pt>
    <dgm:pt modelId="{24A90390-62D4-42D4-9B7A-49AE595B5A25}" type="pres">
      <dgm:prSet presAssocID="{1C03A8FA-118B-4DE3-8707-5A3DD694A686}" presName="node" presStyleLbl="node1" presStyleIdx="4" presStyleCnt="5" custScaleX="86450" custLinFactNeighborX="0">
        <dgm:presLayoutVars>
          <dgm:bulletEnabled val="1"/>
        </dgm:presLayoutVars>
      </dgm:prSet>
      <dgm:spPr/>
      <dgm:t>
        <a:bodyPr/>
        <a:lstStyle/>
        <a:p>
          <a:endParaRPr lang="en-US"/>
        </a:p>
      </dgm:t>
    </dgm:pt>
  </dgm:ptLst>
  <dgm:cxnLst>
    <dgm:cxn modelId="{773A896F-F39F-48D9-B238-3C263189D0B7}" type="presOf" srcId="{99ED81D5-9060-4B67-A5AC-58B4BF523F77}" destId="{B470770A-6CE7-4B39-8B97-4345A465FD1B}" srcOrd="0" destOrd="0" presId="urn:microsoft.com/office/officeart/2005/8/layout/default"/>
    <dgm:cxn modelId="{15298C4A-80BC-4D02-BBFA-8840A7C9CED6}" srcId="{3E05722C-9951-480F-8849-289B702F5678}" destId="{99ED81D5-9060-4B67-A5AC-58B4BF523F77}" srcOrd="3" destOrd="0" parTransId="{D43AE493-203C-4F94-8484-45CD92EA8DF4}" sibTransId="{E67E7B09-227C-4F75-9B6F-2E28AED8EA71}"/>
    <dgm:cxn modelId="{8063C39C-8F58-4A53-AFBD-B26A0E7FACA6}" srcId="{3E05722C-9951-480F-8849-289B702F5678}" destId="{1C03A8FA-118B-4DE3-8707-5A3DD694A686}" srcOrd="4" destOrd="0" parTransId="{80AA3758-B0BE-4C11-8E3F-05EC70E9F927}" sibTransId="{CF164658-B747-4161-81ED-13C17977E05F}"/>
    <dgm:cxn modelId="{EA5A8A7C-2436-45EE-90A8-5AABD5C1A9FE}" type="presOf" srcId="{3E05722C-9951-480F-8849-289B702F5678}" destId="{414D401C-DF3C-4981-82DE-62F5466FED7E}" srcOrd="0" destOrd="0" presId="urn:microsoft.com/office/officeart/2005/8/layout/default"/>
    <dgm:cxn modelId="{0931BDA0-73EC-4FCC-BE3E-68C2CB602123}" srcId="{3E05722C-9951-480F-8849-289B702F5678}" destId="{71A3745D-1E30-46CF-88C8-F74AB7FBF403}" srcOrd="2" destOrd="0" parTransId="{C789E51E-D49A-493C-B952-BEA19A3D8FD2}" sibTransId="{770E6255-330B-4C94-9E07-E404A75E2BBB}"/>
    <dgm:cxn modelId="{10FDB6B5-24F8-4A86-B10C-22207B0578B6}" srcId="{3E05722C-9951-480F-8849-289B702F5678}" destId="{050B3465-5232-467F-8F66-9024DDC0A99F}" srcOrd="1" destOrd="0" parTransId="{5F6CFF4C-CCF0-4FCA-9D2C-67859804D507}" sibTransId="{FA606EC3-12B0-4799-A2F6-47575873E1AD}"/>
    <dgm:cxn modelId="{13F1AB51-D50E-4265-B39B-CE296E2BB828}" srcId="{3E05722C-9951-480F-8849-289B702F5678}" destId="{46271EE1-D4F4-47B7-BCC9-D27C655AFF91}" srcOrd="0" destOrd="0" parTransId="{BE981306-6724-4BAF-8526-762F7683BAEB}" sibTransId="{903B35EF-2DEA-432D-860D-A058F00641BB}"/>
    <dgm:cxn modelId="{5F710E89-D12A-4F5C-A458-174C2BB6691C}" type="presOf" srcId="{46271EE1-D4F4-47B7-BCC9-D27C655AFF91}" destId="{490D9DB5-9F98-4CE8-A2B2-723FCE617154}" srcOrd="0" destOrd="0" presId="urn:microsoft.com/office/officeart/2005/8/layout/default"/>
    <dgm:cxn modelId="{289E6062-C875-4DE4-9B14-BC6247BE73BB}" type="presOf" srcId="{71A3745D-1E30-46CF-88C8-F74AB7FBF403}" destId="{A712C1A8-AB6F-4467-A0F9-926ED3F51DC5}" srcOrd="0" destOrd="0" presId="urn:microsoft.com/office/officeart/2005/8/layout/default"/>
    <dgm:cxn modelId="{F60E06C7-2007-4BC7-B057-A48CD2BA90A2}" type="presOf" srcId="{050B3465-5232-467F-8F66-9024DDC0A99F}" destId="{2CC3A983-9B7A-469D-B9FD-29598D13E39B}" srcOrd="0" destOrd="0" presId="urn:microsoft.com/office/officeart/2005/8/layout/default"/>
    <dgm:cxn modelId="{A8BE336A-F07F-433E-9B46-CC90990022E5}" type="presOf" srcId="{1C03A8FA-118B-4DE3-8707-5A3DD694A686}" destId="{24A90390-62D4-42D4-9B7A-49AE595B5A25}" srcOrd="0" destOrd="0" presId="urn:microsoft.com/office/officeart/2005/8/layout/default"/>
    <dgm:cxn modelId="{2E806AE4-F629-4AF5-AEDB-C951F0649E1C}" type="presParOf" srcId="{414D401C-DF3C-4981-82DE-62F5466FED7E}" destId="{490D9DB5-9F98-4CE8-A2B2-723FCE617154}" srcOrd="0" destOrd="0" presId="urn:microsoft.com/office/officeart/2005/8/layout/default"/>
    <dgm:cxn modelId="{C99E7778-5962-4F4B-A81B-1B6111C2F779}" type="presParOf" srcId="{414D401C-DF3C-4981-82DE-62F5466FED7E}" destId="{43286AA9-88FD-4D33-8219-F81481219F5D}" srcOrd="1" destOrd="0" presId="urn:microsoft.com/office/officeart/2005/8/layout/default"/>
    <dgm:cxn modelId="{EDA066E2-7230-43AA-AE6E-FBBAD94C303E}" type="presParOf" srcId="{414D401C-DF3C-4981-82DE-62F5466FED7E}" destId="{2CC3A983-9B7A-469D-B9FD-29598D13E39B}" srcOrd="2" destOrd="0" presId="urn:microsoft.com/office/officeart/2005/8/layout/default"/>
    <dgm:cxn modelId="{C2F43F65-040F-446C-B911-D65A1B38E319}" type="presParOf" srcId="{414D401C-DF3C-4981-82DE-62F5466FED7E}" destId="{A2DEEBAD-2A11-4088-BFBF-1862E569DDB0}" srcOrd="3" destOrd="0" presId="urn:microsoft.com/office/officeart/2005/8/layout/default"/>
    <dgm:cxn modelId="{9FB540DE-BA69-455A-9FD2-98A8B4D1D9F8}" type="presParOf" srcId="{414D401C-DF3C-4981-82DE-62F5466FED7E}" destId="{A712C1A8-AB6F-4467-A0F9-926ED3F51DC5}" srcOrd="4" destOrd="0" presId="urn:microsoft.com/office/officeart/2005/8/layout/default"/>
    <dgm:cxn modelId="{88C45F02-2EFC-41D9-AA8B-00659A01A6D5}" type="presParOf" srcId="{414D401C-DF3C-4981-82DE-62F5466FED7E}" destId="{669170CE-D766-4F28-97FD-22E3805D7C5E}" srcOrd="5" destOrd="0" presId="urn:microsoft.com/office/officeart/2005/8/layout/default"/>
    <dgm:cxn modelId="{156F96EE-79B5-436F-ADDA-8540F33AC2B0}" type="presParOf" srcId="{414D401C-DF3C-4981-82DE-62F5466FED7E}" destId="{B470770A-6CE7-4B39-8B97-4345A465FD1B}" srcOrd="6" destOrd="0" presId="urn:microsoft.com/office/officeart/2005/8/layout/default"/>
    <dgm:cxn modelId="{BF0C8202-60E9-4FE8-803D-8D58EE965B7D}" type="presParOf" srcId="{414D401C-DF3C-4981-82DE-62F5466FED7E}" destId="{90685B81-FC18-4A81-89DC-6F9E47CE472D}" srcOrd="7" destOrd="0" presId="urn:microsoft.com/office/officeart/2005/8/layout/default"/>
    <dgm:cxn modelId="{8C049B96-28DB-410F-B387-96D78AAFF5E2}" type="presParOf" srcId="{414D401C-DF3C-4981-82DE-62F5466FED7E}" destId="{24A90390-62D4-42D4-9B7A-49AE595B5A25}" srcOrd="8" destOrd="0" presId="urn:microsoft.com/office/officeart/2005/8/layout/default"/>
  </dgm:cxnLst>
  <dgm:bg/>
  <dgm:whole/>
</dgm:dataModel>
</file>

<file path=ppt/diagrams/data3.xml><?xml version="1.0" encoding="utf-8"?>
<dgm:dataModel xmlns:dgm="http://schemas.openxmlformats.org/drawingml/2006/diagram" xmlns:a="http://schemas.openxmlformats.org/drawingml/2006/main">
  <dgm:ptLst>
    <dgm:pt modelId="{90530B5A-85FA-45D9-9F2C-C4DF0C0B5DFF}"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619B439C-A33D-4D87-9CE9-045846BE8824}">
      <dgm:prSet phldrT="[Text]" custT="1"/>
      <dgm:spPr/>
      <dgm:t>
        <a:bodyPr/>
        <a:lstStyle/>
        <a:p>
          <a:r>
            <a:rPr lang="en-US" sz="3600" smtClean="0">
              <a:latin typeface="Times New Roman" pitchFamily="18" charset="0"/>
              <a:cs typeface="Times New Roman" pitchFamily="18" charset="0"/>
            </a:rPr>
            <a:t>1</a:t>
          </a:r>
          <a:endParaRPr lang="en-US" sz="3600">
            <a:latin typeface="Times New Roman" pitchFamily="18" charset="0"/>
            <a:cs typeface="Times New Roman" pitchFamily="18" charset="0"/>
          </a:endParaRPr>
        </a:p>
      </dgm:t>
    </dgm:pt>
    <dgm:pt modelId="{FDFAD1B1-6D81-4759-A8B7-87880B37AAB7}" type="parTrans" cxnId="{B807BE79-3CAA-4D92-B687-21782E98AF3B}">
      <dgm:prSet/>
      <dgm:spPr/>
      <dgm:t>
        <a:bodyPr/>
        <a:lstStyle/>
        <a:p>
          <a:endParaRPr lang="en-US"/>
        </a:p>
      </dgm:t>
    </dgm:pt>
    <dgm:pt modelId="{42A63722-CE25-47B8-8D25-8408A7F3D693}" type="sibTrans" cxnId="{B807BE79-3CAA-4D92-B687-21782E98AF3B}">
      <dgm:prSet/>
      <dgm:spPr/>
      <dgm:t>
        <a:bodyPr/>
        <a:lstStyle/>
        <a:p>
          <a:endParaRPr lang="en-US"/>
        </a:p>
      </dgm:t>
    </dgm:pt>
    <dgm:pt modelId="{DAF82AF6-B44F-49C7-8BDB-1FF8D755C9F2}">
      <dgm:prSet phldrT="[Text]" custT="1"/>
      <dgm:spPr/>
      <dgm:t>
        <a:bodyPr/>
        <a:lstStyle/>
        <a:p>
          <a:r>
            <a:rPr lang="en-US" sz="3600" smtClean="0">
              <a:latin typeface="Times New Roman" pitchFamily="18" charset="0"/>
              <a:cs typeface="Times New Roman" pitchFamily="18" charset="0"/>
            </a:rPr>
            <a:t>Nộp các giấy tờ</a:t>
          </a:r>
          <a:endParaRPr lang="en-US" sz="3600">
            <a:latin typeface="Times New Roman" pitchFamily="18" charset="0"/>
            <a:cs typeface="Times New Roman" pitchFamily="18" charset="0"/>
          </a:endParaRPr>
        </a:p>
      </dgm:t>
    </dgm:pt>
    <dgm:pt modelId="{0DFBDE8F-406F-439B-80EE-8E1321A4F206}" type="parTrans" cxnId="{1AB91F00-DC9B-4D75-A344-B01A185241C7}">
      <dgm:prSet/>
      <dgm:spPr/>
      <dgm:t>
        <a:bodyPr/>
        <a:lstStyle/>
        <a:p>
          <a:endParaRPr lang="en-US"/>
        </a:p>
      </dgm:t>
    </dgm:pt>
    <dgm:pt modelId="{88FBE58F-7C60-47AC-A7FD-84D8361D5BD7}" type="sibTrans" cxnId="{1AB91F00-DC9B-4D75-A344-B01A185241C7}">
      <dgm:prSet/>
      <dgm:spPr/>
      <dgm:t>
        <a:bodyPr/>
        <a:lstStyle/>
        <a:p>
          <a:endParaRPr lang="en-US"/>
        </a:p>
      </dgm:t>
    </dgm:pt>
    <dgm:pt modelId="{B45558BA-E498-4CB9-ADFD-EDD6B242F362}">
      <dgm:prSet phldrT="[Text]" custT="1"/>
      <dgm:spPr/>
      <dgm:t>
        <a:bodyPr/>
        <a:lstStyle/>
        <a:p>
          <a:r>
            <a:rPr lang="en-US" sz="3600" smtClean="0">
              <a:latin typeface="Times New Roman" pitchFamily="18" charset="0"/>
              <a:cs typeface="Times New Roman" pitchFamily="18" charset="0"/>
            </a:rPr>
            <a:t>2</a:t>
          </a:r>
          <a:endParaRPr lang="en-US" sz="3600">
            <a:latin typeface="Times New Roman" pitchFamily="18" charset="0"/>
            <a:cs typeface="Times New Roman" pitchFamily="18" charset="0"/>
          </a:endParaRPr>
        </a:p>
      </dgm:t>
    </dgm:pt>
    <dgm:pt modelId="{9F7D90FC-1455-43B2-924D-94933D2913EA}" type="parTrans" cxnId="{1A08057B-6101-486A-B85A-06CD451BF4BB}">
      <dgm:prSet/>
      <dgm:spPr/>
      <dgm:t>
        <a:bodyPr/>
        <a:lstStyle/>
        <a:p>
          <a:endParaRPr lang="en-US"/>
        </a:p>
      </dgm:t>
    </dgm:pt>
    <dgm:pt modelId="{84C52C8F-7F8E-4606-8B9B-7D6BC3D57606}" type="sibTrans" cxnId="{1A08057B-6101-486A-B85A-06CD451BF4BB}">
      <dgm:prSet/>
      <dgm:spPr/>
      <dgm:t>
        <a:bodyPr/>
        <a:lstStyle/>
        <a:p>
          <a:endParaRPr lang="en-US"/>
        </a:p>
      </dgm:t>
    </dgm:pt>
    <dgm:pt modelId="{1AA568CC-5DD9-48D0-B840-7536DE7F3C79}">
      <dgm:prSet phldrT="[Text]" custT="1"/>
      <dgm:spPr/>
      <dgm:t>
        <a:bodyPr/>
        <a:lstStyle/>
        <a:p>
          <a:r>
            <a:rPr lang="en-US" sz="3600" smtClean="0">
              <a:latin typeface="Times New Roman" pitchFamily="18" charset="0"/>
              <a:cs typeface="Times New Roman" pitchFamily="18" charset="0"/>
            </a:rPr>
            <a:t>Kí quỹ mở L/C</a:t>
          </a:r>
          <a:endParaRPr lang="en-US" sz="3600">
            <a:latin typeface="Times New Roman" pitchFamily="18" charset="0"/>
            <a:cs typeface="Times New Roman" pitchFamily="18" charset="0"/>
          </a:endParaRPr>
        </a:p>
      </dgm:t>
    </dgm:pt>
    <dgm:pt modelId="{4F2C4846-195C-4B16-98D4-B5351445D28E}" type="parTrans" cxnId="{517797DF-0E8E-41E6-9B73-EE483C3B473A}">
      <dgm:prSet/>
      <dgm:spPr/>
      <dgm:t>
        <a:bodyPr/>
        <a:lstStyle/>
        <a:p>
          <a:endParaRPr lang="en-US"/>
        </a:p>
      </dgm:t>
    </dgm:pt>
    <dgm:pt modelId="{FA3F52B6-4209-4B56-85FC-8AFC42B226E9}" type="sibTrans" cxnId="{517797DF-0E8E-41E6-9B73-EE483C3B473A}">
      <dgm:prSet/>
      <dgm:spPr/>
      <dgm:t>
        <a:bodyPr/>
        <a:lstStyle/>
        <a:p>
          <a:endParaRPr lang="en-US"/>
        </a:p>
      </dgm:t>
    </dgm:pt>
    <dgm:pt modelId="{3F5D7F2B-13C7-4EC0-AA8C-6A9D8E057BAD}">
      <dgm:prSet phldrT="[Text]" custT="1"/>
      <dgm:spPr/>
      <dgm:t>
        <a:bodyPr/>
        <a:lstStyle/>
        <a:p>
          <a:r>
            <a:rPr lang="en-US" sz="3600" smtClean="0">
              <a:latin typeface="Times New Roman" pitchFamily="18" charset="0"/>
              <a:cs typeface="Times New Roman" pitchFamily="18" charset="0"/>
            </a:rPr>
            <a:t>3</a:t>
          </a:r>
          <a:endParaRPr lang="en-US" sz="3600">
            <a:latin typeface="Times New Roman" pitchFamily="18" charset="0"/>
            <a:cs typeface="Times New Roman" pitchFamily="18" charset="0"/>
          </a:endParaRPr>
        </a:p>
      </dgm:t>
    </dgm:pt>
    <dgm:pt modelId="{20C706F1-DCA0-494A-A887-3EB2D2CB07B2}" type="parTrans" cxnId="{1CFE45B1-00B3-4F3F-81A9-FAEA430232C3}">
      <dgm:prSet/>
      <dgm:spPr/>
      <dgm:t>
        <a:bodyPr/>
        <a:lstStyle/>
        <a:p>
          <a:endParaRPr lang="en-US"/>
        </a:p>
      </dgm:t>
    </dgm:pt>
    <dgm:pt modelId="{2CEF4295-C6EB-4A48-9F13-04D910A07A38}" type="sibTrans" cxnId="{1CFE45B1-00B3-4F3F-81A9-FAEA430232C3}">
      <dgm:prSet/>
      <dgm:spPr/>
      <dgm:t>
        <a:bodyPr/>
        <a:lstStyle/>
        <a:p>
          <a:endParaRPr lang="en-US"/>
        </a:p>
      </dgm:t>
    </dgm:pt>
    <dgm:pt modelId="{5164A6B6-2497-4D11-87F9-736F3CE1F6C0}">
      <dgm:prSet custT="1"/>
      <dgm:spPr/>
      <dgm:t>
        <a:bodyPr/>
        <a:lstStyle/>
        <a:p>
          <a:r>
            <a:rPr lang="en-US" sz="3600" smtClean="0">
              <a:latin typeface="Times New Roman" pitchFamily="18" charset="0"/>
              <a:cs typeface="Times New Roman" pitchFamily="18" charset="0"/>
            </a:rPr>
            <a:t>Thanh toán phí mở L/C</a:t>
          </a:r>
          <a:endParaRPr lang="en-US" sz="3600">
            <a:latin typeface="Times New Roman" pitchFamily="18" charset="0"/>
            <a:cs typeface="Times New Roman" pitchFamily="18" charset="0"/>
          </a:endParaRPr>
        </a:p>
      </dgm:t>
    </dgm:pt>
    <dgm:pt modelId="{C41D81F4-8862-46E8-BB1C-A434C5306B2D}" type="parTrans" cxnId="{156CFDCC-7AB0-4EC8-95D7-B67B01D3586F}">
      <dgm:prSet/>
      <dgm:spPr/>
      <dgm:t>
        <a:bodyPr/>
        <a:lstStyle/>
        <a:p>
          <a:endParaRPr lang="en-US"/>
        </a:p>
      </dgm:t>
    </dgm:pt>
    <dgm:pt modelId="{D17394CD-C278-4362-B1D1-DF8FBEF89846}" type="sibTrans" cxnId="{156CFDCC-7AB0-4EC8-95D7-B67B01D3586F}">
      <dgm:prSet/>
      <dgm:spPr/>
      <dgm:t>
        <a:bodyPr/>
        <a:lstStyle/>
        <a:p>
          <a:endParaRPr lang="en-US"/>
        </a:p>
      </dgm:t>
    </dgm:pt>
    <dgm:pt modelId="{CB5CFD1A-706C-441D-9A83-12109A83ECF1}" type="pres">
      <dgm:prSet presAssocID="{90530B5A-85FA-45D9-9F2C-C4DF0C0B5DFF}" presName="linearFlow" presStyleCnt="0">
        <dgm:presLayoutVars>
          <dgm:dir/>
          <dgm:animLvl val="lvl"/>
          <dgm:resizeHandles val="exact"/>
        </dgm:presLayoutVars>
      </dgm:prSet>
      <dgm:spPr/>
      <dgm:t>
        <a:bodyPr/>
        <a:lstStyle/>
        <a:p>
          <a:endParaRPr lang="en-US"/>
        </a:p>
      </dgm:t>
    </dgm:pt>
    <dgm:pt modelId="{2DC4306B-AE71-4434-9287-9C495C9CB377}" type="pres">
      <dgm:prSet presAssocID="{619B439C-A33D-4D87-9CE9-045846BE8824}" presName="composite" presStyleCnt="0"/>
      <dgm:spPr/>
    </dgm:pt>
    <dgm:pt modelId="{684D3E74-81E2-46F8-AA3B-7355CF21DE0B}" type="pres">
      <dgm:prSet presAssocID="{619B439C-A33D-4D87-9CE9-045846BE8824}" presName="parentText" presStyleLbl="alignNode1" presStyleIdx="0" presStyleCnt="3">
        <dgm:presLayoutVars>
          <dgm:chMax val="1"/>
          <dgm:bulletEnabled val="1"/>
        </dgm:presLayoutVars>
      </dgm:prSet>
      <dgm:spPr/>
      <dgm:t>
        <a:bodyPr/>
        <a:lstStyle/>
        <a:p>
          <a:endParaRPr lang="en-US"/>
        </a:p>
      </dgm:t>
    </dgm:pt>
    <dgm:pt modelId="{3D8A3264-36F4-4A27-9994-8791FA0BA701}" type="pres">
      <dgm:prSet presAssocID="{619B439C-A33D-4D87-9CE9-045846BE8824}" presName="descendantText" presStyleLbl="alignAcc1" presStyleIdx="0" presStyleCnt="3" custLinFactNeighborX="428" custLinFactNeighborY="-328">
        <dgm:presLayoutVars>
          <dgm:bulletEnabled val="1"/>
        </dgm:presLayoutVars>
      </dgm:prSet>
      <dgm:spPr/>
      <dgm:t>
        <a:bodyPr/>
        <a:lstStyle/>
        <a:p>
          <a:endParaRPr lang="en-US"/>
        </a:p>
      </dgm:t>
    </dgm:pt>
    <dgm:pt modelId="{955587EF-B109-4F2D-8A9F-DFCB810FA4D6}" type="pres">
      <dgm:prSet presAssocID="{42A63722-CE25-47B8-8D25-8408A7F3D693}" presName="sp" presStyleCnt="0"/>
      <dgm:spPr/>
    </dgm:pt>
    <dgm:pt modelId="{4A3604DF-607F-44DC-B829-B41C80CD4B30}" type="pres">
      <dgm:prSet presAssocID="{B45558BA-E498-4CB9-ADFD-EDD6B242F362}" presName="composite" presStyleCnt="0"/>
      <dgm:spPr/>
    </dgm:pt>
    <dgm:pt modelId="{0B5BC16D-92F2-4CBF-829D-52EA30485CE8}" type="pres">
      <dgm:prSet presAssocID="{B45558BA-E498-4CB9-ADFD-EDD6B242F362}" presName="parentText" presStyleLbl="alignNode1" presStyleIdx="1" presStyleCnt="3">
        <dgm:presLayoutVars>
          <dgm:chMax val="1"/>
          <dgm:bulletEnabled val="1"/>
        </dgm:presLayoutVars>
      </dgm:prSet>
      <dgm:spPr/>
      <dgm:t>
        <a:bodyPr/>
        <a:lstStyle/>
        <a:p>
          <a:endParaRPr lang="en-US"/>
        </a:p>
      </dgm:t>
    </dgm:pt>
    <dgm:pt modelId="{CF306B39-5804-4E5B-ACC1-E7CE11FC2F2D}" type="pres">
      <dgm:prSet presAssocID="{B45558BA-E498-4CB9-ADFD-EDD6B242F362}" presName="descendantText" presStyleLbl="alignAcc1" presStyleIdx="1" presStyleCnt="3">
        <dgm:presLayoutVars>
          <dgm:bulletEnabled val="1"/>
        </dgm:presLayoutVars>
      </dgm:prSet>
      <dgm:spPr/>
      <dgm:t>
        <a:bodyPr/>
        <a:lstStyle/>
        <a:p>
          <a:endParaRPr lang="en-US"/>
        </a:p>
      </dgm:t>
    </dgm:pt>
    <dgm:pt modelId="{49646B30-A30C-4A2A-BF7D-7ED427C1174B}" type="pres">
      <dgm:prSet presAssocID="{84C52C8F-7F8E-4606-8B9B-7D6BC3D57606}" presName="sp" presStyleCnt="0"/>
      <dgm:spPr/>
    </dgm:pt>
    <dgm:pt modelId="{156BA45E-0089-4888-89D0-465C663BC932}" type="pres">
      <dgm:prSet presAssocID="{3F5D7F2B-13C7-4EC0-AA8C-6A9D8E057BAD}" presName="composite" presStyleCnt="0"/>
      <dgm:spPr/>
    </dgm:pt>
    <dgm:pt modelId="{293DE396-456D-416A-B5BD-9205CBA03323}" type="pres">
      <dgm:prSet presAssocID="{3F5D7F2B-13C7-4EC0-AA8C-6A9D8E057BAD}" presName="parentText" presStyleLbl="alignNode1" presStyleIdx="2" presStyleCnt="3">
        <dgm:presLayoutVars>
          <dgm:chMax val="1"/>
          <dgm:bulletEnabled val="1"/>
        </dgm:presLayoutVars>
      </dgm:prSet>
      <dgm:spPr/>
      <dgm:t>
        <a:bodyPr/>
        <a:lstStyle/>
        <a:p>
          <a:endParaRPr lang="en-US"/>
        </a:p>
      </dgm:t>
    </dgm:pt>
    <dgm:pt modelId="{47BF3029-2BE7-44A7-A5A5-5E91747AD84C}" type="pres">
      <dgm:prSet presAssocID="{3F5D7F2B-13C7-4EC0-AA8C-6A9D8E057BAD}" presName="descendantText" presStyleLbl="alignAcc1" presStyleIdx="2" presStyleCnt="3">
        <dgm:presLayoutVars>
          <dgm:bulletEnabled val="1"/>
        </dgm:presLayoutVars>
      </dgm:prSet>
      <dgm:spPr/>
      <dgm:t>
        <a:bodyPr/>
        <a:lstStyle/>
        <a:p>
          <a:endParaRPr lang="en-US"/>
        </a:p>
      </dgm:t>
    </dgm:pt>
  </dgm:ptLst>
  <dgm:cxnLst>
    <dgm:cxn modelId="{517797DF-0E8E-41E6-9B73-EE483C3B473A}" srcId="{B45558BA-E498-4CB9-ADFD-EDD6B242F362}" destId="{1AA568CC-5DD9-48D0-B840-7536DE7F3C79}" srcOrd="0" destOrd="0" parTransId="{4F2C4846-195C-4B16-98D4-B5351445D28E}" sibTransId="{FA3F52B6-4209-4B56-85FC-8AFC42B226E9}"/>
    <dgm:cxn modelId="{9F38BF99-C817-4740-8875-4A87AACC08FD}" type="presOf" srcId="{DAF82AF6-B44F-49C7-8BDB-1FF8D755C9F2}" destId="{3D8A3264-36F4-4A27-9994-8791FA0BA701}" srcOrd="0" destOrd="0" presId="urn:microsoft.com/office/officeart/2005/8/layout/chevron2"/>
    <dgm:cxn modelId="{39CF82C3-42A8-489E-9F1D-C5B210258EFB}" type="presOf" srcId="{90530B5A-85FA-45D9-9F2C-C4DF0C0B5DFF}" destId="{CB5CFD1A-706C-441D-9A83-12109A83ECF1}" srcOrd="0" destOrd="0" presId="urn:microsoft.com/office/officeart/2005/8/layout/chevron2"/>
    <dgm:cxn modelId="{006304A3-A2A7-4423-8EA8-B25F1ED9200D}" type="presOf" srcId="{3F5D7F2B-13C7-4EC0-AA8C-6A9D8E057BAD}" destId="{293DE396-456D-416A-B5BD-9205CBA03323}" srcOrd="0" destOrd="0" presId="urn:microsoft.com/office/officeart/2005/8/layout/chevron2"/>
    <dgm:cxn modelId="{21283997-C3AA-4E24-BBD5-D479097C5CAA}" type="presOf" srcId="{5164A6B6-2497-4D11-87F9-736F3CE1F6C0}" destId="{47BF3029-2BE7-44A7-A5A5-5E91747AD84C}" srcOrd="0" destOrd="0" presId="urn:microsoft.com/office/officeart/2005/8/layout/chevron2"/>
    <dgm:cxn modelId="{1A08057B-6101-486A-B85A-06CD451BF4BB}" srcId="{90530B5A-85FA-45D9-9F2C-C4DF0C0B5DFF}" destId="{B45558BA-E498-4CB9-ADFD-EDD6B242F362}" srcOrd="1" destOrd="0" parTransId="{9F7D90FC-1455-43B2-924D-94933D2913EA}" sibTransId="{84C52C8F-7F8E-4606-8B9B-7D6BC3D57606}"/>
    <dgm:cxn modelId="{B5D19BA6-575C-4142-B1B0-62D5F99376BC}" type="presOf" srcId="{B45558BA-E498-4CB9-ADFD-EDD6B242F362}" destId="{0B5BC16D-92F2-4CBF-829D-52EA30485CE8}" srcOrd="0" destOrd="0" presId="urn:microsoft.com/office/officeart/2005/8/layout/chevron2"/>
    <dgm:cxn modelId="{8A78E207-DE8C-494E-8D2C-F9795F1A9A3B}" type="presOf" srcId="{1AA568CC-5DD9-48D0-B840-7536DE7F3C79}" destId="{CF306B39-5804-4E5B-ACC1-E7CE11FC2F2D}" srcOrd="0" destOrd="0" presId="urn:microsoft.com/office/officeart/2005/8/layout/chevron2"/>
    <dgm:cxn modelId="{B807BE79-3CAA-4D92-B687-21782E98AF3B}" srcId="{90530B5A-85FA-45D9-9F2C-C4DF0C0B5DFF}" destId="{619B439C-A33D-4D87-9CE9-045846BE8824}" srcOrd="0" destOrd="0" parTransId="{FDFAD1B1-6D81-4759-A8B7-87880B37AAB7}" sibTransId="{42A63722-CE25-47B8-8D25-8408A7F3D693}"/>
    <dgm:cxn modelId="{156CFDCC-7AB0-4EC8-95D7-B67B01D3586F}" srcId="{3F5D7F2B-13C7-4EC0-AA8C-6A9D8E057BAD}" destId="{5164A6B6-2497-4D11-87F9-736F3CE1F6C0}" srcOrd="0" destOrd="0" parTransId="{C41D81F4-8862-46E8-BB1C-A434C5306B2D}" sibTransId="{D17394CD-C278-4362-B1D1-DF8FBEF89846}"/>
    <dgm:cxn modelId="{55377F18-4C23-4207-BFB5-B48EC4F96747}" type="presOf" srcId="{619B439C-A33D-4D87-9CE9-045846BE8824}" destId="{684D3E74-81E2-46F8-AA3B-7355CF21DE0B}" srcOrd="0" destOrd="0" presId="urn:microsoft.com/office/officeart/2005/8/layout/chevron2"/>
    <dgm:cxn modelId="{1CFE45B1-00B3-4F3F-81A9-FAEA430232C3}" srcId="{90530B5A-85FA-45D9-9F2C-C4DF0C0B5DFF}" destId="{3F5D7F2B-13C7-4EC0-AA8C-6A9D8E057BAD}" srcOrd="2" destOrd="0" parTransId="{20C706F1-DCA0-494A-A887-3EB2D2CB07B2}" sibTransId="{2CEF4295-C6EB-4A48-9F13-04D910A07A38}"/>
    <dgm:cxn modelId="{1AB91F00-DC9B-4D75-A344-B01A185241C7}" srcId="{619B439C-A33D-4D87-9CE9-045846BE8824}" destId="{DAF82AF6-B44F-49C7-8BDB-1FF8D755C9F2}" srcOrd="0" destOrd="0" parTransId="{0DFBDE8F-406F-439B-80EE-8E1321A4F206}" sibTransId="{88FBE58F-7C60-47AC-A7FD-84D8361D5BD7}"/>
    <dgm:cxn modelId="{54515089-9EEF-4BB4-8246-4171FDF81FD5}" type="presParOf" srcId="{CB5CFD1A-706C-441D-9A83-12109A83ECF1}" destId="{2DC4306B-AE71-4434-9287-9C495C9CB377}" srcOrd="0" destOrd="0" presId="urn:microsoft.com/office/officeart/2005/8/layout/chevron2"/>
    <dgm:cxn modelId="{9724FEAF-C6BF-45CD-8AFB-E6A339A42A11}" type="presParOf" srcId="{2DC4306B-AE71-4434-9287-9C495C9CB377}" destId="{684D3E74-81E2-46F8-AA3B-7355CF21DE0B}" srcOrd="0" destOrd="0" presId="urn:microsoft.com/office/officeart/2005/8/layout/chevron2"/>
    <dgm:cxn modelId="{EE1C738F-8E81-4B39-B2B2-062EABEF40D4}" type="presParOf" srcId="{2DC4306B-AE71-4434-9287-9C495C9CB377}" destId="{3D8A3264-36F4-4A27-9994-8791FA0BA701}" srcOrd="1" destOrd="0" presId="urn:microsoft.com/office/officeart/2005/8/layout/chevron2"/>
    <dgm:cxn modelId="{90E23362-D146-41EE-B512-35BCF79BE826}" type="presParOf" srcId="{CB5CFD1A-706C-441D-9A83-12109A83ECF1}" destId="{955587EF-B109-4F2D-8A9F-DFCB810FA4D6}" srcOrd="1" destOrd="0" presId="urn:microsoft.com/office/officeart/2005/8/layout/chevron2"/>
    <dgm:cxn modelId="{6D490EE8-0CC0-41F7-96A6-E079E0D6A714}" type="presParOf" srcId="{CB5CFD1A-706C-441D-9A83-12109A83ECF1}" destId="{4A3604DF-607F-44DC-B829-B41C80CD4B30}" srcOrd="2" destOrd="0" presId="urn:microsoft.com/office/officeart/2005/8/layout/chevron2"/>
    <dgm:cxn modelId="{878D2C4A-3BAC-40A8-90EF-9A9F20A4EA90}" type="presParOf" srcId="{4A3604DF-607F-44DC-B829-B41C80CD4B30}" destId="{0B5BC16D-92F2-4CBF-829D-52EA30485CE8}" srcOrd="0" destOrd="0" presId="urn:microsoft.com/office/officeart/2005/8/layout/chevron2"/>
    <dgm:cxn modelId="{2979CE9D-3783-46BB-81E2-C62B5081F2DD}" type="presParOf" srcId="{4A3604DF-607F-44DC-B829-B41C80CD4B30}" destId="{CF306B39-5804-4E5B-ACC1-E7CE11FC2F2D}" srcOrd="1" destOrd="0" presId="urn:microsoft.com/office/officeart/2005/8/layout/chevron2"/>
    <dgm:cxn modelId="{0C188F4B-F084-457C-95F0-C1111DA6CD5E}" type="presParOf" srcId="{CB5CFD1A-706C-441D-9A83-12109A83ECF1}" destId="{49646B30-A30C-4A2A-BF7D-7ED427C1174B}" srcOrd="3" destOrd="0" presId="urn:microsoft.com/office/officeart/2005/8/layout/chevron2"/>
    <dgm:cxn modelId="{FD4C8BBE-21BA-4D92-9988-4F63AB51377E}" type="presParOf" srcId="{CB5CFD1A-706C-441D-9A83-12109A83ECF1}" destId="{156BA45E-0089-4888-89D0-465C663BC932}" srcOrd="4" destOrd="0" presId="urn:microsoft.com/office/officeart/2005/8/layout/chevron2"/>
    <dgm:cxn modelId="{534E6896-2A90-4BF9-BC13-23943967160F}" type="presParOf" srcId="{156BA45E-0089-4888-89D0-465C663BC932}" destId="{293DE396-456D-416A-B5BD-9205CBA03323}" srcOrd="0" destOrd="0" presId="urn:microsoft.com/office/officeart/2005/8/layout/chevron2"/>
    <dgm:cxn modelId="{8A8D97E2-5E92-42CA-B3F3-5A3F5B84855A}" type="presParOf" srcId="{156BA45E-0089-4888-89D0-465C663BC932}" destId="{47BF3029-2BE7-44A7-A5A5-5E91747AD84C}" srcOrd="1" destOrd="0" presId="urn:microsoft.com/office/officeart/2005/8/layout/chevron2"/>
  </dgm:cxnLst>
  <dgm:bg/>
  <dgm:whole/>
</dgm:dataModel>
</file>

<file path=ppt/diagrams/data4.xml><?xml version="1.0" encoding="utf-8"?>
<dgm:dataModel xmlns:dgm="http://schemas.openxmlformats.org/drawingml/2006/diagram" xmlns:a="http://schemas.openxmlformats.org/drawingml/2006/main">
  <dgm:ptLst>
    <dgm:pt modelId="{D6B5F2B6-3C50-4EB0-8938-FDD0CC6F9F47}" type="doc">
      <dgm:prSet loTypeId="urn:microsoft.com/office/officeart/2005/8/layout/list1" loCatId="list" qsTypeId="urn:microsoft.com/office/officeart/2005/8/quickstyle/simple3" qsCatId="simple" csTypeId="urn:microsoft.com/office/officeart/2005/8/colors/accent1_2" csCatId="accent1" phldr="0"/>
      <dgm:spPr/>
      <dgm:t>
        <a:bodyPr/>
        <a:lstStyle/>
        <a:p>
          <a:endParaRPr lang="en-US"/>
        </a:p>
      </dgm:t>
    </dgm:pt>
    <dgm:pt modelId="{01B36E33-A3D2-471E-81B4-092E9056528E}" type="pres">
      <dgm:prSet presAssocID="{D6B5F2B6-3C50-4EB0-8938-FDD0CC6F9F47}" presName="linear" presStyleCnt="0">
        <dgm:presLayoutVars>
          <dgm:dir/>
          <dgm:animLvl val="lvl"/>
          <dgm:resizeHandles val="exact"/>
        </dgm:presLayoutVars>
      </dgm:prSet>
      <dgm:spPr/>
      <dgm:t>
        <a:bodyPr/>
        <a:lstStyle/>
        <a:p>
          <a:endParaRPr lang="en-US"/>
        </a:p>
      </dgm:t>
    </dgm:pt>
  </dgm:ptLst>
  <dgm:cxnLst>
    <dgm:cxn modelId="{5585FAD8-8568-4714-8B64-440316E1165A}" type="presOf" srcId="{D6B5F2B6-3C50-4EB0-8938-FDD0CC6F9F47}" destId="{01B36E33-A3D2-471E-81B4-092E9056528E}" srcOrd="0" destOrd="0" presId="urn:microsoft.com/office/officeart/2005/8/layout/list1"/>
  </dgm:cxnLst>
  <dgm:bg/>
  <dgm:whole/>
</dgm:dataModel>
</file>

<file path=ppt/diagrams/data5.xml><?xml version="1.0" encoding="utf-8"?>
<dgm:dataModel xmlns:dgm="http://schemas.openxmlformats.org/drawingml/2006/diagram" xmlns:a="http://schemas.openxmlformats.org/drawingml/2006/main">
  <dgm:ptLst>
    <dgm:pt modelId="{5736C260-FF52-4103-90B3-CE0C6E1BDD94}" type="doc">
      <dgm:prSet loTypeId="urn:microsoft.com/office/officeart/2005/8/layout/hList3" loCatId="list" qsTypeId="urn:microsoft.com/office/officeart/2005/8/quickstyle/simple1" qsCatId="simple" csTypeId="urn:microsoft.com/office/officeart/2005/8/colors/accent1_1" csCatId="accent1" phldr="1"/>
      <dgm:spPr/>
      <dgm:t>
        <a:bodyPr/>
        <a:lstStyle/>
        <a:p>
          <a:endParaRPr lang="en-US"/>
        </a:p>
      </dgm:t>
    </dgm:pt>
    <dgm:pt modelId="{FCC073B8-5B77-4BB7-8AB0-8C5564232DC2}">
      <dgm:prSet phldrT="[Text]"/>
      <dgm:spPr/>
      <dgm:t>
        <a:bodyPr/>
        <a:lstStyle/>
        <a:p>
          <a:r>
            <a:rPr lang="en-US" smtClean="0">
              <a:latin typeface="Times New Roman" pitchFamily="18" charset="0"/>
              <a:cs typeface="Times New Roman" pitchFamily="18" charset="0"/>
            </a:rPr>
            <a:t>3.Các ngân hàng</a:t>
          </a:r>
          <a:endParaRPr lang="en-US">
            <a:latin typeface="Times New Roman" pitchFamily="18" charset="0"/>
            <a:cs typeface="Times New Roman" pitchFamily="18" charset="0"/>
          </a:endParaRPr>
        </a:p>
      </dgm:t>
    </dgm:pt>
    <dgm:pt modelId="{F618380C-D35F-4370-8BAB-6F46A0DEEF20}" type="parTrans" cxnId="{35287F18-1358-4659-936F-52892F7F7744}">
      <dgm:prSet/>
      <dgm:spPr/>
      <dgm:t>
        <a:bodyPr/>
        <a:lstStyle/>
        <a:p>
          <a:endParaRPr lang="en-US"/>
        </a:p>
      </dgm:t>
    </dgm:pt>
    <dgm:pt modelId="{A6E50FCC-F538-4314-97BF-9D1D424D700E}" type="sibTrans" cxnId="{35287F18-1358-4659-936F-52892F7F7744}">
      <dgm:prSet/>
      <dgm:spPr/>
      <dgm:t>
        <a:bodyPr/>
        <a:lstStyle/>
        <a:p>
          <a:endParaRPr lang="en-US"/>
        </a:p>
      </dgm:t>
    </dgm:pt>
    <dgm:pt modelId="{2F61CF15-DF08-45BE-8CD0-A132BD95C03A}">
      <dgm:prSet phldrT="[Text]"/>
      <dgm:spPr/>
      <dgm:t>
        <a:bodyPr/>
        <a:lstStyle/>
        <a:p>
          <a:r>
            <a:rPr lang="en-US" smtClean="0">
              <a:latin typeface="Times New Roman" pitchFamily="18" charset="0"/>
              <a:cs typeface="Times New Roman" pitchFamily="18" charset="0"/>
            </a:rPr>
            <a:t>Ngân hàng phát hành L/C</a:t>
          </a:r>
          <a:endParaRPr lang="en-US">
            <a:latin typeface="Times New Roman" pitchFamily="18" charset="0"/>
            <a:cs typeface="Times New Roman" pitchFamily="18" charset="0"/>
          </a:endParaRPr>
        </a:p>
      </dgm:t>
    </dgm:pt>
    <dgm:pt modelId="{DC96E309-E467-4437-B7ED-E3EAE8FD75D2}" type="parTrans" cxnId="{87685142-EF31-4435-8F98-01050A44D1AA}">
      <dgm:prSet/>
      <dgm:spPr/>
      <dgm:t>
        <a:bodyPr/>
        <a:lstStyle/>
        <a:p>
          <a:endParaRPr lang="en-US"/>
        </a:p>
      </dgm:t>
    </dgm:pt>
    <dgm:pt modelId="{650C6569-50D3-4B17-A188-0E36E068BF81}" type="sibTrans" cxnId="{87685142-EF31-4435-8F98-01050A44D1AA}">
      <dgm:prSet/>
      <dgm:spPr/>
      <dgm:t>
        <a:bodyPr/>
        <a:lstStyle/>
        <a:p>
          <a:endParaRPr lang="en-US"/>
        </a:p>
      </dgm:t>
    </dgm:pt>
    <dgm:pt modelId="{6D06AFF6-71D4-4E26-A3A5-94D32B9B720C}">
      <dgm:prSet phldrT="[Text]"/>
      <dgm:spPr/>
      <dgm:t>
        <a:bodyPr/>
        <a:lstStyle/>
        <a:p>
          <a:r>
            <a:rPr lang="en-US" smtClean="0">
              <a:latin typeface="Times New Roman" pitchFamily="18" charset="0"/>
              <a:cs typeface="Times New Roman" pitchFamily="18" charset="0"/>
            </a:rPr>
            <a:t>Ngân hàng thông báo</a:t>
          </a:r>
          <a:endParaRPr lang="en-US">
            <a:latin typeface="Times New Roman" pitchFamily="18" charset="0"/>
            <a:cs typeface="Times New Roman" pitchFamily="18" charset="0"/>
          </a:endParaRPr>
        </a:p>
      </dgm:t>
    </dgm:pt>
    <dgm:pt modelId="{91709FF5-1AF3-4A6B-A4BC-1189257696E1}" type="parTrans" cxnId="{9ADB6C1D-2C37-4399-A7C6-DF6F7C0E16DA}">
      <dgm:prSet/>
      <dgm:spPr/>
      <dgm:t>
        <a:bodyPr/>
        <a:lstStyle/>
        <a:p>
          <a:endParaRPr lang="en-US"/>
        </a:p>
      </dgm:t>
    </dgm:pt>
    <dgm:pt modelId="{136F6219-5519-4A49-9222-C23A34F7E1C6}" type="sibTrans" cxnId="{9ADB6C1D-2C37-4399-A7C6-DF6F7C0E16DA}">
      <dgm:prSet/>
      <dgm:spPr/>
      <dgm:t>
        <a:bodyPr/>
        <a:lstStyle/>
        <a:p>
          <a:endParaRPr lang="en-US"/>
        </a:p>
      </dgm:t>
    </dgm:pt>
    <dgm:pt modelId="{F5E06269-6002-4858-B800-A36FEBC48A7F}">
      <dgm:prSet phldrT="[Text]"/>
      <dgm:spPr/>
      <dgm:t>
        <a:bodyPr/>
        <a:lstStyle/>
        <a:p>
          <a:r>
            <a:rPr lang="en-US" smtClean="0">
              <a:latin typeface="Times New Roman" pitchFamily="18" charset="0"/>
              <a:cs typeface="Times New Roman" pitchFamily="18" charset="0"/>
            </a:rPr>
            <a:t>Ngân hàng chỉ định</a:t>
          </a:r>
          <a:endParaRPr lang="en-US">
            <a:latin typeface="Times New Roman" pitchFamily="18" charset="0"/>
            <a:cs typeface="Times New Roman" pitchFamily="18" charset="0"/>
          </a:endParaRPr>
        </a:p>
      </dgm:t>
    </dgm:pt>
    <dgm:pt modelId="{81FF1D90-C670-4DF2-AC55-4A97C9126F11}" type="parTrans" cxnId="{F6C409EC-F325-4D0B-858E-2827ECC82233}">
      <dgm:prSet/>
      <dgm:spPr/>
      <dgm:t>
        <a:bodyPr/>
        <a:lstStyle/>
        <a:p>
          <a:endParaRPr lang="en-US"/>
        </a:p>
      </dgm:t>
    </dgm:pt>
    <dgm:pt modelId="{71DF9FD3-0A44-41AE-A020-4B92353FE1CC}" type="sibTrans" cxnId="{F6C409EC-F325-4D0B-858E-2827ECC82233}">
      <dgm:prSet/>
      <dgm:spPr/>
      <dgm:t>
        <a:bodyPr/>
        <a:lstStyle/>
        <a:p>
          <a:endParaRPr lang="en-US"/>
        </a:p>
      </dgm:t>
    </dgm:pt>
    <dgm:pt modelId="{FDD4587B-3E3F-4923-98C3-3F64F5CCE1AA}">
      <dgm:prSet phldrT="[Text]"/>
      <dgm:spPr/>
      <dgm:t>
        <a:bodyPr/>
        <a:lstStyle/>
        <a:p>
          <a:r>
            <a:rPr lang="en-US" smtClean="0">
              <a:latin typeface="Times New Roman" pitchFamily="18" charset="0"/>
              <a:cs typeface="Times New Roman" pitchFamily="18" charset="0"/>
            </a:rPr>
            <a:t>Ngân hàng xác nhận</a:t>
          </a:r>
          <a:endParaRPr lang="en-US">
            <a:latin typeface="Times New Roman" pitchFamily="18" charset="0"/>
            <a:cs typeface="Times New Roman" pitchFamily="18" charset="0"/>
          </a:endParaRPr>
        </a:p>
      </dgm:t>
    </dgm:pt>
    <dgm:pt modelId="{115851A1-0288-42C6-A673-4355F46624DA}" type="parTrans" cxnId="{675430FA-C2EC-4C8C-AE24-B5A8B85EA42E}">
      <dgm:prSet/>
      <dgm:spPr/>
      <dgm:t>
        <a:bodyPr/>
        <a:lstStyle/>
        <a:p>
          <a:endParaRPr lang="en-US"/>
        </a:p>
      </dgm:t>
    </dgm:pt>
    <dgm:pt modelId="{3488D956-FB71-46B4-9B3A-4E31AA0E4E72}" type="sibTrans" cxnId="{675430FA-C2EC-4C8C-AE24-B5A8B85EA42E}">
      <dgm:prSet/>
      <dgm:spPr/>
      <dgm:t>
        <a:bodyPr/>
        <a:lstStyle/>
        <a:p>
          <a:endParaRPr lang="en-US"/>
        </a:p>
      </dgm:t>
    </dgm:pt>
    <dgm:pt modelId="{A6EACC9B-ADB8-4472-A1D4-C095C3B30931}" type="pres">
      <dgm:prSet presAssocID="{5736C260-FF52-4103-90B3-CE0C6E1BDD94}" presName="composite" presStyleCnt="0">
        <dgm:presLayoutVars>
          <dgm:chMax val="1"/>
          <dgm:dir/>
          <dgm:resizeHandles val="exact"/>
        </dgm:presLayoutVars>
      </dgm:prSet>
      <dgm:spPr/>
      <dgm:t>
        <a:bodyPr/>
        <a:lstStyle/>
        <a:p>
          <a:endParaRPr lang="en-US"/>
        </a:p>
      </dgm:t>
    </dgm:pt>
    <dgm:pt modelId="{F4AA7466-1899-41A6-9FBD-F30B05C4FECD}" type="pres">
      <dgm:prSet presAssocID="{FCC073B8-5B77-4BB7-8AB0-8C5564232DC2}" presName="roof" presStyleLbl="dkBgShp" presStyleIdx="0" presStyleCnt="2"/>
      <dgm:spPr/>
      <dgm:t>
        <a:bodyPr/>
        <a:lstStyle/>
        <a:p>
          <a:endParaRPr lang="en-US"/>
        </a:p>
      </dgm:t>
    </dgm:pt>
    <dgm:pt modelId="{978B71C6-0473-4441-AD54-14354131BE02}" type="pres">
      <dgm:prSet presAssocID="{FCC073B8-5B77-4BB7-8AB0-8C5564232DC2}" presName="pillars" presStyleCnt="0"/>
      <dgm:spPr/>
    </dgm:pt>
    <dgm:pt modelId="{A13638FC-47F8-41C0-AE16-196E422F62AF}" type="pres">
      <dgm:prSet presAssocID="{FCC073B8-5B77-4BB7-8AB0-8C5564232DC2}" presName="pillar1" presStyleLbl="node1" presStyleIdx="0" presStyleCnt="4">
        <dgm:presLayoutVars>
          <dgm:bulletEnabled val="1"/>
        </dgm:presLayoutVars>
      </dgm:prSet>
      <dgm:spPr/>
      <dgm:t>
        <a:bodyPr/>
        <a:lstStyle/>
        <a:p>
          <a:endParaRPr lang="en-US"/>
        </a:p>
      </dgm:t>
    </dgm:pt>
    <dgm:pt modelId="{A8ADE668-8515-417C-8EE0-DEC1E1F17D01}" type="pres">
      <dgm:prSet presAssocID="{6D06AFF6-71D4-4E26-A3A5-94D32B9B720C}" presName="pillarX" presStyleLbl="node1" presStyleIdx="1" presStyleCnt="4">
        <dgm:presLayoutVars>
          <dgm:bulletEnabled val="1"/>
        </dgm:presLayoutVars>
      </dgm:prSet>
      <dgm:spPr/>
      <dgm:t>
        <a:bodyPr/>
        <a:lstStyle/>
        <a:p>
          <a:endParaRPr lang="en-US"/>
        </a:p>
      </dgm:t>
    </dgm:pt>
    <dgm:pt modelId="{B5BA9119-A6BD-4872-A29F-E519F7AAC9F1}" type="pres">
      <dgm:prSet presAssocID="{FDD4587B-3E3F-4923-98C3-3F64F5CCE1AA}" presName="pillarX" presStyleLbl="node1" presStyleIdx="2" presStyleCnt="4">
        <dgm:presLayoutVars>
          <dgm:bulletEnabled val="1"/>
        </dgm:presLayoutVars>
      </dgm:prSet>
      <dgm:spPr/>
      <dgm:t>
        <a:bodyPr/>
        <a:lstStyle/>
        <a:p>
          <a:endParaRPr lang="en-US"/>
        </a:p>
      </dgm:t>
    </dgm:pt>
    <dgm:pt modelId="{CD61D01E-AF75-4072-B3D9-8AF5DC6D286B}" type="pres">
      <dgm:prSet presAssocID="{F5E06269-6002-4858-B800-A36FEBC48A7F}" presName="pillarX" presStyleLbl="node1" presStyleIdx="3" presStyleCnt="4">
        <dgm:presLayoutVars>
          <dgm:bulletEnabled val="1"/>
        </dgm:presLayoutVars>
      </dgm:prSet>
      <dgm:spPr/>
      <dgm:t>
        <a:bodyPr/>
        <a:lstStyle/>
        <a:p>
          <a:endParaRPr lang="en-US"/>
        </a:p>
      </dgm:t>
    </dgm:pt>
    <dgm:pt modelId="{BFC32C14-E2EE-4D47-98DD-1F29EEC73AD0}" type="pres">
      <dgm:prSet presAssocID="{FCC073B8-5B77-4BB7-8AB0-8C5564232DC2}" presName="base" presStyleLbl="dkBgShp" presStyleIdx="1" presStyleCnt="2"/>
      <dgm:spPr/>
    </dgm:pt>
  </dgm:ptLst>
  <dgm:cxnLst>
    <dgm:cxn modelId="{7F677FEA-4522-4939-93A2-84D404001BBA}" type="presOf" srcId="{6D06AFF6-71D4-4E26-A3A5-94D32B9B720C}" destId="{A8ADE668-8515-417C-8EE0-DEC1E1F17D01}" srcOrd="0" destOrd="0" presId="urn:microsoft.com/office/officeart/2005/8/layout/hList3"/>
    <dgm:cxn modelId="{9402435B-5610-4539-B24D-6CE9B8E3E6D2}" type="presOf" srcId="{2F61CF15-DF08-45BE-8CD0-A132BD95C03A}" destId="{A13638FC-47F8-41C0-AE16-196E422F62AF}" srcOrd="0" destOrd="0" presId="urn:microsoft.com/office/officeart/2005/8/layout/hList3"/>
    <dgm:cxn modelId="{A6894EF7-C4FE-491C-88C7-F136D6F0A23D}" type="presOf" srcId="{FCC073B8-5B77-4BB7-8AB0-8C5564232DC2}" destId="{F4AA7466-1899-41A6-9FBD-F30B05C4FECD}" srcOrd="0" destOrd="0" presId="urn:microsoft.com/office/officeart/2005/8/layout/hList3"/>
    <dgm:cxn modelId="{35287F18-1358-4659-936F-52892F7F7744}" srcId="{5736C260-FF52-4103-90B3-CE0C6E1BDD94}" destId="{FCC073B8-5B77-4BB7-8AB0-8C5564232DC2}" srcOrd="0" destOrd="0" parTransId="{F618380C-D35F-4370-8BAB-6F46A0DEEF20}" sibTransId="{A6E50FCC-F538-4314-97BF-9D1D424D700E}"/>
    <dgm:cxn modelId="{E90B61A3-6D1C-4A2B-9BF0-E7D99235FD45}" type="presOf" srcId="{5736C260-FF52-4103-90B3-CE0C6E1BDD94}" destId="{A6EACC9B-ADB8-4472-A1D4-C095C3B30931}" srcOrd="0" destOrd="0" presId="urn:microsoft.com/office/officeart/2005/8/layout/hList3"/>
    <dgm:cxn modelId="{87685142-EF31-4435-8F98-01050A44D1AA}" srcId="{FCC073B8-5B77-4BB7-8AB0-8C5564232DC2}" destId="{2F61CF15-DF08-45BE-8CD0-A132BD95C03A}" srcOrd="0" destOrd="0" parTransId="{DC96E309-E467-4437-B7ED-E3EAE8FD75D2}" sibTransId="{650C6569-50D3-4B17-A188-0E36E068BF81}"/>
    <dgm:cxn modelId="{21E2C8DC-6A8F-4416-BDBA-CD3047E742ED}" type="presOf" srcId="{F5E06269-6002-4858-B800-A36FEBC48A7F}" destId="{CD61D01E-AF75-4072-B3D9-8AF5DC6D286B}" srcOrd="0" destOrd="0" presId="urn:microsoft.com/office/officeart/2005/8/layout/hList3"/>
    <dgm:cxn modelId="{9ADB6C1D-2C37-4399-A7C6-DF6F7C0E16DA}" srcId="{FCC073B8-5B77-4BB7-8AB0-8C5564232DC2}" destId="{6D06AFF6-71D4-4E26-A3A5-94D32B9B720C}" srcOrd="1" destOrd="0" parTransId="{91709FF5-1AF3-4A6B-A4BC-1189257696E1}" sibTransId="{136F6219-5519-4A49-9222-C23A34F7E1C6}"/>
    <dgm:cxn modelId="{F6C409EC-F325-4D0B-858E-2827ECC82233}" srcId="{FCC073B8-5B77-4BB7-8AB0-8C5564232DC2}" destId="{F5E06269-6002-4858-B800-A36FEBC48A7F}" srcOrd="3" destOrd="0" parTransId="{81FF1D90-C670-4DF2-AC55-4A97C9126F11}" sibTransId="{71DF9FD3-0A44-41AE-A020-4B92353FE1CC}"/>
    <dgm:cxn modelId="{675430FA-C2EC-4C8C-AE24-B5A8B85EA42E}" srcId="{FCC073B8-5B77-4BB7-8AB0-8C5564232DC2}" destId="{FDD4587B-3E3F-4923-98C3-3F64F5CCE1AA}" srcOrd="2" destOrd="0" parTransId="{115851A1-0288-42C6-A673-4355F46624DA}" sibTransId="{3488D956-FB71-46B4-9B3A-4E31AA0E4E72}"/>
    <dgm:cxn modelId="{D2EABF43-89BA-4A54-B60F-664ECCFAA22D}" type="presOf" srcId="{FDD4587B-3E3F-4923-98C3-3F64F5CCE1AA}" destId="{B5BA9119-A6BD-4872-A29F-E519F7AAC9F1}" srcOrd="0" destOrd="0" presId="urn:microsoft.com/office/officeart/2005/8/layout/hList3"/>
    <dgm:cxn modelId="{18A8B1EB-872E-421A-B5D6-7B3591BD5FBB}" type="presParOf" srcId="{A6EACC9B-ADB8-4472-A1D4-C095C3B30931}" destId="{F4AA7466-1899-41A6-9FBD-F30B05C4FECD}" srcOrd="0" destOrd="0" presId="urn:microsoft.com/office/officeart/2005/8/layout/hList3"/>
    <dgm:cxn modelId="{B2FAB7B6-B003-48CC-B715-04A3DD9D1AA8}" type="presParOf" srcId="{A6EACC9B-ADB8-4472-A1D4-C095C3B30931}" destId="{978B71C6-0473-4441-AD54-14354131BE02}" srcOrd="1" destOrd="0" presId="urn:microsoft.com/office/officeart/2005/8/layout/hList3"/>
    <dgm:cxn modelId="{C307F6AF-1F3B-4805-A4A8-B6C06C9A405B}" type="presParOf" srcId="{978B71C6-0473-4441-AD54-14354131BE02}" destId="{A13638FC-47F8-41C0-AE16-196E422F62AF}" srcOrd="0" destOrd="0" presId="urn:microsoft.com/office/officeart/2005/8/layout/hList3"/>
    <dgm:cxn modelId="{79F0A2B8-E8A9-46F7-B361-4C6D74640BC6}" type="presParOf" srcId="{978B71C6-0473-4441-AD54-14354131BE02}" destId="{A8ADE668-8515-417C-8EE0-DEC1E1F17D01}" srcOrd="1" destOrd="0" presId="urn:microsoft.com/office/officeart/2005/8/layout/hList3"/>
    <dgm:cxn modelId="{A95154EE-AEF9-48DB-841E-86F21051214A}" type="presParOf" srcId="{978B71C6-0473-4441-AD54-14354131BE02}" destId="{B5BA9119-A6BD-4872-A29F-E519F7AAC9F1}" srcOrd="2" destOrd="0" presId="urn:microsoft.com/office/officeart/2005/8/layout/hList3"/>
    <dgm:cxn modelId="{7E11CBE9-E693-43B6-8F78-52842834FA9C}" type="presParOf" srcId="{978B71C6-0473-4441-AD54-14354131BE02}" destId="{CD61D01E-AF75-4072-B3D9-8AF5DC6D286B}" srcOrd="3" destOrd="0" presId="urn:microsoft.com/office/officeart/2005/8/layout/hList3"/>
    <dgm:cxn modelId="{B92B6680-93B2-4AE7-8CA5-0AD23915EDD5}" type="presParOf" srcId="{A6EACC9B-ADB8-4472-A1D4-C095C3B30931}" destId="{BFC32C14-E2EE-4D47-98DD-1F29EEC73AD0}" srcOrd="2" destOrd="0" presId="urn:microsoft.com/office/officeart/2005/8/layout/hList3"/>
  </dgm:cxnLst>
  <dgm:bg/>
  <dgm:whole/>
</dgm:dataModel>
</file>

<file path=ppt/diagrams/data6.xml><?xml version="1.0" encoding="utf-8"?>
<dgm:dataModel xmlns:dgm="http://schemas.openxmlformats.org/drawingml/2006/diagram" xmlns:a="http://schemas.openxmlformats.org/drawingml/2006/main">
  <dgm:ptLst>
    <dgm:pt modelId="{85805143-B3DF-48E1-9137-B91166C7AFAE}" type="doc">
      <dgm:prSet loTypeId="urn:microsoft.com/office/officeart/2005/8/layout/hChevron3" loCatId="process" qsTypeId="urn:microsoft.com/office/officeart/2005/8/quickstyle/simple1" qsCatId="simple" csTypeId="urn:microsoft.com/office/officeart/2005/8/colors/accent2_1" csCatId="accent2" phldr="1"/>
      <dgm:spPr/>
      <dgm:t>
        <a:bodyPr/>
        <a:lstStyle/>
        <a:p>
          <a:endParaRPr lang="en-US"/>
        </a:p>
      </dgm:t>
    </dgm:pt>
    <dgm:pt modelId="{DA5DE66F-9DB0-43FB-89F6-3FC73A8B0844}">
      <dgm:prSet phldrT="[Text]"/>
      <dgm:spPr/>
      <dgm:t>
        <a:bodyPr/>
        <a:lstStyle/>
        <a:p>
          <a:r>
            <a:rPr lang="en-US" smtClean="0">
              <a:latin typeface="Times New Roman" pitchFamily="18" charset="0"/>
              <a:cs typeface="Times New Roman" pitchFamily="18" charset="0"/>
            </a:rPr>
            <a:t>Kiểm tra và phát hành L/C</a:t>
          </a:r>
          <a:endParaRPr lang="en-US">
            <a:latin typeface="Times New Roman" pitchFamily="18" charset="0"/>
            <a:cs typeface="Times New Roman" pitchFamily="18" charset="0"/>
          </a:endParaRPr>
        </a:p>
      </dgm:t>
    </dgm:pt>
    <dgm:pt modelId="{79652595-C497-473E-BEBC-C5C6B7033051}" type="parTrans" cxnId="{756EE0E8-7EBB-4196-B740-91B5B0FD5439}">
      <dgm:prSet/>
      <dgm:spPr/>
      <dgm:t>
        <a:bodyPr/>
        <a:lstStyle/>
        <a:p>
          <a:endParaRPr lang="en-US"/>
        </a:p>
      </dgm:t>
    </dgm:pt>
    <dgm:pt modelId="{865B055A-3FC7-4CC4-AB26-28736077312C}" type="sibTrans" cxnId="{756EE0E8-7EBB-4196-B740-91B5B0FD5439}">
      <dgm:prSet/>
      <dgm:spPr/>
      <dgm:t>
        <a:bodyPr/>
        <a:lstStyle/>
        <a:p>
          <a:endParaRPr lang="en-US"/>
        </a:p>
      </dgm:t>
    </dgm:pt>
    <dgm:pt modelId="{78906F2A-FFB8-4212-B8E6-09E7688A0F23}">
      <dgm:prSet phldrT="[Text]"/>
      <dgm:spPr/>
      <dgm:t>
        <a:bodyPr/>
        <a:lstStyle/>
        <a:p>
          <a:r>
            <a:rPr lang="en-US" smtClean="0">
              <a:latin typeface="Times New Roman" pitchFamily="18" charset="0"/>
              <a:cs typeface="Times New Roman" pitchFamily="18" charset="0"/>
            </a:rPr>
            <a:t>Kiểm tra chứng từ</a:t>
          </a:r>
          <a:endParaRPr lang="en-US">
            <a:latin typeface="Times New Roman" pitchFamily="18" charset="0"/>
            <a:cs typeface="Times New Roman" pitchFamily="18" charset="0"/>
          </a:endParaRPr>
        </a:p>
      </dgm:t>
    </dgm:pt>
    <dgm:pt modelId="{AFBD8350-7CF9-449B-A8E8-ECE995065383}" type="parTrans" cxnId="{46254037-AD33-4381-ABF0-9A3B23D01ED8}">
      <dgm:prSet/>
      <dgm:spPr/>
      <dgm:t>
        <a:bodyPr/>
        <a:lstStyle/>
        <a:p>
          <a:endParaRPr lang="en-US"/>
        </a:p>
      </dgm:t>
    </dgm:pt>
    <dgm:pt modelId="{F23639D4-68D3-4921-8FAC-EAEF1EF8B0A7}" type="sibTrans" cxnId="{46254037-AD33-4381-ABF0-9A3B23D01ED8}">
      <dgm:prSet/>
      <dgm:spPr/>
      <dgm:t>
        <a:bodyPr/>
        <a:lstStyle/>
        <a:p>
          <a:endParaRPr lang="en-US"/>
        </a:p>
      </dgm:t>
    </dgm:pt>
    <dgm:pt modelId="{F992D64A-6793-4798-AF72-57892830ABD3}">
      <dgm:prSet phldrT="[Text]"/>
      <dgm:spPr/>
      <dgm:t>
        <a:bodyPr/>
        <a:lstStyle/>
        <a:p>
          <a:r>
            <a:rPr lang="en-US" smtClean="0">
              <a:latin typeface="Times New Roman" pitchFamily="18" charset="0"/>
              <a:cs typeface="Times New Roman" pitchFamily="18" charset="0"/>
            </a:rPr>
            <a:t>Cam kết thanh toán</a:t>
          </a:r>
          <a:endParaRPr lang="en-US">
            <a:latin typeface="Times New Roman" pitchFamily="18" charset="0"/>
            <a:cs typeface="Times New Roman" pitchFamily="18" charset="0"/>
          </a:endParaRPr>
        </a:p>
      </dgm:t>
    </dgm:pt>
    <dgm:pt modelId="{A3F28D19-18C4-408B-BFCE-CB1E83561A3C}" type="parTrans" cxnId="{6E810984-55C6-4C24-A139-B84822601CC8}">
      <dgm:prSet/>
      <dgm:spPr/>
      <dgm:t>
        <a:bodyPr/>
        <a:lstStyle/>
        <a:p>
          <a:endParaRPr lang="en-US"/>
        </a:p>
      </dgm:t>
    </dgm:pt>
    <dgm:pt modelId="{85F2393C-848D-4925-B7C5-F2BFCCB79FB8}" type="sibTrans" cxnId="{6E810984-55C6-4C24-A139-B84822601CC8}">
      <dgm:prSet/>
      <dgm:spPr/>
      <dgm:t>
        <a:bodyPr/>
        <a:lstStyle/>
        <a:p>
          <a:endParaRPr lang="en-US"/>
        </a:p>
      </dgm:t>
    </dgm:pt>
    <dgm:pt modelId="{ACC53BE0-DF84-4B59-A0B7-367A108DDAA3}" type="pres">
      <dgm:prSet presAssocID="{85805143-B3DF-48E1-9137-B91166C7AFAE}" presName="Name0" presStyleCnt="0">
        <dgm:presLayoutVars>
          <dgm:dir/>
          <dgm:resizeHandles val="exact"/>
        </dgm:presLayoutVars>
      </dgm:prSet>
      <dgm:spPr/>
      <dgm:t>
        <a:bodyPr/>
        <a:lstStyle/>
        <a:p>
          <a:endParaRPr lang="en-US"/>
        </a:p>
      </dgm:t>
    </dgm:pt>
    <dgm:pt modelId="{A9DF1FBB-AAEF-4759-BE57-CB4A5C8F19D9}" type="pres">
      <dgm:prSet presAssocID="{DA5DE66F-9DB0-43FB-89F6-3FC73A8B0844}" presName="parTxOnly" presStyleLbl="node1" presStyleIdx="0" presStyleCnt="3">
        <dgm:presLayoutVars>
          <dgm:bulletEnabled val="1"/>
        </dgm:presLayoutVars>
      </dgm:prSet>
      <dgm:spPr/>
      <dgm:t>
        <a:bodyPr/>
        <a:lstStyle/>
        <a:p>
          <a:endParaRPr lang="en-US"/>
        </a:p>
      </dgm:t>
    </dgm:pt>
    <dgm:pt modelId="{05465B72-1F0C-4800-9604-C14B84C00032}" type="pres">
      <dgm:prSet presAssocID="{865B055A-3FC7-4CC4-AB26-28736077312C}" presName="parSpace" presStyleCnt="0"/>
      <dgm:spPr/>
    </dgm:pt>
    <dgm:pt modelId="{BA4358CA-7110-4675-9B96-E0347D5202ED}" type="pres">
      <dgm:prSet presAssocID="{78906F2A-FFB8-4212-B8E6-09E7688A0F23}" presName="parTxOnly" presStyleLbl="node1" presStyleIdx="1" presStyleCnt="3">
        <dgm:presLayoutVars>
          <dgm:bulletEnabled val="1"/>
        </dgm:presLayoutVars>
      </dgm:prSet>
      <dgm:spPr/>
      <dgm:t>
        <a:bodyPr/>
        <a:lstStyle/>
        <a:p>
          <a:endParaRPr lang="en-US"/>
        </a:p>
      </dgm:t>
    </dgm:pt>
    <dgm:pt modelId="{B4039D40-18AF-4D16-AFA6-05C9FF8073B6}" type="pres">
      <dgm:prSet presAssocID="{F23639D4-68D3-4921-8FAC-EAEF1EF8B0A7}" presName="parSpace" presStyleCnt="0"/>
      <dgm:spPr/>
    </dgm:pt>
    <dgm:pt modelId="{52B66E38-9908-4EA2-8E4B-62E57A57C5A4}" type="pres">
      <dgm:prSet presAssocID="{F992D64A-6793-4798-AF72-57892830ABD3}" presName="parTxOnly" presStyleLbl="node1" presStyleIdx="2" presStyleCnt="3">
        <dgm:presLayoutVars>
          <dgm:bulletEnabled val="1"/>
        </dgm:presLayoutVars>
      </dgm:prSet>
      <dgm:spPr/>
      <dgm:t>
        <a:bodyPr/>
        <a:lstStyle/>
        <a:p>
          <a:endParaRPr lang="en-US"/>
        </a:p>
      </dgm:t>
    </dgm:pt>
  </dgm:ptLst>
  <dgm:cxnLst>
    <dgm:cxn modelId="{A1CC5B07-67D1-43FA-9378-58B52576EFD7}" type="presOf" srcId="{F992D64A-6793-4798-AF72-57892830ABD3}" destId="{52B66E38-9908-4EA2-8E4B-62E57A57C5A4}" srcOrd="0" destOrd="0" presId="urn:microsoft.com/office/officeart/2005/8/layout/hChevron3"/>
    <dgm:cxn modelId="{46254037-AD33-4381-ABF0-9A3B23D01ED8}" srcId="{85805143-B3DF-48E1-9137-B91166C7AFAE}" destId="{78906F2A-FFB8-4212-B8E6-09E7688A0F23}" srcOrd="1" destOrd="0" parTransId="{AFBD8350-7CF9-449B-A8E8-ECE995065383}" sibTransId="{F23639D4-68D3-4921-8FAC-EAEF1EF8B0A7}"/>
    <dgm:cxn modelId="{6E810984-55C6-4C24-A139-B84822601CC8}" srcId="{85805143-B3DF-48E1-9137-B91166C7AFAE}" destId="{F992D64A-6793-4798-AF72-57892830ABD3}" srcOrd="2" destOrd="0" parTransId="{A3F28D19-18C4-408B-BFCE-CB1E83561A3C}" sibTransId="{85F2393C-848D-4925-B7C5-F2BFCCB79FB8}"/>
    <dgm:cxn modelId="{756EE0E8-7EBB-4196-B740-91B5B0FD5439}" srcId="{85805143-B3DF-48E1-9137-B91166C7AFAE}" destId="{DA5DE66F-9DB0-43FB-89F6-3FC73A8B0844}" srcOrd="0" destOrd="0" parTransId="{79652595-C497-473E-BEBC-C5C6B7033051}" sibTransId="{865B055A-3FC7-4CC4-AB26-28736077312C}"/>
    <dgm:cxn modelId="{70CEDBFF-1DBF-43EC-AE2A-69A8886187A1}" type="presOf" srcId="{85805143-B3DF-48E1-9137-B91166C7AFAE}" destId="{ACC53BE0-DF84-4B59-A0B7-367A108DDAA3}" srcOrd="0" destOrd="0" presId="urn:microsoft.com/office/officeart/2005/8/layout/hChevron3"/>
    <dgm:cxn modelId="{7CB79254-1035-4F58-9C0A-34CFD7EB2105}" type="presOf" srcId="{78906F2A-FFB8-4212-B8E6-09E7688A0F23}" destId="{BA4358CA-7110-4675-9B96-E0347D5202ED}" srcOrd="0" destOrd="0" presId="urn:microsoft.com/office/officeart/2005/8/layout/hChevron3"/>
    <dgm:cxn modelId="{CA3564FE-1EE7-44F3-B080-B9F09C35A514}" type="presOf" srcId="{DA5DE66F-9DB0-43FB-89F6-3FC73A8B0844}" destId="{A9DF1FBB-AAEF-4759-BE57-CB4A5C8F19D9}" srcOrd="0" destOrd="0" presId="urn:microsoft.com/office/officeart/2005/8/layout/hChevron3"/>
    <dgm:cxn modelId="{3C1839FA-0713-435C-A3BA-0757BCA8AF6B}" type="presParOf" srcId="{ACC53BE0-DF84-4B59-A0B7-367A108DDAA3}" destId="{A9DF1FBB-AAEF-4759-BE57-CB4A5C8F19D9}" srcOrd="0" destOrd="0" presId="urn:microsoft.com/office/officeart/2005/8/layout/hChevron3"/>
    <dgm:cxn modelId="{4C29125B-8C00-41CA-87E7-D76E10CAB600}" type="presParOf" srcId="{ACC53BE0-DF84-4B59-A0B7-367A108DDAA3}" destId="{05465B72-1F0C-4800-9604-C14B84C00032}" srcOrd="1" destOrd="0" presId="urn:microsoft.com/office/officeart/2005/8/layout/hChevron3"/>
    <dgm:cxn modelId="{DA3F46B0-3937-4104-9C68-288B4CB39C14}" type="presParOf" srcId="{ACC53BE0-DF84-4B59-A0B7-367A108DDAA3}" destId="{BA4358CA-7110-4675-9B96-E0347D5202ED}" srcOrd="2" destOrd="0" presId="urn:microsoft.com/office/officeart/2005/8/layout/hChevron3"/>
    <dgm:cxn modelId="{CB903273-F1AB-4D69-B6E8-178E31C67CA2}" type="presParOf" srcId="{ACC53BE0-DF84-4B59-A0B7-367A108DDAA3}" destId="{B4039D40-18AF-4D16-AFA6-05C9FF8073B6}" srcOrd="3" destOrd="0" presId="urn:microsoft.com/office/officeart/2005/8/layout/hChevron3"/>
    <dgm:cxn modelId="{D3BF9D39-8D6B-4308-8F35-EE4668141234}" type="presParOf" srcId="{ACC53BE0-DF84-4B59-A0B7-367A108DDAA3}" destId="{52B66E38-9908-4EA2-8E4B-62E57A57C5A4}" srcOrd="4" destOrd="0" presId="urn:microsoft.com/office/officeart/2005/8/layout/hChevron3"/>
  </dgm:cxnLst>
  <dgm:bg/>
  <dgm:whole/>
</dgm:dataModel>
</file>

<file path=ppt/diagrams/data7.xml><?xml version="1.0" encoding="utf-8"?>
<dgm:dataModel xmlns:dgm="http://schemas.openxmlformats.org/drawingml/2006/diagram" xmlns:a="http://schemas.openxmlformats.org/drawingml/2006/main">
  <dgm:ptLst>
    <dgm:pt modelId="{2D3C27A6-0A6F-404E-A977-4B58CD31B6E2}" type="doc">
      <dgm:prSet loTypeId="urn:microsoft.com/office/officeart/2005/8/layout/hChevron3" loCatId="process" qsTypeId="urn:microsoft.com/office/officeart/2005/8/quickstyle/simple1" qsCatId="simple" csTypeId="urn:microsoft.com/office/officeart/2005/8/colors/accent1_1" csCatId="accent1" phldr="1"/>
      <dgm:spPr/>
    </dgm:pt>
    <dgm:pt modelId="{D3806EED-E483-4AA5-9E3E-F3101C4C66D6}">
      <dgm:prSet phldrT="[Text]" custT="1"/>
      <dgm:spPr/>
      <dgm:t>
        <a:bodyPr/>
        <a:lstStyle/>
        <a:p>
          <a:r>
            <a:rPr lang="en-US" sz="2400" smtClean="0">
              <a:latin typeface="Times New Roman" pitchFamily="18" charset="0"/>
              <a:cs typeface="Times New Roman" pitchFamily="18" charset="0"/>
            </a:rPr>
            <a:t>Kiểm tra tính chân thật của L/C</a:t>
          </a:r>
          <a:endParaRPr lang="en-US" sz="2400">
            <a:latin typeface="Times New Roman" pitchFamily="18" charset="0"/>
            <a:cs typeface="Times New Roman" pitchFamily="18" charset="0"/>
          </a:endParaRPr>
        </a:p>
      </dgm:t>
    </dgm:pt>
    <dgm:pt modelId="{75ABF9BF-EFD8-4CA4-AF84-57A9AFBAC6AA}" type="parTrans" cxnId="{6822525C-54F8-4393-A358-919214B62102}">
      <dgm:prSet/>
      <dgm:spPr/>
      <dgm:t>
        <a:bodyPr/>
        <a:lstStyle/>
        <a:p>
          <a:endParaRPr lang="en-US"/>
        </a:p>
      </dgm:t>
    </dgm:pt>
    <dgm:pt modelId="{05E33C0A-4EC3-4A9E-A602-94C3BF3A7C9C}" type="sibTrans" cxnId="{6822525C-54F8-4393-A358-919214B62102}">
      <dgm:prSet/>
      <dgm:spPr/>
      <dgm:t>
        <a:bodyPr/>
        <a:lstStyle/>
        <a:p>
          <a:endParaRPr lang="en-US"/>
        </a:p>
      </dgm:t>
    </dgm:pt>
    <dgm:pt modelId="{065355BE-BF71-494D-811B-C70378ACD2D3}">
      <dgm:prSet phldrT="[Text]" custT="1"/>
      <dgm:spPr/>
      <dgm:t>
        <a:bodyPr/>
        <a:lstStyle/>
        <a:p>
          <a:r>
            <a:rPr lang="en-US" sz="2400" smtClean="0">
              <a:latin typeface="Times New Roman" pitchFamily="18" charset="0"/>
              <a:cs typeface="Times New Roman" pitchFamily="18" charset="0"/>
            </a:rPr>
            <a:t>Chuyển nguyên văn L/C cho người thụ hưởng</a:t>
          </a:r>
          <a:r>
            <a:rPr lang="en-US" sz="2200" smtClean="0"/>
            <a:t>.</a:t>
          </a:r>
          <a:endParaRPr lang="en-US" sz="2200"/>
        </a:p>
      </dgm:t>
    </dgm:pt>
    <dgm:pt modelId="{C7A98A0B-766E-4D88-A2E9-93002CBF82DE}" type="parTrans" cxnId="{79D016A5-EE1A-42C9-8DF2-8AF9187F3E66}">
      <dgm:prSet/>
      <dgm:spPr/>
      <dgm:t>
        <a:bodyPr/>
        <a:lstStyle/>
        <a:p>
          <a:endParaRPr lang="en-US"/>
        </a:p>
      </dgm:t>
    </dgm:pt>
    <dgm:pt modelId="{4C62811C-8984-49E4-B517-602ABC8BBCF4}" type="sibTrans" cxnId="{79D016A5-EE1A-42C9-8DF2-8AF9187F3E66}">
      <dgm:prSet/>
      <dgm:spPr/>
      <dgm:t>
        <a:bodyPr/>
        <a:lstStyle/>
        <a:p>
          <a:endParaRPr lang="en-US"/>
        </a:p>
      </dgm:t>
    </dgm:pt>
    <dgm:pt modelId="{808AB17E-E7EC-4599-990A-C72CDD502496}" type="pres">
      <dgm:prSet presAssocID="{2D3C27A6-0A6F-404E-A977-4B58CD31B6E2}" presName="Name0" presStyleCnt="0">
        <dgm:presLayoutVars>
          <dgm:dir/>
          <dgm:resizeHandles val="exact"/>
        </dgm:presLayoutVars>
      </dgm:prSet>
      <dgm:spPr/>
    </dgm:pt>
    <dgm:pt modelId="{48062D63-5AC4-462A-B229-6641D158CAD2}" type="pres">
      <dgm:prSet presAssocID="{D3806EED-E483-4AA5-9E3E-F3101C4C66D6}" presName="parTxOnly" presStyleLbl="node1" presStyleIdx="0" presStyleCnt="2">
        <dgm:presLayoutVars>
          <dgm:bulletEnabled val="1"/>
        </dgm:presLayoutVars>
      </dgm:prSet>
      <dgm:spPr/>
      <dgm:t>
        <a:bodyPr/>
        <a:lstStyle/>
        <a:p>
          <a:endParaRPr lang="en-US"/>
        </a:p>
      </dgm:t>
    </dgm:pt>
    <dgm:pt modelId="{0A5F12AB-7BE4-414B-9D0D-BED84BE7ABDB}" type="pres">
      <dgm:prSet presAssocID="{05E33C0A-4EC3-4A9E-A602-94C3BF3A7C9C}" presName="parSpace" presStyleCnt="0"/>
      <dgm:spPr/>
    </dgm:pt>
    <dgm:pt modelId="{668B1C81-0C10-42BA-96EE-757857E8C40E}" type="pres">
      <dgm:prSet presAssocID="{065355BE-BF71-494D-811B-C70378ACD2D3}" presName="parTxOnly" presStyleLbl="node1" presStyleIdx="1" presStyleCnt="2">
        <dgm:presLayoutVars>
          <dgm:bulletEnabled val="1"/>
        </dgm:presLayoutVars>
      </dgm:prSet>
      <dgm:spPr/>
      <dgm:t>
        <a:bodyPr/>
        <a:lstStyle/>
        <a:p>
          <a:endParaRPr lang="en-US"/>
        </a:p>
      </dgm:t>
    </dgm:pt>
  </dgm:ptLst>
  <dgm:cxnLst>
    <dgm:cxn modelId="{36740F2E-884A-4F84-8DBB-33966719969B}" type="presOf" srcId="{D3806EED-E483-4AA5-9E3E-F3101C4C66D6}" destId="{48062D63-5AC4-462A-B229-6641D158CAD2}" srcOrd="0" destOrd="0" presId="urn:microsoft.com/office/officeart/2005/8/layout/hChevron3"/>
    <dgm:cxn modelId="{E926E683-31C5-4E7F-B45B-01EBB0C58F00}" type="presOf" srcId="{2D3C27A6-0A6F-404E-A977-4B58CD31B6E2}" destId="{808AB17E-E7EC-4599-990A-C72CDD502496}" srcOrd="0" destOrd="0" presId="urn:microsoft.com/office/officeart/2005/8/layout/hChevron3"/>
    <dgm:cxn modelId="{6822525C-54F8-4393-A358-919214B62102}" srcId="{2D3C27A6-0A6F-404E-A977-4B58CD31B6E2}" destId="{D3806EED-E483-4AA5-9E3E-F3101C4C66D6}" srcOrd="0" destOrd="0" parTransId="{75ABF9BF-EFD8-4CA4-AF84-57A9AFBAC6AA}" sibTransId="{05E33C0A-4EC3-4A9E-A602-94C3BF3A7C9C}"/>
    <dgm:cxn modelId="{6AB8D0BD-6FAA-4A25-A73E-5CCAF38451F5}" type="presOf" srcId="{065355BE-BF71-494D-811B-C70378ACD2D3}" destId="{668B1C81-0C10-42BA-96EE-757857E8C40E}" srcOrd="0" destOrd="0" presId="urn:microsoft.com/office/officeart/2005/8/layout/hChevron3"/>
    <dgm:cxn modelId="{79D016A5-EE1A-42C9-8DF2-8AF9187F3E66}" srcId="{2D3C27A6-0A6F-404E-A977-4B58CD31B6E2}" destId="{065355BE-BF71-494D-811B-C70378ACD2D3}" srcOrd="1" destOrd="0" parTransId="{C7A98A0B-766E-4D88-A2E9-93002CBF82DE}" sibTransId="{4C62811C-8984-49E4-B517-602ABC8BBCF4}"/>
    <dgm:cxn modelId="{201855C0-E0C7-4800-84DD-09AC2EA2E3BE}" type="presParOf" srcId="{808AB17E-E7EC-4599-990A-C72CDD502496}" destId="{48062D63-5AC4-462A-B229-6641D158CAD2}" srcOrd="0" destOrd="0" presId="urn:microsoft.com/office/officeart/2005/8/layout/hChevron3"/>
    <dgm:cxn modelId="{8F2C30F1-C57F-45E1-A971-11A9C03F914F}" type="presParOf" srcId="{808AB17E-E7EC-4599-990A-C72CDD502496}" destId="{0A5F12AB-7BE4-414B-9D0D-BED84BE7ABDB}" srcOrd="1" destOrd="0" presId="urn:microsoft.com/office/officeart/2005/8/layout/hChevron3"/>
    <dgm:cxn modelId="{81A71452-CF2C-49AB-A70B-9E526582C82A}" type="presParOf" srcId="{808AB17E-E7EC-4599-990A-C72CDD502496}" destId="{668B1C81-0C10-42BA-96EE-757857E8C40E}" srcOrd="2" destOrd="0" presId="urn:microsoft.com/office/officeart/2005/8/layout/hChevron3"/>
  </dgm:cxnLst>
  <dgm:bg/>
  <dgm:whole/>
</dgm:dataModel>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BE4D3E-459A-4C0F-ABF6-53BB41F914BE}" type="datetimeFigureOut">
              <a:rPr lang="en-US" smtClean="0"/>
              <a:pPr/>
              <a:t>5/5/2011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A50548-7689-4E64-9E7A-1E3A5F2F147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B60DC82-281E-4043-9764-6CAE07C41CE0}" type="slidenum">
              <a:rPr lang="en-US" smtClean="0"/>
              <a:pPr/>
              <a:t>5</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EA50548-7689-4E64-9E7A-1E3A5F2F1472}" type="slidenum">
              <a:rPr lang="en-US" smtClean="0"/>
              <a:pPr/>
              <a:t>44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EA50548-7689-4E64-9E7A-1E3A5F2F1472}" type="slidenum">
              <a:rPr lang="en-US" smtClean="0"/>
              <a:pPr/>
              <a:t>47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9757E66-F1F2-4FA0-A6C0-E3D65BCE9C77}" type="slidenum">
              <a:rPr lang="en-US" smtClean="0"/>
              <a:pPr/>
              <a:t>7</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CE6DE08-DF7A-49CD-81D9-B8E4A6FB617B}" type="slidenum">
              <a:rPr lang="en-US" smtClean="0"/>
              <a:pPr/>
              <a:t>8</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B876BAB-80C4-4822-920A-54B0029A8119}" type="slidenum">
              <a:rPr lang="en-US" smtClean="0"/>
              <a:pPr/>
              <a:t>10</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70624A-4F4A-42D9-9F6F-501CA384C5F5}" type="slidenum">
              <a:rPr lang="en-US" smtClean="0"/>
              <a:pPr/>
              <a:t>11</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1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D3DDCC3-5996-4206-8901-E508C441CCD9}" type="slidenum">
              <a:rPr lang="en-US" smtClean="0"/>
              <a:pPr/>
              <a:t>12</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BDA4B79-4ADF-421F-874F-B395D84C767A}" type="slidenum">
              <a:rPr lang="en-US" smtClean="0"/>
              <a:pPr/>
              <a:t>25</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EA50548-7689-4E64-9E7A-1E3A5F2F1472}" type="slidenum">
              <a:rPr lang="en-US" smtClean="0"/>
              <a:pPr/>
              <a:t>30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EA50548-7689-4E64-9E7A-1E3A5F2F1472}" type="slidenum">
              <a:rPr lang="en-US" smtClean="0"/>
              <a:pPr/>
              <a:t>35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8" name="Picture 2" descr="C:\Users\Shai Schwartz\Work\VisualBee\Public\Photos\daf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
        <p:nvSpPr>
          <p:cNvPr id="12" name="Title 1"/>
          <p:cNvSpPr>
            <a:spLocks noGrp="1"/>
          </p:cNvSpPr>
          <p:nvPr>
            <p:ph type="ctrTitle" hasCustomPrompt="1"/>
          </p:nvPr>
        </p:nvSpPr>
        <p:spPr>
          <a:xfrm rot="20945046">
            <a:off x="3635896" y="3356992"/>
            <a:ext cx="5256584" cy="2160240"/>
          </a:xfrm>
          <a:prstGeom prst="rect">
            <a:avLst/>
          </a:prstGeom>
        </p:spPr>
        <p:txBody>
          <a:bodyPr anchor="ctr" anchorCtr="0"/>
          <a:lstStyle>
            <a:lvl1pPr algn="l">
              <a:defRPr sz="4000" b="1">
                <a:solidFill>
                  <a:sysClr val="windowText" lastClr="000000"/>
                </a:solidFill>
              </a:defRPr>
            </a:lvl1pPr>
          </a:lstStyle>
          <a:p>
            <a:r>
              <a:rPr lang="en-US" dirty="0" smtClean="0"/>
              <a:t>Click to edit master title style</a:t>
            </a:r>
            <a:endParaRPr lang="en-US" dirty="0"/>
          </a:p>
        </p:txBody>
      </p:sp>
      <p:sp>
        <p:nvSpPr>
          <p:cNvPr id="13" name="Subtitle 2"/>
          <p:cNvSpPr>
            <a:spLocks noGrp="1"/>
          </p:cNvSpPr>
          <p:nvPr>
            <p:ph type="subTitle" idx="1"/>
          </p:nvPr>
        </p:nvSpPr>
        <p:spPr>
          <a:xfrm rot="20945046">
            <a:off x="3995936" y="5589240"/>
            <a:ext cx="4896544" cy="1008112"/>
          </a:xfrm>
          <a:prstGeom prst="rect">
            <a:avLst/>
          </a:prstGeom>
        </p:spPr>
        <p:txBody>
          <a:bodyPr/>
          <a:lstStyle>
            <a:lvl1pPr marL="0" indent="0" algn="l">
              <a:buNone/>
              <a:defRPr sz="24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Slide Number Placeholder 6"/>
          <p:cNvSpPr>
            <a:spLocks noGrp="1"/>
          </p:cNvSpPr>
          <p:nvPr>
            <p:ph type="sldNum" sz="quarter" idx="10"/>
          </p:nvPr>
        </p:nvSpPr>
        <p:spPr/>
        <p:txBody>
          <a:bodyPr/>
          <a:lstStyle/>
          <a:p>
            <a:fld id="{DDEB647A-1E4D-4588-936E-D4E15650C4A7}"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p:bg>
      <p:bgPr>
        <a:solidFill>
          <a:schemeClr val="bg2"/>
        </a:solidFill>
        <a:effectLst/>
      </p:bgPr>
    </p:bg>
    <p:spTree>
      <p:nvGrpSpPr>
        <p:cNvPr id="1" name=""/>
        <p:cNvGrpSpPr/>
        <p:nvPr/>
      </p:nvGrpSpPr>
      <p:grpSpPr>
        <a:xfrm>
          <a:off x="0" y="0"/>
          <a:ext cx="0" cy="0"/>
          <a:chOff x="0" y="0"/>
          <a:chExt cx="0" cy="0"/>
        </a:xfrm>
      </p:grpSpPr>
      <p:sp>
        <p:nvSpPr>
          <p:cNvPr id="10" name="Rectangle 17"/>
          <p:cNvSpPr>
            <a:spLocks noGrp="1" noChangeArrowheads="1"/>
          </p:cNvSpPr>
          <p:nvPr>
            <p:ph type="ctrTitle"/>
          </p:nvPr>
        </p:nvSpPr>
        <p:spPr>
          <a:xfrm>
            <a:off x="667526" y="3356992"/>
            <a:ext cx="7488000" cy="936000"/>
          </a:xfrm>
          <a:prstGeom prst="rect">
            <a:avLst/>
          </a:prstGeom>
        </p:spPr>
        <p:txBody>
          <a:bodyPr lIns="324000" anchor="ctr" anchorCtr="0">
            <a:scene3d>
              <a:camera prst="perspectiveRight"/>
              <a:lightRig rig="threePt" dir="t"/>
            </a:scene3d>
          </a:bodyPr>
          <a:lstStyle>
            <a:lvl1pPr algn="l">
              <a:defRPr sz="3000" b="1">
                <a:solidFill>
                  <a:schemeClr val="tx1"/>
                </a:solidFill>
              </a:defRPr>
            </a:lvl1pPr>
          </a:lstStyle>
          <a:p>
            <a:r>
              <a:rPr lang="en-US" smtClean="0"/>
              <a:t>Click to edit Master title style</a:t>
            </a:r>
            <a:endParaRPr lang="en-US" dirty="0"/>
          </a:p>
        </p:txBody>
      </p:sp>
      <p:sp>
        <p:nvSpPr>
          <p:cNvPr id="5" name="Text Placeholder 6"/>
          <p:cNvSpPr>
            <a:spLocks noGrp="1"/>
          </p:cNvSpPr>
          <p:nvPr>
            <p:ph type="body" sz="quarter" idx="12"/>
          </p:nvPr>
        </p:nvSpPr>
        <p:spPr>
          <a:xfrm>
            <a:off x="667526" y="4304004"/>
            <a:ext cx="7488237" cy="644400"/>
          </a:xfrm>
          <a:prstGeom prst="rect">
            <a:avLst/>
          </a:prstGeom>
        </p:spPr>
        <p:txBody>
          <a:bodyPr lIns="324000" anchor="ctr" anchorCtr="0">
            <a:scene3d>
              <a:camera prst="perspectiveRight"/>
              <a:lightRig rig="threePt" dir="t"/>
            </a:scene3d>
          </a:bodyPr>
          <a:lstStyle>
            <a:lvl1pPr>
              <a:buNone/>
              <a:defRPr lang="en-US" sz="2400" kern="1200" baseline="0" dirty="0" smtClean="0">
                <a:solidFill>
                  <a:schemeClr val="tx1"/>
                </a:solidFill>
                <a:latin typeface="+mn-lt"/>
                <a:ea typeface="+mn-ea"/>
                <a:cs typeface="+mn-cs"/>
              </a:defRPr>
            </a:lvl1pPr>
          </a:lstStyle>
          <a:p>
            <a:pPr marL="342900" lvl="0" indent="-342900" algn="l" defTabSz="914400" rtl="0" eaLnBrk="1" latinLnBrk="0" hangingPunct="1">
              <a:spcBef>
                <a:spcPct val="20000"/>
              </a:spcBef>
              <a:buFont typeface="Arial" pitchFamily="34" charset="0"/>
              <a:buNone/>
            </a:pPr>
            <a:r>
              <a:rPr lang="en-US" smtClean="0"/>
              <a:t>Click to edit Master text styles</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6146"/>
            <a:ext cx="8229600" cy="1068598"/>
          </a:xfrm>
          <a:prstGeom prst="rect">
            <a:avLst/>
          </a:prstGeom>
        </p:spPr>
        <p:txBody>
          <a:bodyPr anchor="ctr" anchorCtr="0"/>
          <a:lstStyle>
            <a:lvl1pPr algn="l">
              <a:defRPr sz="3600" b="1">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340768"/>
            <a:ext cx="8219256" cy="4968552"/>
          </a:xfrm>
          <a:prstGeom prst="rect">
            <a:avLst/>
          </a:prstGeom>
          <a:noFill/>
        </p:spPr>
        <p:txBody>
          <a:bodyPr/>
          <a:lstStyle>
            <a:lvl1pPr>
              <a:buClr>
                <a:schemeClr val="tx2"/>
              </a:buClr>
              <a:buSzPct val="140000"/>
              <a:buFont typeface="Arial" pitchFamily="34" charset="0"/>
              <a:buChar char="•"/>
              <a:defRPr sz="2400">
                <a:solidFill>
                  <a:schemeClr val="tx1"/>
                </a:solidFill>
              </a:defRPr>
            </a:lvl1pPr>
            <a:lvl2pPr>
              <a:buClr>
                <a:schemeClr val="tx1"/>
              </a:buClr>
              <a:buSzPct val="140000"/>
              <a:buFont typeface="Arial" pitchFamily="34" charset="0"/>
              <a:buChar char="•"/>
              <a:defRPr sz="2000">
                <a:solidFill>
                  <a:schemeClr val="tx1"/>
                </a:solidFill>
              </a:defRPr>
            </a:lvl2pPr>
            <a:lvl3pPr>
              <a:buSzPct val="140000"/>
              <a:buFont typeface="Arial" pitchFamily="34" charset="0"/>
              <a:buChar char="•"/>
              <a:defRPr sz="1800">
                <a:solidFill>
                  <a:schemeClr val="tx1"/>
                </a:solidFill>
              </a:defRPr>
            </a:lvl3pPr>
            <a:lvl4pPr>
              <a:buSzPct val="140000"/>
              <a:buFont typeface="Arial" pitchFamily="34" charset="0"/>
              <a:buChar char="•"/>
              <a:defRPr sz="1600">
                <a:solidFill>
                  <a:schemeClr val="tx1"/>
                </a:solidFill>
              </a:defRPr>
            </a:lvl4pPr>
            <a:lvl5pPr>
              <a:buSzPct val="140000"/>
              <a:buFont typeface="Arial" pitchFamily="34" charset="0"/>
              <a:buChar char="•"/>
              <a:defRPr sz="16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0"/>
          </p:nvPr>
        </p:nvSpPr>
        <p:spPr/>
        <p:txBody>
          <a:bodyPr/>
          <a:lstStyle/>
          <a:p>
            <a:fld id="{DDEB647A-1E4D-4588-936E-D4E15650C4A7}"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457200" y="56146"/>
            <a:ext cx="8229600" cy="1068598"/>
          </a:xfrm>
          <a:prstGeom prst="rect">
            <a:avLst/>
          </a:prstGeom>
        </p:spPr>
        <p:txBody>
          <a:bodyPr anchor="ctr" anchorCtr="0"/>
          <a:lstStyle>
            <a:lvl1pPr algn="l" defTabSz="914400" rtl="0" eaLnBrk="1" latinLnBrk="0" hangingPunct="1">
              <a:spcBef>
                <a:spcPct val="0"/>
              </a:spcBef>
              <a:buNone/>
              <a:defRPr lang="en-US" sz="3600" b="1" kern="1200" dirty="0">
                <a:solidFill>
                  <a:schemeClr val="tx2"/>
                </a:solidFill>
                <a:latin typeface="+mj-lt"/>
                <a:ea typeface="+mj-ea"/>
                <a:cs typeface="+mj-cs"/>
              </a:defRPr>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29" y="273976"/>
            <a:ext cx="8228742" cy="1143239"/>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29" y="1534838"/>
            <a:ext cx="4040007" cy="639755"/>
          </a:xfrm>
          <a:prstGeom prst="rect">
            <a:avLst/>
          </a:prstGeom>
        </p:spPr>
        <p:txBody>
          <a:bodyPr anchor="b"/>
          <a:lstStyle>
            <a:lvl1pPr marL="0" indent="0">
              <a:buNone/>
              <a:defRPr sz="2200" b="1"/>
            </a:lvl1pPr>
            <a:lvl2pPr marL="412394" indent="0">
              <a:buNone/>
              <a:defRPr sz="1800" b="1"/>
            </a:lvl2pPr>
            <a:lvl3pPr marL="824789" indent="0">
              <a:buNone/>
              <a:defRPr sz="1600" b="1"/>
            </a:lvl3pPr>
            <a:lvl4pPr marL="1237183" indent="0">
              <a:buNone/>
              <a:defRPr sz="1400" b="1"/>
            </a:lvl4pPr>
            <a:lvl5pPr marL="1649578" indent="0">
              <a:buNone/>
              <a:defRPr sz="1400" b="1"/>
            </a:lvl5pPr>
            <a:lvl6pPr marL="2061972" indent="0">
              <a:buNone/>
              <a:defRPr sz="1400" b="1"/>
            </a:lvl6pPr>
            <a:lvl7pPr marL="2474366" indent="0">
              <a:buNone/>
              <a:defRPr sz="1400" b="1"/>
            </a:lvl7pPr>
            <a:lvl8pPr marL="2886761" indent="0">
              <a:buNone/>
              <a:defRPr sz="1400" b="1"/>
            </a:lvl8pPr>
            <a:lvl9pPr marL="3299155"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629" y="2174593"/>
            <a:ext cx="4040007" cy="3951849"/>
          </a:xfrm>
          <a:prstGeom prst="rect">
            <a:avLst/>
          </a:prstGeo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935" y="1534838"/>
            <a:ext cx="4041436" cy="639755"/>
          </a:xfrm>
          <a:prstGeom prst="rect">
            <a:avLst/>
          </a:prstGeom>
        </p:spPr>
        <p:txBody>
          <a:bodyPr anchor="b"/>
          <a:lstStyle>
            <a:lvl1pPr marL="0" indent="0">
              <a:buNone/>
              <a:defRPr sz="2200" b="1"/>
            </a:lvl1pPr>
            <a:lvl2pPr marL="412394" indent="0">
              <a:buNone/>
              <a:defRPr sz="1800" b="1"/>
            </a:lvl2pPr>
            <a:lvl3pPr marL="824789" indent="0">
              <a:buNone/>
              <a:defRPr sz="1600" b="1"/>
            </a:lvl3pPr>
            <a:lvl4pPr marL="1237183" indent="0">
              <a:buNone/>
              <a:defRPr sz="1400" b="1"/>
            </a:lvl4pPr>
            <a:lvl5pPr marL="1649578" indent="0">
              <a:buNone/>
              <a:defRPr sz="1400" b="1"/>
            </a:lvl5pPr>
            <a:lvl6pPr marL="2061972" indent="0">
              <a:buNone/>
              <a:defRPr sz="1400" b="1"/>
            </a:lvl6pPr>
            <a:lvl7pPr marL="2474366" indent="0">
              <a:buNone/>
              <a:defRPr sz="1400" b="1"/>
            </a:lvl7pPr>
            <a:lvl8pPr marL="2886761" indent="0">
              <a:buNone/>
              <a:defRPr sz="1400" b="1"/>
            </a:lvl8pPr>
            <a:lvl9pPr marL="3299155"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4935" y="2174593"/>
            <a:ext cx="4041436" cy="3951849"/>
          </a:xfrm>
          <a:prstGeom prst="rect">
            <a:avLst/>
          </a:prstGeo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r>
              <a:rPr lang="en-US"/>
              <a:t>www.thmemgallery.com</a:t>
            </a:r>
          </a:p>
        </p:txBody>
      </p:sp>
      <p:sp>
        <p:nvSpPr>
          <p:cNvPr id="8" name="Rectangle 5"/>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r>
              <a:rPr lang="en-US"/>
              <a:t>Company Logo</a:t>
            </a:r>
          </a:p>
        </p:txBody>
      </p:sp>
      <p:sp>
        <p:nvSpPr>
          <p:cNvPr id="9" name="Rectangle 6"/>
          <p:cNvSpPr>
            <a:spLocks noGrp="1" noChangeArrowheads="1"/>
          </p:cNvSpPr>
          <p:nvPr>
            <p:ph type="sldNum" sz="quarter" idx="12"/>
          </p:nvPr>
        </p:nvSpPr>
        <p:spPr>
          <a:ln/>
        </p:spPr>
        <p:txBody>
          <a:bodyPr/>
          <a:lstStyle>
            <a:lvl1pPr>
              <a:defRPr/>
            </a:lvl1pPr>
          </a:lstStyle>
          <a:p>
            <a:pPr>
              <a:defRPr/>
            </a:pPr>
            <a:fld id="{66903FA6-EA28-43AF-A820-0F15BFC39B3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hyperlink" Target="http://www.visualbee.com/upgrade.html"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3" descr="C:\Users\Shai Schwartz\Work\VisualBee\Public\Photos\daf2.jpg"/>
          <p:cNvPicPr>
            <a:picLocks noChangeAspect="1" noChangeArrowheads="1"/>
          </p:cNvPicPr>
          <p:nvPr/>
        </p:nvPicPr>
        <p:blipFill>
          <a:blip r:embed="rId8" cstate="print"/>
          <a:srcRect/>
          <a:stretch>
            <a:fillRect/>
          </a:stretch>
        </p:blipFill>
        <p:spPr bwMode="auto">
          <a:xfrm>
            <a:off x="0" y="0"/>
            <a:ext cx="9144001" cy="6858001"/>
          </a:xfrm>
          <a:prstGeom prst="rect">
            <a:avLst/>
          </a:prstGeom>
          <a:noFill/>
        </p:spPr>
      </p:pic>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EB647A-1E4D-4588-936E-D4E15650C4A7}" type="slidenum">
              <a:rPr lang="en-US" smtClean="0"/>
              <a:pPr/>
              <a:t>‹#›</a:t>
            </a:fld>
            <a:endParaRPr lang="en-US"/>
          </a:p>
        </p:txBody>
      </p:sp>
      <p:pic>
        <p:nvPicPr>
          <p:cNvPr id="5" name="Picture 4" descr="logo.png">
            <a:hlinkClick r:id="rId9" tooltip="To remove the VisualBee Logo or replace with your own, please Upgrade VisualBee to PREMIUM service."/>
          </p:cNvPr>
          <p:cNvPicPr>
            <a:picLocks/>
          </p:cNvPicPr>
          <p:nvPr userDrawn="1"/>
        </p:nvPicPr>
        <p:blipFill>
          <a:blip r:embed="rId10"/>
          <a:stretch>
            <a:fillRect/>
          </a:stretch>
        </p:blipFill>
        <p:spPr>
          <a:xfrm>
            <a:off x="353615" y="6360367"/>
            <a:ext cx="1524000" cy="381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rot="20945046">
            <a:off x="3635895" y="3356991"/>
            <a:ext cx="5256584" cy="2160240"/>
          </a:xfrm>
        </p:spPr>
        <p:txBody>
          <a:bodyPr>
            <a:noAutofit/>
          </a:bodyPr>
          <a:lstStyle/>
          <a:p>
            <a:r>
              <a:rPr lang="vi-VN" smtClean="0"/>
              <a:t>Tổng quan về L/C và những vấn đề liên quan trong UCP600</a:t>
            </a:r>
            <a:endParaRPr lang="en-US"/>
          </a:p>
        </p:txBody>
      </p:sp>
      <p:sp>
        <p:nvSpPr>
          <p:cNvPr id="9" name="Subtitle 8"/>
          <p:cNvSpPr>
            <a:spLocks noGrp="1"/>
          </p:cNvSpPr>
          <p:nvPr>
            <p:ph type="subTitle" idx="1"/>
          </p:nvPr>
        </p:nvSpPr>
        <p:spPr>
          <a:xfrm rot="20945046">
            <a:off x="3995935" y="5589239"/>
            <a:ext cx="4896544" cy="1008112"/>
          </a:xfrm>
        </p:spPr>
        <p:txBody>
          <a:bodyPr>
            <a:noAutofit/>
          </a:bodyPr>
          <a:lstStyle/>
          <a:p>
            <a:r>
              <a:rPr lang="en-US" err="1" smtClean="0"/>
              <a:t>Nhóm</a:t>
            </a:r>
            <a:r>
              <a:rPr lang="en-US" smtClean="0"/>
              <a:t> 2 lớp NH50A</a:t>
            </a:r>
            <a:endParaRPr lang="en-US"/>
          </a:p>
        </p:txBody>
      </p:sp>
    </p:spTree>
    <p:custDataLst>
      <p:tags r:id="rId1"/>
    </p:custDataLst>
  </p:cSld>
  <p:clrMapOvr>
    <a:masterClrMapping/>
  </p:clrMapOvr>
  <p:transition>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15001">
              <a:defRPr/>
            </a:pPr>
            <a:r>
              <a:rPr lang="en-US" i="1" dirty="0" err="1" smtClean="0">
                <a:solidFill>
                  <a:srgbClr val="000000"/>
                </a:solidFill>
                <a:latin typeface="Times New Roman" pitchFamily="18" charset="0"/>
                <a:cs typeface="Times New Roman" pitchFamily="18" charset="0"/>
              </a:rPr>
              <a:t>Bộ</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chứng</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từ</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kèm</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theo</a:t>
            </a:r>
            <a:r>
              <a:rPr lang="en-US" i="1" dirty="0" smtClean="0">
                <a:solidFill>
                  <a:srgbClr val="000000"/>
                </a:solidFill>
                <a:latin typeface="Times New Roman" pitchFamily="18" charset="0"/>
                <a:cs typeface="Times New Roman" pitchFamily="18" charset="0"/>
              </a:rPr>
              <a:t> </a:t>
            </a:r>
            <a:r>
              <a:rPr lang="en-US" i="1" dirty="0" smtClean="0">
                <a:solidFill>
                  <a:srgbClr val="000000"/>
                </a:solidFill>
                <a:effectLst>
                  <a:outerShdw blurRad="38100" dist="38100" dir="2700000" algn="tl">
                    <a:srgbClr val="C0C0C0"/>
                  </a:outerShdw>
                </a:effectLst>
                <a:latin typeface="Times New Roman" pitchFamily="18" charset="0"/>
                <a:cs typeface="Times New Roman" pitchFamily="18" charset="0"/>
              </a:rPr>
              <a:t>L/C</a:t>
            </a:r>
            <a:endParaRPr lang="en-US" dirty="0" smtClean="0">
              <a:solidFill>
                <a:srgbClr val="000000"/>
              </a:solidFill>
            </a:endParaRPr>
          </a:p>
        </p:txBody>
      </p:sp>
      <p:sp>
        <p:nvSpPr>
          <p:cNvPr id="11267" name="Content Placeholder 2"/>
          <p:cNvSpPr>
            <a:spLocks noGrp="1"/>
          </p:cNvSpPr>
          <p:nvPr>
            <p:ph idx="1"/>
          </p:nvPr>
        </p:nvSpPr>
        <p:spPr>
          <a:xfrm>
            <a:off x="0" y="1066800"/>
            <a:ext cx="9144000" cy="5400675"/>
          </a:xfrm>
        </p:spPr>
        <p:txBody>
          <a:bodyPr/>
          <a:lstStyle/>
          <a:p>
            <a:pPr>
              <a:buFont typeface="Wingdings" pitchFamily="2" charset="2"/>
              <a:buNone/>
            </a:pPr>
            <a:endParaRPr lang="en-US" smtClean="0">
              <a:latin typeface="Times New Roman" pitchFamily="18" charset="0"/>
              <a:cs typeface="Times New Roman" pitchFamily="18" charset="0"/>
            </a:endParaRPr>
          </a:p>
          <a:p>
            <a:pPr>
              <a:buFont typeface="Wingdings" pitchFamily="2" charset="2"/>
              <a:buNone/>
            </a:pPr>
            <a:endParaRPr lang="en-US" smtClean="0">
              <a:latin typeface="Times New Roman" pitchFamily="18" charset="0"/>
              <a:cs typeface="Times New Roman" pitchFamily="18" charset="0"/>
            </a:endParaRPr>
          </a:p>
        </p:txBody>
      </p:sp>
      <p:sp>
        <p:nvSpPr>
          <p:cNvPr id="11268" name="Date Placeholder 3"/>
          <p:cNvSpPr>
            <a:spLocks noGrp="1"/>
          </p:cNvSpPr>
          <p:nvPr>
            <p:ph type="dt" sz="quarter" idx="10"/>
          </p:nvPr>
        </p:nvSpPr>
        <p:spPr>
          <a:noFill/>
        </p:spPr>
        <p:txBody>
          <a:bodyPr/>
          <a:lstStyle/>
          <a:p>
            <a:endParaRPr lang="en-US"/>
          </a:p>
        </p:txBody>
      </p:sp>
      <p:sp>
        <p:nvSpPr>
          <p:cNvPr id="11269" name="Footer Placeholder 4"/>
          <p:cNvSpPr>
            <a:spLocks noGrp="1"/>
          </p:cNvSpPr>
          <p:nvPr>
            <p:ph type="ftr" sz="quarter" idx="4294967295"/>
          </p:nvPr>
        </p:nvSpPr>
        <p:spPr>
          <a:xfrm>
            <a:off x="6781800" y="6400800"/>
            <a:ext cx="2362200" cy="244475"/>
          </a:xfrm>
          <a:prstGeom prst="rect">
            <a:avLst/>
          </a:prstGeom>
          <a:noFill/>
        </p:spPr>
        <p:txBody>
          <a:bodyPr/>
          <a:lstStyle/>
          <a:p>
            <a:endParaRPr lang="en-US"/>
          </a:p>
        </p:txBody>
      </p:sp>
      <p:sp>
        <p:nvSpPr>
          <p:cNvPr id="6" name="Rectangle 5"/>
          <p:cNvSpPr/>
          <p:nvPr/>
        </p:nvSpPr>
        <p:spPr>
          <a:xfrm>
            <a:off x="1752600" y="1371600"/>
            <a:ext cx="4953000" cy="60960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err="1">
                <a:solidFill>
                  <a:srgbClr val="000000"/>
                </a:solidFill>
                <a:latin typeface="Times New Roman" pitchFamily="18" charset="0"/>
                <a:cs typeface="Times New Roman" pitchFamily="18" charset="0"/>
              </a:rPr>
              <a:t>Bô</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chứng</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tư</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kèm</a:t>
            </a:r>
            <a:r>
              <a:rPr lang="en-US" sz="2400" dirty="0">
                <a:solidFill>
                  <a:srgbClr val="000000"/>
                </a:solidFill>
                <a:latin typeface="Times New Roman" pitchFamily="18" charset="0"/>
                <a:cs typeface="Times New Roman" pitchFamily="18" charset="0"/>
              </a:rPr>
              <a:t> </a:t>
            </a:r>
            <a:r>
              <a:rPr lang="en-US" sz="2400" dirty="0" err="1">
                <a:solidFill>
                  <a:srgbClr val="000000"/>
                </a:solidFill>
                <a:latin typeface="Times New Roman" pitchFamily="18" charset="0"/>
                <a:cs typeface="Times New Roman" pitchFamily="18" charset="0"/>
              </a:rPr>
              <a:t>theo</a:t>
            </a:r>
            <a:r>
              <a:rPr lang="en-US" sz="2400" dirty="0">
                <a:solidFill>
                  <a:srgbClr val="000000"/>
                </a:solidFill>
                <a:latin typeface="Times New Roman" pitchFamily="18" charset="0"/>
                <a:cs typeface="Times New Roman" pitchFamily="18" charset="0"/>
              </a:rPr>
              <a:t> L/C</a:t>
            </a:r>
          </a:p>
        </p:txBody>
      </p:sp>
      <p:sp>
        <p:nvSpPr>
          <p:cNvPr id="7" name="Rectangle 6"/>
          <p:cNvSpPr/>
          <p:nvPr/>
        </p:nvSpPr>
        <p:spPr>
          <a:xfrm>
            <a:off x="533400" y="2514600"/>
            <a:ext cx="1447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a:solidFill>
                  <a:srgbClr val="000000"/>
                </a:solidFill>
                <a:latin typeface="Times New Roman" pitchFamily="18" charset="0"/>
                <a:cs typeface="Times New Roman" pitchFamily="18" charset="0"/>
              </a:rPr>
              <a:t>CT cơ bản</a:t>
            </a:r>
          </a:p>
        </p:txBody>
      </p:sp>
      <p:sp>
        <p:nvSpPr>
          <p:cNvPr id="8" name="Rectangle 7"/>
          <p:cNvSpPr/>
          <p:nvPr/>
        </p:nvSpPr>
        <p:spPr>
          <a:xfrm>
            <a:off x="2743200" y="2514600"/>
            <a:ext cx="1447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a:solidFill>
                  <a:srgbClr val="000000"/>
                </a:solidFill>
                <a:latin typeface="Times New Roman" pitchFamily="18" charset="0"/>
                <a:cs typeface="Times New Roman" pitchFamily="18" charset="0"/>
              </a:rPr>
              <a:t>CT phụ thuộc vào tính chất hh</a:t>
            </a:r>
          </a:p>
        </p:txBody>
      </p:sp>
      <p:sp>
        <p:nvSpPr>
          <p:cNvPr id="10" name="Rectangle 9"/>
          <p:cNvSpPr/>
          <p:nvPr/>
        </p:nvSpPr>
        <p:spPr>
          <a:xfrm>
            <a:off x="5105400" y="2514600"/>
            <a:ext cx="1447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a:solidFill>
                  <a:srgbClr val="000000"/>
                </a:solidFill>
                <a:latin typeface="Times New Roman" pitchFamily="18" charset="0"/>
                <a:cs typeface="Times New Roman" pitchFamily="18" charset="0"/>
              </a:rPr>
              <a:t>CT theo yêu cầu của  nhà NK</a:t>
            </a:r>
          </a:p>
        </p:txBody>
      </p:sp>
      <p:sp>
        <p:nvSpPr>
          <p:cNvPr id="11" name="Rectangle 10"/>
          <p:cNvSpPr/>
          <p:nvPr/>
        </p:nvSpPr>
        <p:spPr>
          <a:xfrm>
            <a:off x="7162800" y="2514600"/>
            <a:ext cx="1447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a:solidFill>
                  <a:srgbClr val="000000"/>
                </a:solidFill>
                <a:latin typeface="Times New Roman" pitchFamily="18" charset="0"/>
                <a:cs typeface="Times New Roman" pitchFamily="18" charset="0"/>
              </a:rPr>
              <a:t>CT theo yêu cầu của nhà XK</a:t>
            </a:r>
          </a:p>
        </p:txBody>
      </p:sp>
      <p:sp>
        <p:nvSpPr>
          <p:cNvPr id="12" name="Rectangle 11"/>
          <p:cNvSpPr/>
          <p:nvPr/>
        </p:nvSpPr>
        <p:spPr>
          <a:xfrm>
            <a:off x="762000" y="4038600"/>
            <a:ext cx="6096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rgbClr val="000000"/>
                </a:solidFill>
                <a:latin typeface="Times New Roman" pitchFamily="18" charset="0"/>
                <a:cs typeface="Times New Roman" pitchFamily="18" charset="0"/>
              </a:rPr>
              <a:t>CT </a:t>
            </a:r>
            <a:r>
              <a:rPr lang="en-US" sz="1600" dirty="0" err="1">
                <a:solidFill>
                  <a:srgbClr val="000000"/>
                </a:solidFill>
                <a:latin typeface="Times New Roman" pitchFamily="18" charset="0"/>
                <a:cs typeface="Times New Roman" pitchFamily="18" charset="0"/>
              </a:rPr>
              <a:t>Vận</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Tải</a:t>
            </a:r>
            <a:r>
              <a:rPr lang="en-US" sz="1600" dirty="0">
                <a:solidFill>
                  <a:srgbClr val="000000"/>
                </a:solidFill>
                <a:latin typeface="Times New Roman" pitchFamily="18" charset="0"/>
                <a:cs typeface="Times New Roman" pitchFamily="18" charset="0"/>
              </a:rPr>
              <a:t> </a:t>
            </a:r>
          </a:p>
        </p:txBody>
      </p:sp>
      <p:sp>
        <p:nvSpPr>
          <p:cNvPr id="13" name="Rectangle 12"/>
          <p:cNvSpPr/>
          <p:nvPr/>
        </p:nvSpPr>
        <p:spPr>
          <a:xfrm>
            <a:off x="1371600" y="4038600"/>
            <a:ext cx="685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rgbClr val="000000"/>
                </a:solidFill>
                <a:latin typeface="Times New Roman" pitchFamily="18" charset="0"/>
                <a:cs typeface="Times New Roman" pitchFamily="18" charset="0"/>
              </a:rPr>
              <a:t>CT </a:t>
            </a:r>
          </a:p>
          <a:p>
            <a:pPr algn="ctr">
              <a:defRPr/>
            </a:pPr>
            <a:r>
              <a:rPr lang="en-US" sz="1600" dirty="0" err="1">
                <a:solidFill>
                  <a:srgbClr val="000000"/>
                </a:solidFill>
                <a:latin typeface="Times New Roman" pitchFamily="18" charset="0"/>
                <a:cs typeface="Times New Roman" pitchFamily="18" charset="0"/>
              </a:rPr>
              <a:t>Bảo</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Hiểm</a:t>
            </a:r>
            <a:endParaRPr lang="en-US" sz="1600" dirty="0">
              <a:solidFill>
                <a:srgbClr val="000000"/>
              </a:solidFill>
              <a:latin typeface="Times New Roman" pitchFamily="18" charset="0"/>
              <a:cs typeface="Times New Roman" pitchFamily="18" charset="0"/>
            </a:endParaRPr>
          </a:p>
        </p:txBody>
      </p:sp>
      <p:sp>
        <p:nvSpPr>
          <p:cNvPr id="14" name="Rectangle 13"/>
          <p:cNvSpPr/>
          <p:nvPr/>
        </p:nvSpPr>
        <p:spPr>
          <a:xfrm>
            <a:off x="2057400" y="4038600"/>
            <a:ext cx="6096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err="1">
                <a:solidFill>
                  <a:srgbClr val="000000"/>
                </a:solidFill>
                <a:latin typeface="Times New Roman" pitchFamily="18" charset="0"/>
                <a:cs typeface="Times New Roman" pitchFamily="18" charset="0"/>
              </a:rPr>
              <a:t>Hóa</a:t>
            </a:r>
            <a:r>
              <a:rPr lang="en-US" dirty="0">
                <a:solidFill>
                  <a:srgbClr val="000000"/>
                </a:solidFill>
                <a:latin typeface="Times New Roman" pitchFamily="18" charset="0"/>
                <a:cs typeface="Times New Roman" pitchFamily="18" charset="0"/>
              </a:rPr>
              <a:t> </a:t>
            </a:r>
            <a:r>
              <a:rPr lang="en-US" dirty="0" err="1">
                <a:solidFill>
                  <a:srgbClr val="000000"/>
                </a:solidFill>
                <a:latin typeface="Times New Roman" pitchFamily="18" charset="0"/>
                <a:cs typeface="Times New Roman" pitchFamily="18" charset="0"/>
              </a:rPr>
              <a:t>Đơn</a:t>
            </a:r>
            <a:r>
              <a:rPr lang="en-US" dirty="0">
                <a:solidFill>
                  <a:srgbClr val="000000"/>
                </a:solidFill>
                <a:latin typeface="Times New Roman" pitchFamily="18" charset="0"/>
                <a:cs typeface="Times New Roman" pitchFamily="18" charset="0"/>
              </a:rPr>
              <a:t> TM</a:t>
            </a:r>
          </a:p>
        </p:txBody>
      </p:sp>
      <p:sp>
        <p:nvSpPr>
          <p:cNvPr id="15" name="Rectangle 14"/>
          <p:cNvSpPr/>
          <p:nvPr/>
        </p:nvSpPr>
        <p:spPr>
          <a:xfrm>
            <a:off x="2895600" y="4038600"/>
            <a:ext cx="685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rgbClr val="000000"/>
                </a:solidFill>
                <a:latin typeface="Times New Roman" pitchFamily="18" charset="0"/>
                <a:cs typeface="Times New Roman" pitchFamily="18" charset="0"/>
              </a:rPr>
              <a:t>Hối</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Phiếu</a:t>
            </a:r>
            <a:endParaRPr lang="en-US" sz="1600" dirty="0">
              <a:solidFill>
                <a:srgbClr val="000000"/>
              </a:solidFill>
              <a:latin typeface="Times New Roman" pitchFamily="18" charset="0"/>
              <a:cs typeface="Times New Roman" pitchFamily="18" charset="0"/>
            </a:endParaRPr>
          </a:p>
        </p:txBody>
      </p:sp>
      <p:sp>
        <p:nvSpPr>
          <p:cNvPr id="16" name="Rectangle 15"/>
          <p:cNvSpPr/>
          <p:nvPr/>
        </p:nvSpPr>
        <p:spPr>
          <a:xfrm>
            <a:off x="3581400" y="4038600"/>
            <a:ext cx="685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rgbClr val="000000"/>
                </a:solidFill>
                <a:latin typeface="Times New Roman" pitchFamily="18" charset="0"/>
                <a:cs typeface="Times New Roman" pitchFamily="18" charset="0"/>
              </a:rPr>
              <a:t>Phiếu</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Đóng</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Gói</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Phân</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Lọai</a:t>
            </a:r>
            <a:endParaRPr lang="en-US" sz="1600" dirty="0">
              <a:solidFill>
                <a:srgbClr val="000000"/>
              </a:solidFill>
              <a:latin typeface="Times New Roman" pitchFamily="18" charset="0"/>
              <a:cs typeface="Times New Roman" pitchFamily="18" charset="0"/>
            </a:endParaRPr>
          </a:p>
        </p:txBody>
      </p:sp>
      <p:sp>
        <p:nvSpPr>
          <p:cNvPr id="17" name="Rectangle 16"/>
          <p:cNvSpPr/>
          <p:nvPr/>
        </p:nvSpPr>
        <p:spPr>
          <a:xfrm>
            <a:off x="4267200" y="4038600"/>
            <a:ext cx="762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rgbClr val="000000"/>
                </a:solidFill>
                <a:latin typeface="Times New Roman" pitchFamily="18" charset="0"/>
                <a:cs typeface="Times New Roman" pitchFamily="18" charset="0"/>
              </a:rPr>
              <a:t>Giấy</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Chứng</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Nhận</a:t>
            </a:r>
            <a:endParaRPr lang="en-US" sz="1600" dirty="0">
              <a:solidFill>
                <a:srgbClr val="000000"/>
              </a:solidFill>
              <a:latin typeface="Times New Roman" pitchFamily="18" charset="0"/>
              <a:cs typeface="Times New Roman" pitchFamily="18" charset="0"/>
            </a:endParaRPr>
          </a:p>
        </p:txBody>
      </p:sp>
      <p:sp>
        <p:nvSpPr>
          <p:cNvPr id="18" name="Rectangle 17"/>
          <p:cNvSpPr/>
          <p:nvPr/>
        </p:nvSpPr>
        <p:spPr>
          <a:xfrm>
            <a:off x="5029200" y="4038600"/>
            <a:ext cx="685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rgbClr val="000000"/>
                </a:solidFill>
                <a:latin typeface="Times New Roman" pitchFamily="18" charset="0"/>
                <a:cs typeface="Times New Roman" pitchFamily="18" charset="0"/>
              </a:rPr>
              <a:t>Giấy</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Kiểm</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Định</a:t>
            </a:r>
            <a:endParaRPr lang="en-US" sz="1600" dirty="0">
              <a:solidFill>
                <a:srgbClr val="000000"/>
              </a:solidFill>
              <a:latin typeface="Times New Roman" pitchFamily="18" charset="0"/>
              <a:cs typeface="Times New Roman" pitchFamily="18" charset="0"/>
            </a:endParaRPr>
          </a:p>
        </p:txBody>
      </p:sp>
      <p:sp>
        <p:nvSpPr>
          <p:cNvPr id="19" name="Rectangle 18"/>
          <p:cNvSpPr/>
          <p:nvPr/>
        </p:nvSpPr>
        <p:spPr>
          <a:xfrm>
            <a:off x="5715000" y="4038600"/>
            <a:ext cx="685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rgbClr val="000000"/>
                </a:solidFill>
                <a:latin typeface="Times New Roman" pitchFamily="18" charset="0"/>
                <a:cs typeface="Times New Roman" pitchFamily="18" charset="0"/>
              </a:rPr>
              <a:t>Giấy</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Kiểm</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Dịch</a:t>
            </a:r>
            <a:endParaRPr lang="en-US" sz="1600" dirty="0">
              <a:solidFill>
                <a:srgbClr val="000000"/>
              </a:solidFill>
              <a:latin typeface="Times New Roman" pitchFamily="18" charset="0"/>
              <a:cs typeface="Times New Roman" pitchFamily="18" charset="0"/>
            </a:endParaRPr>
          </a:p>
        </p:txBody>
      </p:sp>
      <p:sp>
        <p:nvSpPr>
          <p:cNvPr id="21" name="Rectangle 20"/>
          <p:cNvSpPr/>
          <p:nvPr/>
        </p:nvSpPr>
        <p:spPr>
          <a:xfrm>
            <a:off x="0" y="4038600"/>
            <a:ext cx="762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rgbClr val="000000"/>
                </a:solidFill>
                <a:latin typeface="Times New Roman" pitchFamily="18" charset="0"/>
                <a:cs typeface="Times New Roman" pitchFamily="18" charset="0"/>
              </a:rPr>
              <a:t>Giấy</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Chứng</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Nhận</a:t>
            </a:r>
            <a:endParaRPr lang="en-US" sz="1600" dirty="0">
              <a:solidFill>
                <a:srgbClr val="000000"/>
              </a:solidFill>
              <a:latin typeface="Times New Roman" pitchFamily="18" charset="0"/>
              <a:cs typeface="Times New Roman" pitchFamily="18" charset="0"/>
            </a:endParaRPr>
          </a:p>
        </p:txBody>
      </p:sp>
      <p:sp>
        <p:nvSpPr>
          <p:cNvPr id="22" name="Rectangle 21"/>
          <p:cNvSpPr/>
          <p:nvPr/>
        </p:nvSpPr>
        <p:spPr>
          <a:xfrm>
            <a:off x="6477000" y="4038600"/>
            <a:ext cx="6096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rgbClr val="000000"/>
                </a:solidFill>
                <a:latin typeface="Times New Roman" pitchFamily="18" charset="0"/>
                <a:cs typeface="Times New Roman" pitchFamily="18" charset="0"/>
              </a:rPr>
              <a:t>GCN</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Xuất</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Xư</a:t>
            </a:r>
            <a:r>
              <a:rPr lang="en-US" sz="1600" dirty="0">
                <a:solidFill>
                  <a:srgbClr val="000000"/>
                </a:solidFill>
                <a:latin typeface="Times New Roman" pitchFamily="18" charset="0"/>
                <a:cs typeface="Times New Roman" pitchFamily="18" charset="0"/>
              </a:rPr>
              <a:t>́</a:t>
            </a:r>
          </a:p>
        </p:txBody>
      </p:sp>
      <p:sp>
        <p:nvSpPr>
          <p:cNvPr id="23" name="Rectangle 22"/>
          <p:cNvSpPr/>
          <p:nvPr/>
        </p:nvSpPr>
        <p:spPr>
          <a:xfrm>
            <a:off x="7086600" y="4038600"/>
            <a:ext cx="6858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rgbClr val="000000"/>
                </a:solidFill>
                <a:latin typeface="Times New Roman" pitchFamily="18" charset="0"/>
                <a:cs typeface="Times New Roman" pitchFamily="18" charset="0"/>
              </a:rPr>
              <a:t>GCN</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Hợp</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Pháp</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Hóa</a:t>
            </a:r>
            <a:endParaRPr lang="en-US" sz="1600" dirty="0">
              <a:solidFill>
                <a:srgbClr val="000000"/>
              </a:solidFill>
              <a:latin typeface="Times New Roman" pitchFamily="18" charset="0"/>
              <a:cs typeface="Times New Roman" pitchFamily="18" charset="0"/>
            </a:endParaRPr>
          </a:p>
        </p:txBody>
      </p:sp>
      <p:sp>
        <p:nvSpPr>
          <p:cNvPr id="24" name="Rectangle 23"/>
          <p:cNvSpPr/>
          <p:nvPr/>
        </p:nvSpPr>
        <p:spPr>
          <a:xfrm>
            <a:off x="7772400" y="4038600"/>
            <a:ext cx="6096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a:solidFill>
                  <a:srgbClr val="000000"/>
                </a:solidFill>
                <a:latin typeface="Times New Roman" pitchFamily="18" charset="0"/>
                <a:cs typeface="Times New Roman" pitchFamily="18" charset="0"/>
              </a:rPr>
              <a:t>GP </a:t>
            </a:r>
            <a:r>
              <a:rPr lang="en-US" sz="1600" dirty="0" err="1">
                <a:solidFill>
                  <a:srgbClr val="000000"/>
                </a:solidFill>
                <a:latin typeface="Times New Roman" pitchFamily="18" charset="0"/>
                <a:cs typeface="Times New Roman" pitchFamily="18" charset="0"/>
              </a:rPr>
              <a:t>Xuất</a:t>
            </a:r>
            <a:r>
              <a:rPr lang="en-US" sz="1600" dirty="0">
                <a:solidFill>
                  <a:srgbClr val="000000"/>
                </a:solidFill>
                <a:latin typeface="Times New Roman" pitchFamily="18" charset="0"/>
                <a:cs typeface="Times New Roman" pitchFamily="18" charset="0"/>
              </a:rPr>
              <a:t> </a:t>
            </a:r>
            <a:r>
              <a:rPr lang="en-US" sz="1600" dirty="0" err="1">
                <a:solidFill>
                  <a:srgbClr val="000000"/>
                </a:solidFill>
                <a:latin typeface="Times New Roman" pitchFamily="18" charset="0"/>
                <a:cs typeface="Times New Roman" pitchFamily="18" charset="0"/>
              </a:rPr>
              <a:t>Khẩu</a:t>
            </a:r>
            <a:endParaRPr lang="en-US" sz="1600" dirty="0">
              <a:solidFill>
                <a:srgbClr val="000000"/>
              </a:solidFill>
              <a:latin typeface="Times New Roman" pitchFamily="18" charset="0"/>
              <a:cs typeface="Times New Roman" pitchFamily="18" charset="0"/>
            </a:endParaRPr>
          </a:p>
        </p:txBody>
      </p:sp>
      <p:sp>
        <p:nvSpPr>
          <p:cNvPr id="25" name="Rectangle 24"/>
          <p:cNvSpPr/>
          <p:nvPr/>
        </p:nvSpPr>
        <p:spPr>
          <a:xfrm>
            <a:off x="8534400" y="4038600"/>
            <a:ext cx="6096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dirty="0" err="1">
                <a:solidFill>
                  <a:srgbClr val="000000"/>
                </a:solidFill>
                <a:latin typeface="Times New Roman" pitchFamily="18" charset="0"/>
                <a:cs typeface="Times New Roman" pitchFamily="18" charset="0"/>
              </a:rPr>
              <a:t>Biên</a:t>
            </a:r>
            <a:r>
              <a:rPr lang="en-US" sz="1600" dirty="0">
                <a:solidFill>
                  <a:srgbClr val="000000"/>
                </a:solidFill>
                <a:latin typeface="Times New Roman" pitchFamily="18" charset="0"/>
                <a:cs typeface="Times New Roman" pitchFamily="18" charset="0"/>
              </a:rPr>
              <a:t> Lai </a:t>
            </a:r>
            <a:r>
              <a:rPr lang="en-US" sz="1600" dirty="0" err="1">
                <a:solidFill>
                  <a:srgbClr val="000000"/>
                </a:solidFill>
                <a:latin typeface="Times New Roman" pitchFamily="18" charset="0"/>
                <a:cs typeface="Times New Roman" pitchFamily="18" charset="0"/>
              </a:rPr>
              <a:t>BĐ</a:t>
            </a:r>
            <a:endParaRPr lang="en-US" sz="1600" dirty="0">
              <a:solidFill>
                <a:srgbClr val="000000"/>
              </a:solidFill>
              <a:latin typeface="Times New Roman" pitchFamily="18" charset="0"/>
              <a:cs typeface="Times New Roman" pitchFamily="18" charset="0"/>
            </a:endParaRPr>
          </a:p>
        </p:txBody>
      </p:sp>
      <p:cxnSp>
        <p:nvCxnSpPr>
          <p:cNvPr id="27" name="Straight Arrow Connector 26"/>
          <p:cNvCxnSpPr>
            <a:stCxn id="6" idx="2"/>
            <a:endCxn id="7" idx="0"/>
          </p:cNvCxnSpPr>
          <p:nvPr/>
        </p:nvCxnSpPr>
        <p:spPr>
          <a:xfrm rot="5400000">
            <a:off x="2476500" y="762000"/>
            <a:ext cx="533400" cy="2971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6" idx="2"/>
            <a:endCxn id="8" idx="0"/>
          </p:cNvCxnSpPr>
          <p:nvPr/>
        </p:nvCxnSpPr>
        <p:spPr>
          <a:xfrm rot="5400000">
            <a:off x="3581400" y="1866900"/>
            <a:ext cx="5334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6" idx="2"/>
            <a:endCxn id="10" idx="0"/>
          </p:cNvCxnSpPr>
          <p:nvPr/>
        </p:nvCxnSpPr>
        <p:spPr>
          <a:xfrm rot="16200000" flipH="1">
            <a:off x="4762500" y="1447800"/>
            <a:ext cx="533400" cy="160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6" idx="2"/>
            <a:endCxn id="11" idx="0"/>
          </p:cNvCxnSpPr>
          <p:nvPr/>
        </p:nvCxnSpPr>
        <p:spPr>
          <a:xfrm rot="16200000" flipH="1">
            <a:off x="5791200" y="419100"/>
            <a:ext cx="533400" cy="3657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7" idx="2"/>
            <a:endCxn id="21" idx="0"/>
          </p:cNvCxnSpPr>
          <p:nvPr/>
        </p:nvCxnSpPr>
        <p:spPr>
          <a:xfrm rot="5400000">
            <a:off x="552450" y="3333750"/>
            <a:ext cx="533400" cy="876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7" idx="2"/>
            <a:endCxn id="12" idx="0"/>
          </p:cNvCxnSpPr>
          <p:nvPr/>
        </p:nvCxnSpPr>
        <p:spPr>
          <a:xfrm rot="5400000">
            <a:off x="895350" y="3676650"/>
            <a:ext cx="533400" cy="190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7" idx="2"/>
            <a:endCxn id="13" idx="0"/>
          </p:cNvCxnSpPr>
          <p:nvPr/>
        </p:nvCxnSpPr>
        <p:spPr>
          <a:xfrm rot="16200000" flipH="1">
            <a:off x="1219200" y="3543300"/>
            <a:ext cx="5334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7" idx="2"/>
            <a:endCxn id="14" idx="0"/>
          </p:cNvCxnSpPr>
          <p:nvPr/>
        </p:nvCxnSpPr>
        <p:spPr>
          <a:xfrm rot="16200000" flipH="1">
            <a:off x="1543050" y="3219450"/>
            <a:ext cx="533400" cy="1104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8" idx="2"/>
            <a:endCxn id="15" idx="0"/>
          </p:cNvCxnSpPr>
          <p:nvPr/>
        </p:nvCxnSpPr>
        <p:spPr>
          <a:xfrm rot="5400000">
            <a:off x="3086100" y="3657600"/>
            <a:ext cx="5334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8" idx="2"/>
            <a:endCxn id="16" idx="0"/>
          </p:cNvCxnSpPr>
          <p:nvPr/>
        </p:nvCxnSpPr>
        <p:spPr>
          <a:xfrm rot="16200000" flipH="1">
            <a:off x="3429000" y="3543300"/>
            <a:ext cx="5334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8" idx="2"/>
            <a:endCxn id="17" idx="0"/>
          </p:cNvCxnSpPr>
          <p:nvPr/>
        </p:nvCxnSpPr>
        <p:spPr>
          <a:xfrm rot="16200000" flipH="1">
            <a:off x="3790950" y="3181350"/>
            <a:ext cx="533400" cy="1181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8" idx="2"/>
            <a:endCxn id="18" idx="0"/>
          </p:cNvCxnSpPr>
          <p:nvPr/>
        </p:nvCxnSpPr>
        <p:spPr>
          <a:xfrm rot="16200000" flipH="1">
            <a:off x="4152900" y="2819400"/>
            <a:ext cx="533400" cy="1905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8" idx="2"/>
            <a:endCxn id="19" idx="0"/>
          </p:cNvCxnSpPr>
          <p:nvPr/>
        </p:nvCxnSpPr>
        <p:spPr>
          <a:xfrm rot="16200000" flipH="1">
            <a:off x="4495800" y="2476500"/>
            <a:ext cx="533400" cy="2590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10" idx="2"/>
            <a:endCxn id="22" idx="0"/>
          </p:cNvCxnSpPr>
          <p:nvPr/>
        </p:nvCxnSpPr>
        <p:spPr>
          <a:xfrm rot="16200000" flipH="1">
            <a:off x="6038850" y="3295650"/>
            <a:ext cx="533400" cy="952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10" idx="2"/>
            <a:endCxn id="23" idx="0"/>
          </p:cNvCxnSpPr>
          <p:nvPr/>
        </p:nvCxnSpPr>
        <p:spPr>
          <a:xfrm rot="16200000" flipH="1">
            <a:off x="6362700" y="2971800"/>
            <a:ext cx="533400" cy="160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10" idx="2"/>
            <a:endCxn id="24" idx="0"/>
          </p:cNvCxnSpPr>
          <p:nvPr/>
        </p:nvCxnSpPr>
        <p:spPr>
          <a:xfrm rot="16200000" flipH="1">
            <a:off x="6686550" y="2647950"/>
            <a:ext cx="533400" cy="2247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11" idx="2"/>
            <a:endCxn id="25" idx="0"/>
          </p:cNvCxnSpPr>
          <p:nvPr/>
        </p:nvCxnSpPr>
        <p:spPr>
          <a:xfrm rot="16200000" flipH="1">
            <a:off x="8096250" y="3295650"/>
            <a:ext cx="533400" cy="952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1000" fill="hold"/>
                                        <p:tgtEl>
                                          <p:spTgt spid="27"/>
                                        </p:tgtEl>
                                        <p:attrNameLst>
                                          <p:attrName>ppt_w</p:attrName>
                                        </p:attrNameLst>
                                      </p:cBhvr>
                                      <p:tavLst>
                                        <p:tav tm="0">
                                          <p:val>
                                            <p:strVal val="#ppt_w+.3"/>
                                          </p:val>
                                        </p:tav>
                                        <p:tav tm="100000">
                                          <p:val>
                                            <p:strVal val="#ppt_w"/>
                                          </p:val>
                                        </p:tav>
                                      </p:tavLst>
                                    </p:anim>
                                    <p:anim calcmode="lin" valueType="num">
                                      <p:cBhvr>
                                        <p:cTn id="22" dur="1000" fill="hold"/>
                                        <p:tgtEl>
                                          <p:spTgt spid="27"/>
                                        </p:tgtEl>
                                        <p:attrNameLst>
                                          <p:attrName>ppt_h</p:attrName>
                                        </p:attrNameLst>
                                      </p:cBhvr>
                                      <p:tavLst>
                                        <p:tav tm="0">
                                          <p:val>
                                            <p:strVal val="#ppt_h"/>
                                          </p:val>
                                        </p:tav>
                                        <p:tav tm="100000">
                                          <p:val>
                                            <p:strVal val="#ppt_h"/>
                                          </p:val>
                                        </p:tav>
                                      </p:tavLst>
                                    </p:anim>
                                    <p:animEffect transition="in" filter="fade">
                                      <p:cBhvr>
                                        <p:cTn id="23" dur="1000"/>
                                        <p:tgtEl>
                                          <p:spTgt spid="27"/>
                                        </p:tgtEl>
                                      </p:cBhvr>
                                    </p:animEffect>
                                  </p:childTnLst>
                                </p:cTn>
                              </p:par>
                              <p:par>
                                <p:cTn id="24" presetID="50" presetClass="entr" presetSubtype="0" decel="10000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1000" fill="hold"/>
                                        <p:tgtEl>
                                          <p:spTgt spid="29"/>
                                        </p:tgtEl>
                                        <p:attrNameLst>
                                          <p:attrName>ppt_w</p:attrName>
                                        </p:attrNameLst>
                                      </p:cBhvr>
                                      <p:tavLst>
                                        <p:tav tm="0">
                                          <p:val>
                                            <p:strVal val="#ppt_w+.3"/>
                                          </p:val>
                                        </p:tav>
                                        <p:tav tm="100000">
                                          <p:val>
                                            <p:strVal val="#ppt_w"/>
                                          </p:val>
                                        </p:tav>
                                      </p:tavLst>
                                    </p:anim>
                                    <p:anim calcmode="lin" valueType="num">
                                      <p:cBhvr>
                                        <p:cTn id="27" dur="1000" fill="hold"/>
                                        <p:tgtEl>
                                          <p:spTgt spid="29"/>
                                        </p:tgtEl>
                                        <p:attrNameLst>
                                          <p:attrName>ppt_h</p:attrName>
                                        </p:attrNameLst>
                                      </p:cBhvr>
                                      <p:tavLst>
                                        <p:tav tm="0">
                                          <p:val>
                                            <p:strVal val="#ppt_h"/>
                                          </p:val>
                                        </p:tav>
                                        <p:tav tm="100000">
                                          <p:val>
                                            <p:strVal val="#ppt_h"/>
                                          </p:val>
                                        </p:tav>
                                      </p:tavLst>
                                    </p:anim>
                                    <p:animEffect transition="in" filter="fade">
                                      <p:cBhvr>
                                        <p:cTn id="28" dur="1000"/>
                                        <p:tgtEl>
                                          <p:spTgt spid="29"/>
                                        </p:tgtEl>
                                      </p:cBhvr>
                                    </p:animEffect>
                                  </p:childTnLst>
                                </p:cTn>
                              </p:par>
                              <p:par>
                                <p:cTn id="29" presetID="50" presetClass="entr" presetSubtype="0" decel="100000"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1000" fill="hold"/>
                                        <p:tgtEl>
                                          <p:spTgt spid="31"/>
                                        </p:tgtEl>
                                        <p:attrNameLst>
                                          <p:attrName>ppt_w</p:attrName>
                                        </p:attrNameLst>
                                      </p:cBhvr>
                                      <p:tavLst>
                                        <p:tav tm="0">
                                          <p:val>
                                            <p:strVal val="#ppt_w+.3"/>
                                          </p:val>
                                        </p:tav>
                                        <p:tav tm="100000">
                                          <p:val>
                                            <p:strVal val="#ppt_w"/>
                                          </p:val>
                                        </p:tav>
                                      </p:tavLst>
                                    </p:anim>
                                    <p:anim calcmode="lin" valueType="num">
                                      <p:cBhvr>
                                        <p:cTn id="32" dur="1000" fill="hold"/>
                                        <p:tgtEl>
                                          <p:spTgt spid="31"/>
                                        </p:tgtEl>
                                        <p:attrNameLst>
                                          <p:attrName>ppt_h</p:attrName>
                                        </p:attrNameLst>
                                      </p:cBhvr>
                                      <p:tavLst>
                                        <p:tav tm="0">
                                          <p:val>
                                            <p:strVal val="#ppt_h"/>
                                          </p:val>
                                        </p:tav>
                                        <p:tav tm="100000">
                                          <p:val>
                                            <p:strVal val="#ppt_h"/>
                                          </p:val>
                                        </p:tav>
                                      </p:tavLst>
                                    </p:anim>
                                    <p:animEffect transition="in" filter="fade">
                                      <p:cBhvr>
                                        <p:cTn id="33" dur="1000"/>
                                        <p:tgtEl>
                                          <p:spTgt spid="31"/>
                                        </p:tgtEl>
                                      </p:cBhvr>
                                    </p:animEffect>
                                  </p:childTnLst>
                                </p:cTn>
                              </p:par>
                              <p:par>
                                <p:cTn id="34" presetID="50" presetClass="entr" presetSubtype="0" decel="100000"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1000" fill="hold"/>
                                        <p:tgtEl>
                                          <p:spTgt spid="35"/>
                                        </p:tgtEl>
                                        <p:attrNameLst>
                                          <p:attrName>ppt_w</p:attrName>
                                        </p:attrNameLst>
                                      </p:cBhvr>
                                      <p:tavLst>
                                        <p:tav tm="0">
                                          <p:val>
                                            <p:strVal val="#ppt_w+.3"/>
                                          </p:val>
                                        </p:tav>
                                        <p:tav tm="100000">
                                          <p:val>
                                            <p:strVal val="#ppt_w"/>
                                          </p:val>
                                        </p:tav>
                                      </p:tavLst>
                                    </p:anim>
                                    <p:anim calcmode="lin" valueType="num">
                                      <p:cBhvr>
                                        <p:cTn id="37" dur="1000" fill="hold"/>
                                        <p:tgtEl>
                                          <p:spTgt spid="35"/>
                                        </p:tgtEl>
                                        <p:attrNameLst>
                                          <p:attrName>ppt_h</p:attrName>
                                        </p:attrNameLst>
                                      </p:cBhvr>
                                      <p:tavLst>
                                        <p:tav tm="0">
                                          <p:val>
                                            <p:strVal val="#ppt_h"/>
                                          </p:val>
                                        </p:tav>
                                        <p:tav tm="100000">
                                          <p:val>
                                            <p:strVal val="#ppt_h"/>
                                          </p:val>
                                        </p:tav>
                                      </p:tavLst>
                                    </p:anim>
                                    <p:animEffect transition="in" filter="fade">
                                      <p:cBhvr>
                                        <p:cTn id="38" dur="1000"/>
                                        <p:tgtEl>
                                          <p:spTgt spid="35"/>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1000" fill="hold"/>
                                        <p:tgtEl>
                                          <p:spTgt spid="7"/>
                                        </p:tgtEl>
                                        <p:attrNameLst>
                                          <p:attrName>ppt_x</p:attrName>
                                        </p:attrNameLst>
                                      </p:cBhvr>
                                      <p:tavLst>
                                        <p:tav tm="0">
                                          <p:val>
                                            <p:strVal val="#ppt_x-.2"/>
                                          </p:val>
                                        </p:tav>
                                        <p:tav tm="100000">
                                          <p:val>
                                            <p:strVal val="#ppt_x"/>
                                          </p:val>
                                        </p:tav>
                                      </p:tavLst>
                                    </p:anim>
                                    <p:anim calcmode="lin" valueType="num">
                                      <p:cBhvr>
                                        <p:cTn id="4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5" dur="1000"/>
                                        <p:tgtEl>
                                          <p:spTgt spid="7"/>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ppt_x</p:attrName>
                                        </p:attrNameLst>
                                      </p:cBhvr>
                                      <p:tavLst>
                                        <p:tav tm="0">
                                          <p:val>
                                            <p:strVal val="#ppt_x-.2"/>
                                          </p:val>
                                        </p:tav>
                                        <p:tav tm="100000">
                                          <p:val>
                                            <p:strVal val="#ppt_x"/>
                                          </p:val>
                                        </p:tav>
                                      </p:tavLst>
                                    </p:anim>
                                    <p:anim calcmode="lin" valueType="num">
                                      <p:cBhvr>
                                        <p:cTn id="4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50" dur="1000"/>
                                        <p:tgtEl>
                                          <p:spTgt spid="8"/>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ppt_x</p:attrName>
                                        </p:attrNameLst>
                                      </p:cBhvr>
                                      <p:tavLst>
                                        <p:tav tm="0">
                                          <p:val>
                                            <p:strVal val="#ppt_x-.2"/>
                                          </p:val>
                                        </p:tav>
                                        <p:tav tm="100000">
                                          <p:val>
                                            <p:strVal val="#ppt_x"/>
                                          </p:val>
                                        </p:tav>
                                      </p:tavLst>
                                    </p:anim>
                                    <p:anim calcmode="lin" valueType="num">
                                      <p:cBhvr>
                                        <p:cTn id="54"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5" dur="1000"/>
                                        <p:tgtEl>
                                          <p:spTgt spid="10"/>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1000" fill="hold"/>
                                        <p:tgtEl>
                                          <p:spTgt spid="11"/>
                                        </p:tgtEl>
                                        <p:attrNameLst>
                                          <p:attrName>ppt_x</p:attrName>
                                        </p:attrNameLst>
                                      </p:cBhvr>
                                      <p:tavLst>
                                        <p:tav tm="0">
                                          <p:val>
                                            <p:strVal val="#ppt_x-.2"/>
                                          </p:val>
                                        </p:tav>
                                        <p:tav tm="100000">
                                          <p:val>
                                            <p:strVal val="#ppt_x"/>
                                          </p:val>
                                        </p:tav>
                                      </p:tavLst>
                                    </p:anim>
                                    <p:anim calcmode="lin" valueType="num">
                                      <p:cBhvr>
                                        <p:cTn id="59"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60" dur="10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17" presetClass="entr" presetSubtype="10" fill="hold" nodeType="click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strVal val="#ppt_h"/>
                                          </p:val>
                                        </p:tav>
                                        <p:tav tm="100000">
                                          <p:val>
                                            <p:strVal val="#ppt_h"/>
                                          </p:val>
                                        </p:tav>
                                      </p:tavLst>
                                    </p:anim>
                                  </p:childTnLst>
                                </p:cTn>
                              </p:par>
                              <p:par>
                                <p:cTn id="67" presetID="17" presetClass="entr" presetSubtype="10" fill="hold"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strVal val="#ppt_h"/>
                                          </p:val>
                                        </p:tav>
                                        <p:tav tm="100000">
                                          <p:val>
                                            <p:strVal val="#ppt_h"/>
                                          </p:val>
                                        </p:tav>
                                      </p:tavLst>
                                    </p:anim>
                                  </p:childTnLst>
                                </p:cTn>
                              </p:par>
                              <p:par>
                                <p:cTn id="71" presetID="17" presetClass="entr" presetSubtype="10" fill="hold"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strVal val="#ppt_h"/>
                                          </p:val>
                                        </p:tav>
                                        <p:tav tm="100000">
                                          <p:val>
                                            <p:strVal val="#ppt_h"/>
                                          </p:val>
                                        </p:tav>
                                      </p:tavLst>
                                    </p:anim>
                                  </p:childTnLst>
                                </p:cTn>
                              </p:par>
                              <p:par>
                                <p:cTn id="75" presetID="17" presetClass="entr" presetSubtype="10" fill="hold"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strVal val="#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3" presetClass="entr" presetSubtype="16"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plus(in)">
                                      <p:cBhvr>
                                        <p:cTn id="83" dur="2000"/>
                                        <p:tgtEl>
                                          <p:spTgt spid="21"/>
                                        </p:tgtEl>
                                      </p:cBhvr>
                                    </p:animEffect>
                                  </p:childTnLst>
                                </p:cTn>
                              </p:par>
                              <p:par>
                                <p:cTn id="84" presetID="13" presetClass="entr" presetSubtype="16" fill="hold" grpId="0" nodeType="with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plus(in)">
                                      <p:cBhvr>
                                        <p:cTn id="86" dur="2000"/>
                                        <p:tgtEl>
                                          <p:spTgt spid="12"/>
                                        </p:tgtEl>
                                      </p:cBhvr>
                                    </p:animEffect>
                                  </p:childTnLst>
                                </p:cTn>
                              </p:par>
                              <p:par>
                                <p:cTn id="87" presetID="13" presetClass="entr" presetSubtype="16" fill="hold" grpId="0" nodeType="with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plus(in)">
                                      <p:cBhvr>
                                        <p:cTn id="89" dur="2000"/>
                                        <p:tgtEl>
                                          <p:spTgt spid="13"/>
                                        </p:tgtEl>
                                      </p:cBhvr>
                                    </p:animEffect>
                                  </p:childTnLst>
                                </p:cTn>
                              </p:par>
                              <p:par>
                                <p:cTn id="90" presetID="13" presetClass="entr" presetSubtype="16" fill="hold" grpId="0" nodeType="with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plus(in)">
                                      <p:cBhvr>
                                        <p:cTn id="92" dur="2000"/>
                                        <p:tgtEl>
                                          <p:spTgt spid="14"/>
                                        </p:tgtEl>
                                      </p:cBhvr>
                                    </p:animEffect>
                                  </p:childTnLst>
                                </p:cTn>
                              </p:par>
                            </p:childTnLst>
                          </p:cTn>
                        </p:par>
                      </p:childTnLst>
                    </p:cTn>
                  </p:par>
                  <p:par>
                    <p:cTn id="93" fill="hold">
                      <p:stCondLst>
                        <p:cond delay="indefinite"/>
                      </p:stCondLst>
                      <p:childTnLst>
                        <p:par>
                          <p:cTn id="94" fill="hold">
                            <p:stCondLst>
                              <p:cond delay="0"/>
                            </p:stCondLst>
                            <p:childTnLst>
                              <p:par>
                                <p:cTn id="95" presetID="15" presetClass="entr" presetSubtype="0" fill="hold" nodeType="clickEffect">
                                  <p:stCondLst>
                                    <p:cond delay="0"/>
                                  </p:stCondLst>
                                  <p:childTnLst>
                                    <p:set>
                                      <p:cBhvr>
                                        <p:cTn id="96" dur="1" fill="hold">
                                          <p:stCondLst>
                                            <p:cond delay="0"/>
                                          </p:stCondLst>
                                        </p:cTn>
                                        <p:tgtEl>
                                          <p:spTgt spid="45"/>
                                        </p:tgtEl>
                                        <p:attrNameLst>
                                          <p:attrName>style.visibility</p:attrName>
                                        </p:attrNameLst>
                                      </p:cBhvr>
                                      <p:to>
                                        <p:strVal val="visible"/>
                                      </p:to>
                                    </p:set>
                                    <p:anim calcmode="lin" valueType="num">
                                      <p:cBhvr>
                                        <p:cTn id="97" dur="1000" fill="hold"/>
                                        <p:tgtEl>
                                          <p:spTgt spid="45"/>
                                        </p:tgtEl>
                                        <p:attrNameLst>
                                          <p:attrName>ppt_w</p:attrName>
                                        </p:attrNameLst>
                                      </p:cBhvr>
                                      <p:tavLst>
                                        <p:tav tm="0">
                                          <p:val>
                                            <p:fltVal val="0"/>
                                          </p:val>
                                        </p:tav>
                                        <p:tav tm="100000">
                                          <p:val>
                                            <p:strVal val="#ppt_w"/>
                                          </p:val>
                                        </p:tav>
                                      </p:tavLst>
                                    </p:anim>
                                    <p:anim calcmode="lin" valueType="num">
                                      <p:cBhvr>
                                        <p:cTn id="98" dur="1000" fill="hold"/>
                                        <p:tgtEl>
                                          <p:spTgt spid="45"/>
                                        </p:tgtEl>
                                        <p:attrNameLst>
                                          <p:attrName>ppt_h</p:attrName>
                                        </p:attrNameLst>
                                      </p:cBhvr>
                                      <p:tavLst>
                                        <p:tav tm="0">
                                          <p:val>
                                            <p:fltVal val="0"/>
                                          </p:val>
                                        </p:tav>
                                        <p:tav tm="100000">
                                          <p:val>
                                            <p:strVal val="#ppt_h"/>
                                          </p:val>
                                        </p:tav>
                                      </p:tavLst>
                                    </p:anim>
                                    <p:anim calcmode="lin" valueType="num">
                                      <p:cBhvr>
                                        <p:cTn id="99"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45"/>
                                        </p:tgtEl>
                                        <p:attrNameLst>
                                          <p:attrName>ppt_y</p:attrName>
                                        </p:attrNameLst>
                                      </p:cBhvr>
                                      <p:tavLst>
                                        <p:tav tm="0" fmla="#ppt_y+(sin(-2*pi*(1-$))*-#ppt_x+cos(-2*pi*(1-$))*(1-#ppt_y))*(1-$)">
                                          <p:val>
                                            <p:fltVal val="0"/>
                                          </p:val>
                                        </p:tav>
                                        <p:tav tm="100000">
                                          <p:val>
                                            <p:fltVal val="1"/>
                                          </p:val>
                                        </p:tav>
                                      </p:tavLst>
                                    </p:anim>
                                  </p:childTnLst>
                                </p:cTn>
                              </p:par>
                              <p:par>
                                <p:cTn id="101" presetID="15" presetClass="entr" presetSubtype="0" fill="hold" nodeType="withEffect">
                                  <p:stCondLst>
                                    <p:cond delay="0"/>
                                  </p:stCondLst>
                                  <p:childTnLst>
                                    <p:set>
                                      <p:cBhvr>
                                        <p:cTn id="102" dur="1" fill="hold">
                                          <p:stCondLst>
                                            <p:cond delay="0"/>
                                          </p:stCondLst>
                                        </p:cTn>
                                        <p:tgtEl>
                                          <p:spTgt spid="49"/>
                                        </p:tgtEl>
                                        <p:attrNameLst>
                                          <p:attrName>style.visibility</p:attrName>
                                        </p:attrNameLst>
                                      </p:cBhvr>
                                      <p:to>
                                        <p:strVal val="visible"/>
                                      </p:to>
                                    </p:set>
                                    <p:anim calcmode="lin" valueType="num">
                                      <p:cBhvr>
                                        <p:cTn id="103" dur="1000" fill="hold"/>
                                        <p:tgtEl>
                                          <p:spTgt spid="49"/>
                                        </p:tgtEl>
                                        <p:attrNameLst>
                                          <p:attrName>ppt_w</p:attrName>
                                        </p:attrNameLst>
                                      </p:cBhvr>
                                      <p:tavLst>
                                        <p:tav tm="0">
                                          <p:val>
                                            <p:fltVal val="0"/>
                                          </p:val>
                                        </p:tav>
                                        <p:tav tm="100000">
                                          <p:val>
                                            <p:strVal val="#ppt_w"/>
                                          </p:val>
                                        </p:tav>
                                      </p:tavLst>
                                    </p:anim>
                                    <p:anim calcmode="lin" valueType="num">
                                      <p:cBhvr>
                                        <p:cTn id="104" dur="1000" fill="hold"/>
                                        <p:tgtEl>
                                          <p:spTgt spid="49"/>
                                        </p:tgtEl>
                                        <p:attrNameLst>
                                          <p:attrName>ppt_h</p:attrName>
                                        </p:attrNameLst>
                                      </p:cBhvr>
                                      <p:tavLst>
                                        <p:tav tm="0">
                                          <p:val>
                                            <p:fltVal val="0"/>
                                          </p:val>
                                        </p:tav>
                                        <p:tav tm="100000">
                                          <p:val>
                                            <p:strVal val="#ppt_h"/>
                                          </p:val>
                                        </p:tav>
                                      </p:tavLst>
                                    </p:anim>
                                    <p:anim calcmode="lin" valueType="num">
                                      <p:cBhvr>
                                        <p:cTn id="105"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49"/>
                                        </p:tgtEl>
                                        <p:attrNameLst>
                                          <p:attrName>ppt_y</p:attrName>
                                        </p:attrNameLst>
                                      </p:cBhvr>
                                      <p:tavLst>
                                        <p:tav tm="0" fmla="#ppt_y+(sin(-2*pi*(1-$))*-#ppt_x+cos(-2*pi*(1-$))*(1-#ppt_y))*(1-$)">
                                          <p:val>
                                            <p:fltVal val="0"/>
                                          </p:val>
                                        </p:tav>
                                        <p:tav tm="100000">
                                          <p:val>
                                            <p:fltVal val="1"/>
                                          </p:val>
                                        </p:tav>
                                      </p:tavLst>
                                    </p:anim>
                                  </p:childTnLst>
                                </p:cTn>
                              </p:par>
                              <p:par>
                                <p:cTn id="107" presetID="15" presetClass="entr" presetSubtype="0" fill="hold" nodeType="withEffect">
                                  <p:stCondLst>
                                    <p:cond delay="0"/>
                                  </p:stCondLst>
                                  <p:childTnLst>
                                    <p:set>
                                      <p:cBhvr>
                                        <p:cTn id="108" dur="1" fill="hold">
                                          <p:stCondLst>
                                            <p:cond delay="0"/>
                                          </p:stCondLst>
                                        </p:cTn>
                                        <p:tgtEl>
                                          <p:spTgt spid="51"/>
                                        </p:tgtEl>
                                        <p:attrNameLst>
                                          <p:attrName>style.visibility</p:attrName>
                                        </p:attrNameLst>
                                      </p:cBhvr>
                                      <p:to>
                                        <p:strVal val="visible"/>
                                      </p:to>
                                    </p:set>
                                    <p:anim calcmode="lin" valueType="num">
                                      <p:cBhvr>
                                        <p:cTn id="109" dur="1000" fill="hold"/>
                                        <p:tgtEl>
                                          <p:spTgt spid="51"/>
                                        </p:tgtEl>
                                        <p:attrNameLst>
                                          <p:attrName>ppt_w</p:attrName>
                                        </p:attrNameLst>
                                      </p:cBhvr>
                                      <p:tavLst>
                                        <p:tav tm="0">
                                          <p:val>
                                            <p:fltVal val="0"/>
                                          </p:val>
                                        </p:tav>
                                        <p:tav tm="100000">
                                          <p:val>
                                            <p:strVal val="#ppt_w"/>
                                          </p:val>
                                        </p:tav>
                                      </p:tavLst>
                                    </p:anim>
                                    <p:anim calcmode="lin" valueType="num">
                                      <p:cBhvr>
                                        <p:cTn id="110" dur="1000" fill="hold"/>
                                        <p:tgtEl>
                                          <p:spTgt spid="51"/>
                                        </p:tgtEl>
                                        <p:attrNameLst>
                                          <p:attrName>ppt_h</p:attrName>
                                        </p:attrNameLst>
                                      </p:cBhvr>
                                      <p:tavLst>
                                        <p:tav tm="0">
                                          <p:val>
                                            <p:fltVal val="0"/>
                                          </p:val>
                                        </p:tav>
                                        <p:tav tm="100000">
                                          <p:val>
                                            <p:strVal val="#ppt_h"/>
                                          </p:val>
                                        </p:tav>
                                      </p:tavLst>
                                    </p:anim>
                                    <p:anim calcmode="lin" valueType="num">
                                      <p:cBhvr>
                                        <p:cTn id="111"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112" dur="1000" fill="hold"/>
                                        <p:tgtEl>
                                          <p:spTgt spid="51"/>
                                        </p:tgtEl>
                                        <p:attrNameLst>
                                          <p:attrName>ppt_y</p:attrName>
                                        </p:attrNameLst>
                                      </p:cBhvr>
                                      <p:tavLst>
                                        <p:tav tm="0" fmla="#ppt_y+(sin(-2*pi*(1-$))*-#ppt_x+cos(-2*pi*(1-$))*(1-#ppt_y))*(1-$)">
                                          <p:val>
                                            <p:fltVal val="0"/>
                                          </p:val>
                                        </p:tav>
                                        <p:tav tm="100000">
                                          <p:val>
                                            <p:fltVal val="1"/>
                                          </p:val>
                                        </p:tav>
                                      </p:tavLst>
                                    </p:anim>
                                  </p:childTnLst>
                                </p:cTn>
                              </p:par>
                              <p:par>
                                <p:cTn id="113" presetID="15" presetClass="entr" presetSubtype="0" fill="hold" nodeType="withEffect">
                                  <p:stCondLst>
                                    <p:cond delay="0"/>
                                  </p:stCondLst>
                                  <p:childTnLst>
                                    <p:set>
                                      <p:cBhvr>
                                        <p:cTn id="114" dur="1" fill="hold">
                                          <p:stCondLst>
                                            <p:cond delay="0"/>
                                          </p:stCondLst>
                                        </p:cTn>
                                        <p:tgtEl>
                                          <p:spTgt spid="55"/>
                                        </p:tgtEl>
                                        <p:attrNameLst>
                                          <p:attrName>style.visibility</p:attrName>
                                        </p:attrNameLst>
                                      </p:cBhvr>
                                      <p:to>
                                        <p:strVal val="visible"/>
                                      </p:to>
                                    </p:set>
                                    <p:anim calcmode="lin" valueType="num">
                                      <p:cBhvr>
                                        <p:cTn id="115" dur="1000" fill="hold"/>
                                        <p:tgtEl>
                                          <p:spTgt spid="55"/>
                                        </p:tgtEl>
                                        <p:attrNameLst>
                                          <p:attrName>ppt_w</p:attrName>
                                        </p:attrNameLst>
                                      </p:cBhvr>
                                      <p:tavLst>
                                        <p:tav tm="0">
                                          <p:val>
                                            <p:fltVal val="0"/>
                                          </p:val>
                                        </p:tav>
                                        <p:tav tm="100000">
                                          <p:val>
                                            <p:strVal val="#ppt_w"/>
                                          </p:val>
                                        </p:tav>
                                      </p:tavLst>
                                    </p:anim>
                                    <p:anim calcmode="lin" valueType="num">
                                      <p:cBhvr>
                                        <p:cTn id="116" dur="1000" fill="hold"/>
                                        <p:tgtEl>
                                          <p:spTgt spid="55"/>
                                        </p:tgtEl>
                                        <p:attrNameLst>
                                          <p:attrName>ppt_h</p:attrName>
                                        </p:attrNameLst>
                                      </p:cBhvr>
                                      <p:tavLst>
                                        <p:tav tm="0">
                                          <p:val>
                                            <p:fltVal val="0"/>
                                          </p:val>
                                        </p:tav>
                                        <p:tav tm="100000">
                                          <p:val>
                                            <p:strVal val="#ppt_h"/>
                                          </p:val>
                                        </p:tav>
                                      </p:tavLst>
                                    </p:anim>
                                    <p:anim calcmode="lin" valueType="num">
                                      <p:cBhvr>
                                        <p:cTn id="117" dur="1000" fill="hold"/>
                                        <p:tgtEl>
                                          <p:spTgt spid="55"/>
                                        </p:tgtEl>
                                        <p:attrNameLst>
                                          <p:attrName>ppt_x</p:attrName>
                                        </p:attrNameLst>
                                      </p:cBhvr>
                                      <p:tavLst>
                                        <p:tav tm="0" fmla="#ppt_x+(cos(-2*pi*(1-$))*-#ppt_x-sin(-2*pi*(1-$))*(1-#ppt_y))*(1-$)">
                                          <p:val>
                                            <p:fltVal val="0"/>
                                          </p:val>
                                        </p:tav>
                                        <p:tav tm="100000">
                                          <p:val>
                                            <p:fltVal val="1"/>
                                          </p:val>
                                        </p:tav>
                                      </p:tavLst>
                                    </p:anim>
                                    <p:anim calcmode="lin" valueType="num">
                                      <p:cBhvr>
                                        <p:cTn id="118" dur="1000" fill="hold"/>
                                        <p:tgtEl>
                                          <p:spTgt spid="55"/>
                                        </p:tgtEl>
                                        <p:attrNameLst>
                                          <p:attrName>ppt_y</p:attrName>
                                        </p:attrNameLst>
                                      </p:cBhvr>
                                      <p:tavLst>
                                        <p:tav tm="0" fmla="#ppt_y+(sin(-2*pi*(1-$))*-#ppt_x+cos(-2*pi*(1-$))*(1-#ppt_y))*(1-$)">
                                          <p:val>
                                            <p:fltVal val="0"/>
                                          </p:val>
                                        </p:tav>
                                        <p:tav tm="100000">
                                          <p:val>
                                            <p:fltVal val="1"/>
                                          </p:val>
                                        </p:tav>
                                      </p:tavLst>
                                    </p:anim>
                                  </p:childTnLst>
                                </p:cTn>
                              </p:par>
                              <p:par>
                                <p:cTn id="119" presetID="15" presetClass="entr" presetSubtype="0" fill="hold" nodeType="withEffect">
                                  <p:stCondLst>
                                    <p:cond delay="0"/>
                                  </p:stCondLst>
                                  <p:childTnLst>
                                    <p:set>
                                      <p:cBhvr>
                                        <p:cTn id="120" dur="1" fill="hold">
                                          <p:stCondLst>
                                            <p:cond delay="0"/>
                                          </p:stCondLst>
                                        </p:cTn>
                                        <p:tgtEl>
                                          <p:spTgt spid="53"/>
                                        </p:tgtEl>
                                        <p:attrNameLst>
                                          <p:attrName>style.visibility</p:attrName>
                                        </p:attrNameLst>
                                      </p:cBhvr>
                                      <p:to>
                                        <p:strVal val="visible"/>
                                      </p:to>
                                    </p:set>
                                    <p:anim calcmode="lin" valueType="num">
                                      <p:cBhvr>
                                        <p:cTn id="121" dur="1000" fill="hold"/>
                                        <p:tgtEl>
                                          <p:spTgt spid="53"/>
                                        </p:tgtEl>
                                        <p:attrNameLst>
                                          <p:attrName>ppt_w</p:attrName>
                                        </p:attrNameLst>
                                      </p:cBhvr>
                                      <p:tavLst>
                                        <p:tav tm="0">
                                          <p:val>
                                            <p:fltVal val="0"/>
                                          </p:val>
                                        </p:tav>
                                        <p:tav tm="100000">
                                          <p:val>
                                            <p:strVal val="#ppt_w"/>
                                          </p:val>
                                        </p:tav>
                                      </p:tavLst>
                                    </p:anim>
                                    <p:anim calcmode="lin" valueType="num">
                                      <p:cBhvr>
                                        <p:cTn id="122" dur="1000" fill="hold"/>
                                        <p:tgtEl>
                                          <p:spTgt spid="53"/>
                                        </p:tgtEl>
                                        <p:attrNameLst>
                                          <p:attrName>ppt_h</p:attrName>
                                        </p:attrNameLst>
                                      </p:cBhvr>
                                      <p:tavLst>
                                        <p:tav tm="0">
                                          <p:val>
                                            <p:fltVal val="0"/>
                                          </p:val>
                                        </p:tav>
                                        <p:tav tm="100000">
                                          <p:val>
                                            <p:strVal val="#ppt_h"/>
                                          </p:val>
                                        </p:tav>
                                      </p:tavLst>
                                    </p:anim>
                                    <p:anim calcmode="lin" valueType="num">
                                      <p:cBhvr>
                                        <p:cTn id="123"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124" dur="1000" fill="hold"/>
                                        <p:tgtEl>
                                          <p:spTgt spid="5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5" fill="hold">
                      <p:stCondLst>
                        <p:cond delay="indefinite"/>
                      </p:stCondLst>
                      <p:childTnLst>
                        <p:par>
                          <p:cTn id="126" fill="hold">
                            <p:stCondLst>
                              <p:cond delay="0"/>
                            </p:stCondLst>
                            <p:childTnLst>
                              <p:par>
                                <p:cTn id="127" presetID="50" presetClass="entr" presetSubtype="0" decel="100000" fill="hold" grpId="0" nodeType="clickEffect">
                                  <p:stCondLst>
                                    <p:cond delay="0"/>
                                  </p:stCondLst>
                                  <p:childTnLst>
                                    <p:set>
                                      <p:cBhvr>
                                        <p:cTn id="128" dur="1" fill="hold">
                                          <p:stCondLst>
                                            <p:cond delay="0"/>
                                          </p:stCondLst>
                                        </p:cTn>
                                        <p:tgtEl>
                                          <p:spTgt spid="15"/>
                                        </p:tgtEl>
                                        <p:attrNameLst>
                                          <p:attrName>style.visibility</p:attrName>
                                        </p:attrNameLst>
                                      </p:cBhvr>
                                      <p:to>
                                        <p:strVal val="visible"/>
                                      </p:to>
                                    </p:set>
                                    <p:anim calcmode="lin" valueType="num">
                                      <p:cBhvr>
                                        <p:cTn id="129" dur="1000" fill="hold"/>
                                        <p:tgtEl>
                                          <p:spTgt spid="15"/>
                                        </p:tgtEl>
                                        <p:attrNameLst>
                                          <p:attrName>ppt_w</p:attrName>
                                        </p:attrNameLst>
                                      </p:cBhvr>
                                      <p:tavLst>
                                        <p:tav tm="0">
                                          <p:val>
                                            <p:strVal val="#ppt_w+.3"/>
                                          </p:val>
                                        </p:tav>
                                        <p:tav tm="100000">
                                          <p:val>
                                            <p:strVal val="#ppt_w"/>
                                          </p:val>
                                        </p:tav>
                                      </p:tavLst>
                                    </p:anim>
                                    <p:anim calcmode="lin" valueType="num">
                                      <p:cBhvr>
                                        <p:cTn id="130" dur="1000" fill="hold"/>
                                        <p:tgtEl>
                                          <p:spTgt spid="15"/>
                                        </p:tgtEl>
                                        <p:attrNameLst>
                                          <p:attrName>ppt_h</p:attrName>
                                        </p:attrNameLst>
                                      </p:cBhvr>
                                      <p:tavLst>
                                        <p:tav tm="0">
                                          <p:val>
                                            <p:strVal val="#ppt_h"/>
                                          </p:val>
                                        </p:tav>
                                        <p:tav tm="100000">
                                          <p:val>
                                            <p:strVal val="#ppt_h"/>
                                          </p:val>
                                        </p:tav>
                                      </p:tavLst>
                                    </p:anim>
                                    <p:animEffect transition="in" filter="fade">
                                      <p:cBhvr>
                                        <p:cTn id="131" dur="1000"/>
                                        <p:tgtEl>
                                          <p:spTgt spid="15"/>
                                        </p:tgtEl>
                                      </p:cBhvr>
                                    </p:animEffect>
                                  </p:childTnLst>
                                </p:cTn>
                              </p:par>
                              <p:par>
                                <p:cTn id="132" presetID="50" presetClass="entr" presetSubtype="0" decel="100000" fill="hold" grpId="0" nodeType="withEffect">
                                  <p:stCondLst>
                                    <p:cond delay="0"/>
                                  </p:stCondLst>
                                  <p:childTnLst>
                                    <p:set>
                                      <p:cBhvr>
                                        <p:cTn id="133" dur="1" fill="hold">
                                          <p:stCondLst>
                                            <p:cond delay="0"/>
                                          </p:stCondLst>
                                        </p:cTn>
                                        <p:tgtEl>
                                          <p:spTgt spid="16"/>
                                        </p:tgtEl>
                                        <p:attrNameLst>
                                          <p:attrName>style.visibility</p:attrName>
                                        </p:attrNameLst>
                                      </p:cBhvr>
                                      <p:to>
                                        <p:strVal val="visible"/>
                                      </p:to>
                                    </p:set>
                                    <p:anim calcmode="lin" valueType="num">
                                      <p:cBhvr>
                                        <p:cTn id="134" dur="1000" fill="hold"/>
                                        <p:tgtEl>
                                          <p:spTgt spid="16"/>
                                        </p:tgtEl>
                                        <p:attrNameLst>
                                          <p:attrName>ppt_w</p:attrName>
                                        </p:attrNameLst>
                                      </p:cBhvr>
                                      <p:tavLst>
                                        <p:tav tm="0">
                                          <p:val>
                                            <p:strVal val="#ppt_w+.3"/>
                                          </p:val>
                                        </p:tav>
                                        <p:tav tm="100000">
                                          <p:val>
                                            <p:strVal val="#ppt_w"/>
                                          </p:val>
                                        </p:tav>
                                      </p:tavLst>
                                    </p:anim>
                                    <p:anim calcmode="lin" valueType="num">
                                      <p:cBhvr>
                                        <p:cTn id="135" dur="1000" fill="hold"/>
                                        <p:tgtEl>
                                          <p:spTgt spid="16"/>
                                        </p:tgtEl>
                                        <p:attrNameLst>
                                          <p:attrName>ppt_h</p:attrName>
                                        </p:attrNameLst>
                                      </p:cBhvr>
                                      <p:tavLst>
                                        <p:tav tm="0">
                                          <p:val>
                                            <p:strVal val="#ppt_h"/>
                                          </p:val>
                                        </p:tav>
                                        <p:tav tm="100000">
                                          <p:val>
                                            <p:strVal val="#ppt_h"/>
                                          </p:val>
                                        </p:tav>
                                      </p:tavLst>
                                    </p:anim>
                                    <p:animEffect transition="in" filter="fade">
                                      <p:cBhvr>
                                        <p:cTn id="136" dur="1000"/>
                                        <p:tgtEl>
                                          <p:spTgt spid="16"/>
                                        </p:tgtEl>
                                      </p:cBhvr>
                                    </p:animEffect>
                                  </p:childTnLst>
                                </p:cTn>
                              </p:par>
                              <p:par>
                                <p:cTn id="137" presetID="50" presetClass="entr" presetSubtype="0" decel="100000" fill="hold" grpId="0" nodeType="withEffect">
                                  <p:stCondLst>
                                    <p:cond delay="0"/>
                                  </p:stCondLst>
                                  <p:childTnLst>
                                    <p:set>
                                      <p:cBhvr>
                                        <p:cTn id="138" dur="1" fill="hold">
                                          <p:stCondLst>
                                            <p:cond delay="0"/>
                                          </p:stCondLst>
                                        </p:cTn>
                                        <p:tgtEl>
                                          <p:spTgt spid="17"/>
                                        </p:tgtEl>
                                        <p:attrNameLst>
                                          <p:attrName>style.visibility</p:attrName>
                                        </p:attrNameLst>
                                      </p:cBhvr>
                                      <p:to>
                                        <p:strVal val="visible"/>
                                      </p:to>
                                    </p:set>
                                    <p:anim calcmode="lin" valueType="num">
                                      <p:cBhvr>
                                        <p:cTn id="139" dur="1000" fill="hold"/>
                                        <p:tgtEl>
                                          <p:spTgt spid="17"/>
                                        </p:tgtEl>
                                        <p:attrNameLst>
                                          <p:attrName>ppt_w</p:attrName>
                                        </p:attrNameLst>
                                      </p:cBhvr>
                                      <p:tavLst>
                                        <p:tav tm="0">
                                          <p:val>
                                            <p:strVal val="#ppt_w+.3"/>
                                          </p:val>
                                        </p:tav>
                                        <p:tav tm="100000">
                                          <p:val>
                                            <p:strVal val="#ppt_w"/>
                                          </p:val>
                                        </p:tav>
                                      </p:tavLst>
                                    </p:anim>
                                    <p:anim calcmode="lin" valueType="num">
                                      <p:cBhvr>
                                        <p:cTn id="140" dur="1000" fill="hold"/>
                                        <p:tgtEl>
                                          <p:spTgt spid="17"/>
                                        </p:tgtEl>
                                        <p:attrNameLst>
                                          <p:attrName>ppt_h</p:attrName>
                                        </p:attrNameLst>
                                      </p:cBhvr>
                                      <p:tavLst>
                                        <p:tav tm="0">
                                          <p:val>
                                            <p:strVal val="#ppt_h"/>
                                          </p:val>
                                        </p:tav>
                                        <p:tav tm="100000">
                                          <p:val>
                                            <p:strVal val="#ppt_h"/>
                                          </p:val>
                                        </p:tav>
                                      </p:tavLst>
                                    </p:anim>
                                    <p:animEffect transition="in" filter="fade">
                                      <p:cBhvr>
                                        <p:cTn id="141" dur="1000"/>
                                        <p:tgtEl>
                                          <p:spTgt spid="17"/>
                                        </p:tgtEl>
                                      </p:cBhvr>
                                    </p:animEffect>
                                  </p:childTnLst>
                                </p:cTn>
                              </p:par>
                              <p:par>
                                <p:cTn id="142" presetID="50" presetClass="entr" presetSubtype="0" decel="100000" fill="hold" grpId="0" nodeType="withEffect">
                                  <p:stCondLst>
                                    <p:cond delay="0"/>
                                  </p:stCondLst>
                                  <p:childTnLst>
                                    <p:set>
                                      <p:cBhvr>
                                        <p:cTn id="143" dur="1" fill="hold">
                                          <p:stCondLst>
                                            <p:cond delay="0"/>
                                          </p:stCondLst>
                                        </p:cTn>
                                        <p:tgtEl>
                                          <p:spTgt spid="18"/>
                                        </p:tgtEl>
                                        <p:attrNameLst>
                                          <p:attrName>style.visibility</p:attrName>
                                        </p:attrNameLst>
                                      </p:cBhvr>
                                      <p:to>
                                        <p:strVal val="visible"/>
                                      </p:to>
                                    </p:set>
                                    <p:anim calcmode="lin" valueType="num">
                                      <p:cBhvr>
                                        <p:cTn id="144" dur="1000" fill="hold"/>
                                        <p:tgtEl>
                                          <p:spTgt spid="18"/>
                                        </p:tgtEl>
                                        <p:attrNameLst>
                                          <p:attrName>ppt_w</p:attrName>
                                        </p:attrNameLst>
                                      </p:cBhvr>
                                      <p:tavLst>
                                        <p:tav tm="0">
                                          <p:val>
                                            <p:strVal val="#ppt_w+.3"/>
                                          </p:val>
                                        </p:tav>
                                        <p:tav tm="100000">
                                          <p:val>
                                            <p:strVal val="#ppt_w"/>
                                          </p:val>
                                        </p:tav>
                                      </p:tavLst>
                                    </p:anim>
                                    <p:anim calcmode="lin" valueType="num">
                                      <p:cBhvr>
                                        <p:cTn id="145" dur="1000" fill="hold"/>
                                        <p:tgtEl>
                                          <p:spTgt spid="18"/>
                                        </p:tgtEl>
                                        <p:attrNameLst>
                                          <p:attrName>ppt_h</p:attrName>
                                        </p:attrNameLst>
                                      </p:cBhvr>
                                      <p:tavLst>
                                        <p:tav tm="0">
                                          <p:val>
                                            <p:strVal val="#ppt_h"/>
                                          </p:val>
                                        </p:tav>
                                        <p:tav tm="100000">
                                          <p:val>
                                            <p:strVal val="#ppt_h"/>
                                          </p:val>
                                        </p:tav>
                                      </p:tavLst>
                                    </p:anim>
                                    <p:animEffect transition="in" filter="fade">
                                      <p:cBhvr>
                                        <p:cTn id="146" dur="1000"/>
                                        <p:tgtEl>
                                          <p:spTgt spid="18"/>
                                        </p:tgtEl>
                                      </p:cBhvr>
                                    </p:animEffect>
                                  </p:childTnLst>
                                </p:cTn>
                              </p:par>
                              <p:par>
                                <p:cTn id="147" presetID="50" presetClass="entr" presetSubtype="0" decel="100000" fill="hold" grpId="0" nodeType="withEffect">
                                  <p:stCondLst>
                                    <p:cond delay="0"/>
                                  </p:stCondLst>
                                  <p:childTnLst>
                                    <p:set>
                                      <p:cBhvr>
                                        <p:cTn id="148" dur="1" fill="hold">
                                          <p:stCondLst>
                                            <p:cond delay="0"/>
                                          </p:stCondLst>
                                        </p:cTn>
                                        <p:tgtEl>
                                          <p:spTgt spid="19"/>
                                        </p:tgtEl>
                                        <p:attrNameLst>
                                          <p:attrName>style.visibility</p:attrName>
                                        </p:attrNameLst>
                                      </p:cBhvr>
                                      <p:to>
                                        <p:strVal val="visible"/>
                                      </p:to>
                                    </p:set>
                                    <p:anim calcmode="lin" valueType="num">
                                      <p:cBhvr>
                                        <p:cTn id="149" dur="1000" fill="hold"/>
                                        <p:tgtEl>
                                          <p:spTgt spid="19"/>
                                        </p:tgtEl>
                                        <p:attrNameLst>
                                          <p:attrName>ppt_w</p:attrName>
                                        </p:attrNameLst>
                                      </p:cBhvr>
                                      <p:tavLst>
                                        <p:tav tm="0">
                                          <p:val>
                                            <p:strVal val="#ppt_w+.3"/>
                                          </p:val>
                                        </p:tav>
                                        <p:tav tm="100000">
                                          <p:val>
                                            <p:strVal val="#ppt_w"/>
                                          </p:val>
                                        </p:tav>
                                      </p:tavLst>
                                    </p:anim>
                                    <p:anim calcmode="lin" valueType="num">
                                      <p:cBhvr>
                                        <p:cTn id="150" dur="1000" fill="hold"/>
                                        <p:tgtEl>
                                          <p:spTgt spid="19"/>
                                        </p:tgtEl>
                                        <p:attrNameLst>
                                          <p:attrName>ppt_h</p:attrName>
                                        </p:attrNameLst>
                                      </p:cBhvr>
                                      <p:tavLst>
                                        <p:tav tm="0">
                                          <p:val>
                                            <p:strVal val="#ppt_h"/>
                                          </p:val>
                                        </p:tav>
                                        <p:tav tm="100000">
                                          <p:val>
                                            <p:strVal val="#ppt_h"/>
                                          </p:val>
                                        </p:tav>
                                      </p:tavLst>
                                    </p:anim>
                                    <p:animEffect transition="in" filter="fade">
                                      <p:cBhvr>
                                        <p:cTn id="151" dur="1000"/>
                                        <p:tgtEl>
                                          <p:spTgt spid="19"/>
                                        </p:tgtEl>
                                      </p:cBhvr>
                                    </p:animEffect>
                                  </p:childTnLst>
                                </p:cTn>
                              </p:par>
                            </p:childTnLst>
                          </p:cTn>
                        </p:par>
                      </p:childTnLst>
                    </p:cTn>
                  </p:par>
                  <p:par>
                    <p:cTn id="152" fill="hold">
                      <p:stCondLst>
                        <p:cond delay="indefinite"/>
                      </p:stCondLst>
                      <p:childTnLst>
                        <p:par>
                          <p:cTn id="153" fill="hold">
                            <p:stCondLst>
                              <p:cond delay="0"/>
                            </p:stCondLst>
                            <p:childTnLst>
                              <p:par>
                                <p:cTn id="154" presetID="16" presetClass="entr" presetSubtype="26" fill="hold" nodeType="clickEffect">
                                  <p:stCondLst>
                                    <p:cond delay="0"/>
                                  </p:stCondLst>
                                  <p:childTnLst>
                                    <p:set>
                                      <p:cBhvr>
                                        <p:cTn id="155" dur="1" fill="hold">
                                          <p:stCondLst>
                                            <p:cond delay="0"/>
                                          </p:stCondLst>
                                        </p:cTn>
                                        <p:tgtEl>
                                          <p:spTgt spid="57"/>
                                        </p:tgtEl>
                                        <p:attrNameLst>
                                          <p:attrName>style.visibility</p:attrName>
                                        </p:attrNameLst>
                                      </p:cBhvr>
                                      <p:to>
                                        <p:strVal val="visible"/>
                                      </p:to>
                                    </p:set>
                                    <p:animEffect transition="in" filter="barn(inHorizontal)">
                                      <p:cBhvr>
                                        <p:cTn id="156" dur="500"/>
                                        <p:tgtEl>
                                          <p:spTgt spid="57"/>
                                        </p:tgtEl>
                                      </p:cBhvr>
                                    </p:animEffect>
                                  </p:childTnLst>
                                </p:cTn>
                              </p:par>
                              <p:par>
                                <p:cTn id="157" presetID="16" presetClass="entr" presetSubtype="26" fill="hold" nodeType="with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barn(inHorizontal)">
                                      <p:cBhvr>
                                        <p:cTn id="159" dur="500"/>
                                        <p:tgtEl>
                                          <p:spTgt spid="61"/>
                                        </p:tgtEl>
                                      </p:cBhvr>
                                    </p:animEffect>
                                  </p:childTnLst>
                                </p:cTn>
                              </p:par>
                              <p:par>
                                <p:cTn id="160" presetID="16" presetClass="entr" presetSubtype="26" fill="hold" nodeType="withEffect">
                                  <p:stCondLst>
                                    <p:cond delay="0"/>
                                  </p:stCondLst>
                                  <p:childTnLst>
                                    <p:set>
                                      <p:cBhvr>
                                        <p:cTn id="161" dur="1" fill="hold">
                                          <p:stCondLst>
                                            <p:cond delay="0"/>
                                          </p:stCondLst>
                                        </p:cTn>
                                        <p:tgtEl>
                                          <p:spTgt spid="59"/>
                                        </p:tgtEl>
                                        <p:attrNameLst>
                                          <p:attrName>style.visibility</p:attrName>
                                        </p:attrNameLst>
                                      </p:cBhvr>
                                      <p:to>
                                        <p:strVal val="visible"/>
                                      </p:to>
                                    </p:set>
                                    <p:animEffect transition="in" filter="barn(inHorizontal)">
                                      <p:cBhvr>
                                        <p:cTn id="162" dur="500"/>
                                        <p:tgtEl>
                                          <p:spTgt spid="59"/>
                                        </p:tgtEl>
                                      </p:cBhvr>
                                    </p:animEffect>
                                  </p:childTnLst>
                                </p:cTn>
                              </p:par>
                            </p:childTnLst>
                          </p:cTn>
                        </p:par>
                      </p:childTnLst>
                    </p:cTn>
                  </p:par>
                  <p:par>
                    <p:cTn id="163" fill="hold">
                      <p:stCondLst>
                        <p:cond delay="indefinite"/>
                      </p:stCondLst>
                      <p:childTnLst>
                        <p:par>
                          <p:cTn id="164" fill="hold">
                            <p:stCondLst>
                              <p:cond delay="0"/>
                            </p:stCondLst>
                            <p:childTnLst>
                              <p:par>
                                <p:cTn id="165" presetID="19" presetClass="entr" presetSubtype="10" fill="hold" grpId="0" nodeType="clickEffect">
                                  <p:stCondLst>
                                    <p:cond delay="0"/>
                                  </p:stCondLst>
                                  <p:childTnLst>
                                    <p:set>
                                      <p:cBhvr>
                                        <p:cTn id="166" dur="1" fill="hold">
                                          <p:stCondLst>
                                            <p:cond delay="0"/>
                                          </p:stCondLst>
                                        </p:cTn>
                                        <p:tgtEl>
                                          <p:spTgt spid="22"/>
                                        </p:tgtEl>
                                        <p:attrNameLst>
                                          <p:attrName>style.visibility</p:attrName>
                                        </p:attrNameLst>
                                      </p:cBhvr>
                                      <p:to>
                                        <p:strVal val="visible"/>
                                      </p:to>
                                    </p:set>
                                    <p:anim calcmode="lin" valueType="num">
                                      <p:cBhvr>
                                        <p:cTn id="167" dur="5000" fill="hold"/>
                                        <p:tgtEl>
                                          <p:spTgt spid="22"/>
                                        </p:tgtEl>
                                        <p:attrNameLst>
                                          <p:attrName>ppt_w</p:attrName>
                                        </p:attrNameLst>
                                      </p:cBhvr>
                                      <p:tavLst>
                                        <p:tav tm="0" fmla="#ppt_w*sin(2.5*pi*$)">
                                          <p:val>
                                            <p:fltVal val="0"/>
                                          </p:val>
                                        </p:tav>
                                        <p:tav tm="100000">
                                          <p:val>
                                            <p:fltVal val="1"/>
                                          </p:val>
                                        </p:tav>
                                      </p:tavLst>
                                    </p:anim>
                                    <p:anim calcmode="lin" valueType="num">
                                      <p:cBhvr>
                                        <p:cTn id="168" dur="5000" fill="hold"/>
                                        <p:tgtEl>
                                          <p:spTgt spid="22"/>
                                        </p:tgtEl>
                                        <p:attrNameLst>
                                          <p:attrName>ppt_h</p:attrName>
                                        </p:attrNameLst>
                                      </p:cBhvr>
                                      <p:tavLst>
                                        <p:tav tm="0">
                                          <p:val>
                                            <p:strVal val="#ppt_h"/>
                                          </p:val>
                                        </p:tav>
                                        <p:tav tm="100000">
                                          <p:val>
                                            <p:strVal val="#ppt_h"/>
                                          </p:val>
                                        </p:tav>
                                      </p:tavLst>
                                    </p:anim>
                                  </p:childTnLst>
                                </p:cTn>
                              </p:par>
                              <p:par>
                                <p:cTn id="169" presetID="19" presetClass="entr" presetSubtype="10" fill="hold" grpId="0" nodeType="withEffect">
                                  <p:stCondLst>
                                    <p:cond delay="0"/>
                                  </p:stCondLst>
                                  <p:childTnLst>
                                    <p:set>
                                      <p:cBhvr>
                                        <p:cTn id="170" dur="1" fill="hold">
                                          <p:stCondLst>
                                            <p:cond delay="0"/>
                                          </p:stCondLst>
                                        </p:cTn>
                                        <p:tgtEl>
                                          <p:spTgt spid="23"/>
                                        </p:tgtEl>
                                        <p:attrNameLst>
                                          <p:attrName>style.visibility</p:attrName>
                                        </p:attrNameLst>
                                      </p:cBhvr>
                                      <p:to>
                                        <p:strVal val="visible"/>
                                      </p:to>
                                    </p:set>
                                    <p:anim calcmode="lin" valueType="num">
                                      <p:cBhvr>
                                        <p:cTn id="171" dur="5000" fill="hold"/>
                                        <p:tgtEl>
                                          <p:spTgt spid="23"/>
                                        </p:tgtEl>
                                        <p:attrNameLst>
                                          <p:attrName>ppt_w</p:attrName>
                                        </p:attrNameLst>
                                      </p:cBhvr>
                                      <p:tavLst>
                                        <p:tav tm="0" fmla="#ppt_w*sin(2.5*pi*$)">
                                          <p:val>
                                            <p:fltVal val="0"/>
                                          </p:val>
                                        </p:tav>
                                        <p:tav tm="100000">
                                          <p:val>
                                            <p:fltVal val="1"/>
                                          </p:val>
                                        </p:tav>
                                      </p:tavLst>
                                    </p:anim>
                                    <p:anim calcmode="lin" valueType="num">
                                      <p:cBhvr>
                                        <p:cTn id="172" dur="5000" fill="hold"/>
                                        <p:tgtEl>
                                          <p:spTgt spid="23"/>
                                        </p:tgtEl>
                                        <p:attrNameLst>
                                          <p:attrName>ppt_h</p:attrName>
                                        </p:attrNameLst>
                                      </p:cBhvr>
                                      <p:tavLst>
                                        <p:tav tm="0">
                                          <p:val>
                                            <p:strVal val="#ppt_h"/>
                                          </p:val>
                                        </p:tav>
                                        <p:tav tm="100000">
                                          <p:val>
                                            <p:strVal val="#ppt_h"/>
                                          </p:val>
                                        </p:tav>
                                      </p:tavLst>
                                    </p:anim>
                                  </p:childTnLst>
                                </p:cTn>
                              </p:par>
                              <p:par>
                                <p:cTn id="173" presetID="19" presetClass="entr" presetSubtype="10" fill="hold" grpId="0" nodeType="withEffect">
                                  <p:stCondLst>
                                    <p:cond delay="0"/>
                                  </p:stCondLst>
                                  <p:childTnLst>
                                    <p:set>
                                      <p:cBhvr>
                                        <p:cTn id="174" dur="1" fill="hold">
                                          <p:stCondLst>
                                            <p:cond delay="0"/>
                                          </p:stCondLst>
                                        </p:cTn>
                                        <p:tgtEl>
                                          <p:spTgt spid="24"/>
                                        </p:tgtEl>
                                        <p:attrNameLst>
                                          <p:attrName>style.visibility</p:attrName>
                                        </p:attrNameLst>
                                      </p:cBhvr>
                                      <p:to>
                                        <p:strVal val="visible"/>
                                      </p:to>
                                    </p:set>
                                    <p:anim calcmode="lin" valueType="num">
                                      <p:cBhvr>
                                        <p:cTn id="175" dur="5000" fill="hold"/>
                                        <p:tgtEl>
                                          <p:spTgt spid="24"/>
                                        </p:tgtEl>
                                        <p:attrNameLst>
                                          <p:attrName>ppt_w</p:attrName>
                                        </p:attrNameLst>
                                      </p:cBhvr>
                                      <p:tavLst>
                                        <p:tav tm="0" fmla="#ppt_w*sin(2.5*pi*$)">
                                          <p:val>
                                            <p:fltVal val="0"/>
                                          </p:val>
                                        </p:tav>
                                        <p:tav tm="100000">
                                          <p:val>
                                            <p:fltVal val="1"/>
                                          </p:val>
                                        </p:tav>
                                      </p:tavLst>
                                    </p:anim>
                                    <p:anim calcmode="lin" valueType="num">
                                      <p:cBhvr>
                                        <p:cTn id="176" dur="5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77" fill="hold">
                      <p:stCondLst>
                        <p:cond delay="indefinite"/>
                      </p:stCondLst>
                      <p:childTnLst>
                        <p:par>
                          <p:cTn id="178" fill="hold">
                            <p:stCondLst>
                              <p:cond delay="0"/>
                            </p:stCondLst>
                            <p:childTnLst>
                              <p:par>
                                <p:cTn id="179" presetID="6" presetClass="entr" presetSubtype="16" fill="hold" nodeType="clickEffect">
                                  <p:stCondLst>
                                    <p:cond delay="0"/>
                                  </p:stCondLst>
                                  <p:childTnLst>
                                    <p:set>
                                      <p:cBhvr>
                                        <p:cTn id="180" dur="1" fill="hold">
                                          <p:stCondLst>
                                            <p:cond delay="0"/>
                                          </p:stCondLst>
                                        </p:cTn>
                                        <p:tgtEl>
                                          <p:spTgt spid="63"/>
                                        </p:tgtEl>
                                        <p:attrNameLst>
                                          <p:attrName>style.visibility</p:attrName>
                                        </p:attrNameLst>
                                      </p:cBhvr>
                                      <p:to>
                                        <p:strVal val="visible"/>
                                      </p:to>
                                    </p:set>
                                    <p:animEffect transition="in" filter="circle(in)">
                                      <p:cBhvr>
                                        <p:cTn id="181" dur="2000"/>
                                        <p:tgtEl>
                                          <p:spTgt spid="63"/>
                                        </p:tgtEl>
                                      </p:cBhvr>
                                    </p:animEffect>
                                  </p:childTnLst>
                                </p:cTn>
                              </p:par>
                              <p:par>
                                <p:cTn id="182" presetID="6" presetClass="entr" presetSubtype="16" fill="hold" grpId="0" nodeType="withEffect">
                                  <p:stCondLst>
                                    <p:cond delay="0"/>
                                  </p:stCondLst>
                                  <p:childTnLst>
                                    <p:set>
                                      <p:cBhvr>
                                        <p:cTn id="183" dur="1" fill="hold">
                                          <p:stCondLst>
                                            <p:cond delay="0"/>
                                          </p:stCondLst>
                                        </p:cTn>
                                        <p:tgtEl>
                                          <p:spTgt spid="25"/>
                                        </p:tgtEl>
                                        <p:attrNameLst>
                                          <p:attrName>style.visibility</p:attrName>
                                        </p:attrNameLst>
                                      </p:cBhvr>
                                      <p:to>
                                        <p:strVal val="visible"/>
                                      </p:to>
                                    </p:set>
                                    <p:animEffect transition="in" filter="circle(in)">
                                      <p:cBhvr>
                                        <p:cTn id="184"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1" grpId="0" animBg="1"/>
      <p:bldP spid="22" grpId="0" animBg="1"/>
      <p:bldP spid="23" grpId="0" animBg="1"/>
      <p:bldP spid="24" grpId="0" animBg="1"/>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lstStyle/>
          <a:p>
            <a:pPr defTabSz="915001">
              <a:defRPr/>
            </a:pPr>
            <a:r>
              <a:rPr lang="en-US" i="1" dirty="0" err="1" smtClean="0">
                <a:solidFill>
                  <a:srgbClr val="000000"/>
                </a:solidFill>
                <a:latin typeface="Times New Roman" pitchFamily="18" charset="0"/>
                <a:cs typeface="Times New Roman" pitchFamily="18" charset="0"/>
              </a:rPr>
              <a:t>Bộ</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chứng</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từ</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kèm</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theo</a:t>
            </a:r>
            <a:r>
              <a:rPr lang="en-US" i="1" dirty="0" smtClean="0">
                <a:solidFill>
                  <a:srgbClr val="000000"/>
                </a:solidFill>
                <a:latin typeface="Times New Roman" pitchFamily="18" charset="0"/>
                <a:cs typeface="Times New Roman" pitchFamily="18" charset="0"/>
              </a:rPr>
              <a:t> </a:t>
            </a:r>
            <a:r>
              <a:rPr lang="en-US" i="1" dirty="0" smtClean="0">
                <a:solidFill>
                  <a:srgbClr val="000000"/>
                </a:solidFill>
                <a:effectLst>
                  <a:outerShdw blurRad="38100" dist="38100" dir="2700000" algn="tl">
                    <a:srgbClr val="C0C0C0"/>
                  </a:outerShdw>
                </a:effectLst>
                <a:latin typeface="Times New Roman" pitchFamily="18" charset="0"/>
                <a:cs typeface="Times New Roman" pitchFamily="18" charset="0"/>
              </a:rPr>
              <a:t>L/C</a:t>
            </a:r>
            <a:endParaRPr lang="en-US" dirty="0" smtClean="0"/>
          </a:p>
        </p:txBody>
      </p:sp>
      <p:sp>
        <p:nvSpPr>
          <p:cNvPr id="3" name="Text Placeholder 2"/>
          <p:cNvSpPr>
            <a:spLocks noGrp="1"/>
          </p:cNvSpPr>
          <p:nvPr>
            <p:ph type="body" idx="1"/>
          </p:nvPr>
        </p:nvSpPr>
        <p:spPr>
          <a:xfrm>
            <a:off x="228600" y="1219200"/>
            <a:ext cx="4040188" cy="639763"/>
          </a:xfrm>
        </p:spPr>
        <p:txBody>
          <a:bodyPr/>
          <a:lstStyle/>
          <a:p>
            <a:pPr algn="ctr"/>
            <a:r>
              <a:rPr lang="en-US" sz="2800" smtClean="0">
                <a:solidFill>
                  <a:srgbClr val="000000"/>
                </a:solidFill>
                <a:latin typeface="Times New Roman" pitchFamily="18" charset="0"/>
                <a:cs typeface="Times New Roman" pitchFamily="18" charset="0"/>
              </a:rPr>
              <a:t>Chứng từ vận tải</a:t>
            </a:r>
          </a:p>
        </p:txBody>
      </p:sp>
      <p:pic>
        <p:nvPicPr>
          <p:cNvPr id="9" name="Picture 5" descr="ocean-Bill-of-Lading-large"/>
          <p:cNvPicPr>
            <a:picLocks noGrp="1" noChangeAspect="1" noChangeArrowheads="1"/>
          </p:cNvPicPr>
          <p:nvPr>
            <p:ph sz="half" idx="2"/>
          </p:nvPr>
        </p:nvPicPr>
        <p:blipFill>
          <a:blip r:embed="rId3"/>
          <a:srcRect/>
          <a:stretch>
            <a:fillRect/>
          </a:stretch>
        </p:blipFill>
        <p:spPr>
          <a:xfrm>
            <a:off x="685800" y="1981200"/>
            <a:ext cx="3368675" cy="3951288"/>
          </a:xfrm>
        </p:spPr>
      </p:pic>
      <p:sp>
        <p:nvSpPr>
          <p:cNvPr id="5" name="Text Placeholder 4"/>
          <p:cNvSpPr>
            <a:spLocks noGrp="1"/>
          </p:cNvSpPr>
          <p:nvPr>
            <p:ph type="body" sz="quarter" idx="3"/>
          </p:nvPr>
        </p:nvSpPr>
        <p:spPr>
          <a:xfrm>
            <a:off x="4648200" y="1219200"/>
            <a:ext cx="4041775" cy="639763"/>
          </a:xfrm>
        </p:spPr>
        <p:txBody>
          <a:bodyPr/>
          <a:lstStyle/>
          <a:p>
            <a:r>
              <a:rPr lang="en-US" sz="2800" smtClean="0">
                <a:solidFill>
                  <a:srgbClr val="000000"/>
                </a:solidFill>
                <a:latin typeface="Times New Roman" pitchFamily="18" charset="0"/>
                <a:cs typeface="Times New Roman" pitchFamily="18" charset="0"/>
              </a:rPr>
              <a:t>Hoá đơn thương mại </a:t>
            </a:r>
          </a:p>
        </p:txBody>
      </p:sp>
      <p:pic>
        <p:nvPicPr>
          <p:cNvPr id="10" name="Picture 3"/>
          <p:cNvPicPr>
            <a:picLocks noGrp="1" noChangeAspect="1" noChangeArrowheads="1"/>
          </p:cNvPicPr>
          <p:nvPr>
            <p:ph sz="quarter" idx="4"/>
          </p:nvPr>
        </p:nvPicPr>
        <p:blipFill>
          <a:blip r:embed="rId4"/>
          <a:srcRect/>
          <a:stretch>
            <a:fillRect/>
          </a:stretch>
        </p:blipFill>
        <p:spPr>
          <a:xfrm>
            <a:off x="5267325" y="2174875"/>
            <a:ext cx="2797175" cy="3951288"/>
          </a:xfrm>
        </p:spPr>
      </p:pic>
      <p:sp>
        <p:nvSpPr>
          <p:cNvPr id="12295" name="Date Placeholder 6"/>
          <p:cNvSpPr>
            <a:spLocks noGrp="1"/>
          </p:cNvSpPr>
          <p:nvPr>
            <p:ph type="dt" sz="quarter" idx="10"/>
          </p:nvPr>
        </p:nvSpPr>
        <p:spPr>
          <a:xfrm>
            <a:off x="457200" y="838200"/>
            <a:ext cx="5943600" cy="254000"/>
          </a:xfrm>
          <a:noFill/>
        </p:spPr>
        <p:txBody>
          <a:bodyPr/>
          <a:lstStyle/>
          <a:p>
            <a:endParaRPr lang="en-US"/>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80">
                                          <p:stCondLst>
                                            <p:cond delay="0"/>
                                          </p:stCondLst>
                                        </p:cTn>
                                        <p:tgtEl>
                                          <p:spTgt spid="5">
                                            <p:txEl>
                                              <p:pRg st="0" end="0"/>
                                            </p:txEl>
                                          </p:spTgt>
                                        </p:tgtEl>
                                      </p:cBhvr>
                                    </p:animEffect>
                                    <p:anim calcmode="lin" valueType="num">
                                      <p:cBhvr>
                                        <p:cTn id="13"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xEl>
                                              <p:pRg st="0" end="0"/>
                                            </p:txEl>
                                          </p:spTgt>
                                        </p:tgtEl>
                                      </p:cBhvr>
                                      <p:to x="100000" y="60000"/>
                                    </p:animScale>
                                    <p:animScale>
                                      <p:cBhvr>
                                        <p:cTn id="19" dur="166" decel="50000">
                                          <p:stCondLst>
                                            <p:cond delay="676"/>
                                          </p:stCondLst>
                                        </p:cTn>
                                        <p:tgtEl>
                                          <p:spTgt spid="5">
                                            <p:txEl>
                                              <p:pRg st="0" end="0"/>
                                            </p:txEl>
                                          </p:spTgt>
                                        </p:tgtEl>
                                      </p:cBhvr>
                                      <p:to x="100000" y="100000"/>
                                    </p:animScale>
                                    <p:animScale>
                                      <p:cBhvr>
                                        <p:cTn id="20" dur="26">
                                          <p:stCondLst>
                                            <p:cond delay="1312"/>
                                          </p:stCondLst>
                                        </p:cTn>
                                        <p:tgtEl>
                                          <p:spTgt spid="5">
                                            <p:txEl>
                                              <p:pRg st="0" end="0"/>
                                            </p:txEl>
                                          </p:spTgt>
                                        </p:tgtEl>
                                      </p:cBhvr>
                                      <p:to x="100000" y="80000"/>
                                    </p:animScale>
                                    <p:animScale>
                                      <p:cBhvr>
                                        <p:cTn id="21" dur="166" decel="50000">
                                          <p:stCondLst>
                                            <p:cond delay="1338"/>
                                          </p:stCondLst>
                                        </p:cTn>
                                        <p:tgtEl>
                                          <p:spTgt spid="5">
                                            <p:txEl>
                                              <p:pRg st="0" end="0"/>
                                            </p:txEl>
                                          </p:spTgt>
                                        </p:tgtEl>
                                      </p:cBhvr>
                                      <p:to x="100000" y="100000"/>
                                    </p:animScale>
                                    <p:animScale>
                                      <p:cBhvr>
                                        <p:cTn id="22" dur="26">
                                          <p:stCondLst>
                                            <p:cond delay="1642"/>
                                          </p:stCondLst>
                                        </p:cTn>
                                        <p:tgtEl>
                                          <p:spTgt spid="5">
                                            <p:txEl>
                                              <p:pRg st="0" end="0"/>
                                            </p:txEl>
                                          </p:spTgt>
                                        </p:tgtEl>
                                      </p:cBhvr>
                                      <p:to x="100000" y="90000"/>
                                    </p:animScale>
                                    <p:animScale>
                                      <p:cBhvr>
                                        <p:cTn id="23" dur="166" decel="50000">
                                          <p:stCondLst>
                                            <p:cond delay="1668"/>
                                          </p:stCondLst>
                                        </p:cTn>
                                        <p:tgtEl>
                                          <p:spTgt spid="5">
                                            <p:txEl>
                                              <p:pRg st="0" end="0"/>
                                            </p:txEl>
                                          </p:spTgt>
                                        </p:tgtEl>
                                      </p:cBhvr>
                                      <p:to x="100000" y="100000"/>
                                    </p:animScale>
                                    <p:animScale>
                                      <p:cBhvr>
                                        <p:cTn id="24" dur="26">
                                          <p:stCondLst>
                                            <p:cond delay="1808"/>
                                          </p:stCondLst>
                                        </p:cTn>
                                        <p:tgtEl>
                                          <p:spTgt spid="5">
                                            <p:txEl>
                                              <p:pRg st="0" end="0"/>
                                            </p:txEl>
                                          </p:spTgt>
                                        </p:tgtEl>
                                      </p:cBhvr>
                                      <p:to x="100000" y="95000"/>
                                    </p:animScale>
                                    <p:animScale>
                                      <p:cBhvr>
                                        <p:cTn id="25" dur="166" decel="50000">
                                          <p:stCondLst>
                                            <p:cond delay="1834"/>
                                          </p:stCondLst>
                                        </p:cTn>
                                        <p:tgtEl>
                                          <p:spTgt spid="5">
                                            <p:txEl>
                                              <p:pRg st="0" end="0"/>
                                            </p:txEl>
                                          </p:spTgt>
                                        </p:tgtEl>
                                      </p:cBhvr>
                                      <p:to x="100000" y="100000"/>
                                    </p:animScale>
                                  </p:childTnLst>
                                </p:cTn>
                              </p:par>
                              <p:par>
                                <p:cTn id="26" presetID="26"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80">
                                          <p:stCondLst>
                                            <p:cond delay="0"/>
                                          </p:stCondLst>
                                        </p:cTn>
                                        <p:tgtEl>
                                          <p:spTgt spid="9"/>
                                        </p:tgtEl>
                                      </p:cBhvr>
                                    </p:animEffect>
                                    <p:anim calcmode="lin" valueType="num">
                                      <p:cBhvr>
                                        <p:cTn id="2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4" dur="26">
                                          <p:stCondLst>
                                            <p:cond delay="650"/>
                                          </p:stCondLst>
                                        </p:cTn>
                                        <p:tgtEl>
                                          <p:spTgt spid="9"/>
                                        </p:tgtEl>
                                      </p:cBhvr>
                                      <p:to x="100000" y="60000"/>
                                    </p:animScale>
                                    <p:animScale>
                                      <p:cBhvr>
                                        <p:cTn id="35" dur="166" decel="50000">
                                          <p:stCondLst>
                                            <p:cond delay="676"/>
                                          </p:stCondLst>
                                        </p:cTn>
                                        <p:tgtEl>
                                          <p:spTgt spid="9"/>
                                        </p:tgtEl>
                                      </p:cBhvr>
                                      <p:to x="100000" y="100000"/>
                                    </p:animScale>
                                    <p:animScale>
                                      <p:cBhvr>
                                        <p:cTn id="36" dur="26">
                                          <p:stCondLst>
                                            <p:cond delay="1312"/>
                                          </p:stCondLst>
                                        </p:cTn>
                                        <p:tgtEl>
                                          <p:spTgt spid="9"/>
                                        </p:tgtEl>
                                      </p:cBhvr>
                                      <p:to x="100000" y="80000"/>
                                    </p:animScale>
                                    <p:animScale>
                                      <p:cBhvr>
                                        <p:cTn id="37" dur="166" decel="50000">
                                          <p:stCondLst>
                                            <p:cond delay="1338"/>
                                          </p:stCondLst>
                                        </p:cTn>
                                        <p:tgtEl>
                                          <p:spTgt spid="9"/>
                                        </p:tgtEl>
                                      </p:cBhvr>
                                      <p:to x="100000" y="100000"/>
                                    </p:animScale>
                                    <p:animScale>
                                      <p:cBhvr>
                                        <p:cTn id="38" dur="26">
                                          <p:stCondLst>
                                            <p:cond delay="1642"/>
                                          </p:stCondLst>
                                        </p:cTn>
                                        <p:tgtEl>
                                          <p:spTgt spid="9"/>
                                        </p:tgtEl>
                                      </p:cBhvr>
                                      <p:to x="100000" y="90000"/>
                                    </p:animScale>
                                    <p:animScale>
                                      <p:cBhvr>
                                        <p:cTn id="39" dur="166" decel="50000">
                                          <p:stCondLst>
                                            <p:cond delay="1668"/>
                                          </p:stCondLst>
                                        </p:cTn>
                                        <p:tgtEl>
                                          <p:spTgt spid="9"/>
                                        </p:tgtEl>
                                      </p:cBhvr>
                                      <p:to x="100000" y="100000"/>
                                    </p:animScale>
                                    <p:animScale>
                                      <p:cBhvr>
                                        <p:cTn id="40" dur="26">
                                          <p:stCondLst>
                                            <p:cond delay="1808"/>
                                          </p:stCondLst>
                                        </p:cTn>
                                        <p:tgtEl>
                                          <p:spTgt spid="9"/>
                                        </p:tgtEl>
                                      </p:cBhvr>
                                      <p:to x="100000" y="95000"/>
                                    </p:animScale>
                                    <p:animScale>
                                      <p:cBhvr>
                                        <p:cTn id="41" dur="166" decel="50000">
                                          <p:stCondLst>
                                            <p:cond delay="1834"/>
                                          </p:stCondLst>
                                        </p:cTn>
                                        <p:tgtEl>
                                          <p:spTgt spid="9"/>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3">
                                            <p:txEl>
                                              <p:pRg st="0" end="0"/>
                                            </p:txEl>
                                          </p:spTgt>
                                        </p:tgtEl>
                                        <p:attrNameLst>
                                          <p:attrName>style.visibility</p:attrName>
                                        </p:attrNameLst>
                                      </p:cBhvr>
                                      <p:to>
                                        <p:strVal val="visible"/>
                                      </p:to>
                                    </p:set>
                                    <p:animEffect transition="in" filter="wipe(down)">
                                      <p:cBhvr>
                                        <p:cTn id="44" dur="580">
                                          <p:stCondLst>
                                            <p:cond delay="0"/>
                                          </p:stCondLst>
                                        </p:cTn>
                                        <p:tgtEl>
                                          <p:spTgt spid="3">
                                            <p:txEl>
                                              <p:pRg st="0" end="0"/>
                                            </p:txEl>
                                          </p:spTgt>
                                        </p:tgtEl>
                                      </p:cBhvr>
                                    </p:animEffect>
                                    <p:anim calcmode="lin" valueType="num">
                                      <p:cBhvr>
                                        <p:cTn id="4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50" dur="26">
                                          <p:stCondLst>
                                            <p:cond delay="650"/>
                                          </p:stCondLst>
                                        </p:cTn>
                                        <p:tgtEl>
                                          <p:spTgt spid="3">
                                            <p:txEl>
                                              <p:pRg st="0" end="0"/>
                                            </p:txEl>
                                          </p:spTgt>
                                        </p:tgtEl>
                                      </p:cBhvr>
                                      <p:to x="100000" y="60000"/>
                                    </p:animScale>
                                    <p:animScale>
                                      <p:cBhvr>
                                        <p:cTn id="51" dur="166" decel="50000">
                                          <p:stCondLst>
                                            <p:cond delay="676"/>
                                          </p:stCondLst>
                                        </p:cTn>
                                        <p:tgtEl>
                                          <p:spTgt spid="3">
                                            <p:txEl>
                                              <p:pRg st="0" end="0"/>
                                            </p:txEl>
                                          </p:spTgt>
                                        </p:tgtEl>
                                      </p:cBhvr>
                                      <p:to x="100000" y="100000"/>
                                    </p:animScale>
                                    <p:animScale>
                                      <p:cBhvr>
                                        <p:cTn id="52" dur="26">
                                          <p:stCondLst>
                                            <p:cond delay="1312"/>
                                          </p:stCondLst>
                                        </p:cTn>
                                        <p:tgtEl>
                                          <p:spTgt spid="3">
                                            <p:txEl>
                                              <p:pRg st="0" end="0"/>
                                            </p:txEl>
                                          </p:spTgt>
                                        </p:tgtEl>
                                      </p:cBhvr>
                                      <p:to x="100000" y="80000"/>
                                    </p:animScale>
                                    <p:animScale>
                                      <p:cBhvr>
                                        <p:cTn id="53" dur="166" decel="50000">
                                          <p:stCondLst>
                                            <p:cond delay="1338"/>
                                          </p:stCondLst>
                                        </p:cTn>
                                        <p:tgtEl>
                                          <p:spTgt spid="3">
                                            <p:txEl>
                                              <p:pRg st="0" end="0"/>
                                            </p:txEl>
                                          </p:spTgt>
                                        </p:tgtEl>
                                      </p:cBhvr>
                                      <p:to x="100000" y="100000"/>
                                    </p:animScale>
                                    <p:animScale>
                                      <p:cBhvr>
                                        <p:cTn id="54" dur="26">
                                          <p:stCondLst>
                                            <p:cond delay="1642"/>
                                          </p:stCondLst>
                                        </p:cTn>
                                        <p:tgtEl>
                                          <p:spTgt spid="3">
                                            <p:txEl>
                                              <p:pRg st="0" end="0"/>
                                            </p:txEl>
                                          </p:spTgt>
                                        </p:tgtEl>
                                      </p:cBhvr>
                                      <p:to x="100000" y="90000"/>
                                    </p:animScale>
                                    <p:animScale>
                                      <p:cBhvr>
                                        <p:cTn id="55" dur="166" decel="50000">
                                          <p:stCondLst>
                                            <p:cond delay="1668"/>
                                          </p:stCondLst>
                                        </p:cTn>
                                        <p:tgtEl>
                                          <p:spTgt spid="3">
                                            <p:txEl>
                                              <p:pRg st="0" end="0"/>
                                            </p:txEl>
                                          </p:spTgt>
                                        </p:tgtEl>
                                      </p:cBhvr>
                                      <p:to x="100000" y="100000"/>
                                    </p:animScale>
                                    <p:animScale>
                                      <p:cBhvr>
                                        <p:cTn id="56" dur="26">
                                          <p:stCondLst>
                                            <p:cond delay="1808"/>
                                          </p:stCondLst>
                                        </p:cTn>
                                        <p:tgtEl>
                                          <p:spTgt spid="3">
                                            <p:txEl>
                                              <p:pRg st="0" end="0"/>
                                            </p:txEl>
                                          </p:spTgt>
                                        </p:tgtEl>
                                      </p:cBhvr>
                                      <p:to x="100000" y="95000"/>
                                    </p:animScale>
                                    <p:animScale>
                                      <p:cBhvr>
                                        <p:cTn id="57" dur="166" decel="50000">
                                          <p:stCondLst>
                                            <p:cond delay="1834"/>
                                          </p:stCondLst>
                                        </p:cTn>
                                        <p:tgtEl>
                                          <p:spTgt spid="3">
                                            <p:txEl>
                                              <p:pRg st="0" end="0"/>
                                            </p:txEl>
                                          </p:spTgt>
                                        </p:tgtEl>
                                      </p:cBhvr>
                                      <p:to x="100000" y="100000"/>
                                    </p:animScale>
                                  </p:childTnLst>
                                </p:cTn>
                              </p:par>
                              <p:par>
                                <p:cTn id="58" presetID="26" presetClass="entr" presetSubtype="0" fill="hold"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down)">
                                      <p:cBhvr>
                                        <p:cTn id="60" dur="580">
                                          <p:stCondLst>
                                            <p:cond delay="0"/>
                                          </p:stCondLst>
                                        </p:cTn>
                                        <p:tgtEl>
                                          <p:spTgt spid="10"/>
                                        </p:tgtEl>
                                      </p:cBhvr>
                                    </p:animEffect>
                                    <p:anim calcmode="lin" valueType="num">
                                      <p:cBhvr>
                                        <p:cTn id="6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6" dur="26">
                                          <p:stCondLst>
                                            <p:cond delay="650"/>
                                          </p:stCondLst>
                                        </p:cTn>
                                        <p:tgtEl>
                                          <p:spTgt spid="10"/>
                                        </p:tgtEl>
                                      </p:cBhvr>
                                      <p:to x="100000" y="60000"/>
                                    </p:animScale>
                                    <p:animScale>
                                      <p:cBhvr>
                                        <p:cTn id="67" dur="166" decel="50000">
                                          <p:stCondLst>
                                            <p:cond delay="676"/>
                                          </p:stCondLst>
                                        </p:cTn>
                                        <p:tgtEl>
                                          <p:spTgt spid="10"/>
                                        </p:tgtEl>
                                      </p:cBhvr>
                                      <p:to x="100000" y="100000"/>
                                    </p:animScale>
                                    <p:animScale>
                                      <p:cBhvr>
                                        <p:cTn id="68" dur="26">
                                          <p:stCondLst>
                                            <p:cond delay="1312"/>
                                          </p:stCondLst>
                                        </p:cTn>
                                        <p:tgtEl>
                                          <p:spTgt spid="10"/>
                                        </p:tgtEl>
                                      </p:cBhvr>
                                      <p:to x="100000" y="80000"/>
                                    </p:animScale>
                                    <p:animScale>
                                      <p:cBhvr>
                                        <p:cTn id="69" dur="166" decel="50000">
                                          <p:stCondLst>
                                            <p:cond delay="1338"/>
                                          </p:stCondLst>
                                        </p:cTn>
                                        <p:tgtEl>
                                          <p:spTgt spid="10"/>
                                        </p:tgtEl>
                                      </p:cBhvr>
                                      <p:to x="100000" y="100000"/>
                                    </p:animScale>
                                    <p:animScale>
                                      <p:cBhvr>
                                        <p:cTn id="70" dur="26">
                                          <p:stCondLst>
                                            <p:cond delay="1642"/>
                                          </p:stCondLst>
                                        </p:cTn>
                                        <p:tgtEl>
                                          <p:spTgt spid="10"/>
                                        </p:tgtEl>
                                      </p:cBhvr>
                                      <p:to x="100000" y="90000"/>
                                    </p:animScale>
                                    <p:animScale>
                                      <p:cBhvr>
                                        <p:cTn id="71" dur="166" decel="50000">
                                          <p:stCondLst>
                                            <p:cond delay="1668"/>
                                          </p:stCondLst>
                                        </p:cTn>
                                        <p:tgtEl>
                                          <p:spTgt spid="10"/>
                                        </p:tgtEl>
                                      </p:cBhvr>
                                      <p:to x="100000" y="100000"/>
                                    </p:animScale>
                                    <p:animScale>
                                      <p:cBhvr>
                                        <p:cTn id="72" dur="26">
                                          <p:stCondLst>
                                            <p:cond delay="1808"/>
                                          </p:stCondLst>
                                        </p:cTn>
                                        <p:tgtEl>
                                          <p:spTgt spid="10"/>
                                        </p:tgtEl>
                                      </p:cBhvr>
                                      <p:to x="100000" y="95000"/>
                                    </p:animScale>
                                    <p:animScale>
                                      <p:cBhvr>
                                        <p:cTn id="73"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defTabSz="915001">
              <a:defRPr/>
            </a:pPr>
            <a:r>
              <a:rPr lang="en-US" i="1" dirty="0" err="1" smtClean="0">
                <a:solidFill>
                  <a:srgbClr val="000000"/>
                </a:solidFill>
                <a:latin typeface="Times New Roman" pitchFamily="18" charset="0"/>
                <a:cs typeface="Times New Roman" pitchFamily="18" charset="0"/>
              </a:rPr>
              <a:t>Bộ</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chứng</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từ</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kèm</a:t>
            </a:r>
            <a:r>
              <a:rPr lang="en-US" i="1"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theo</a:t>
            </a:r>
            <a:r>
              <a:rPr lang="en-US" i="1" dirty="0" smtClean="0">
                <a:solidFill>
                  <a:srgbClr val="000000"/>
                </a:solidFill>
                <a:latin typeface="Times New Roman" pitchFamily="18" charset="0"/>
                <a:cs typeface="Times New Roman" pitchFamily="18" charset="0"/>
              </a:rPr>
              <a:t> </a:t>
            </a:r>
            <a:r>
              <a:rPr lang="en-US" i="1" dirty="0" smtClean="0">
                <a:solidFill>
                  <a:srgbClr val="000000"/>
                </a:solidFill>
                <a:effectLst>
                  <a:outerShdw blurRad="38100" dist="38100" dir="2700000" algn="tl">
                    <a:srgbClr val="C0C0C0"/>
                  </a:outerShdw>
                </a:effectLst>
                <a:latin typeface="Times New Roman" pitchFamily="18" charset="0"/>
                <a:cs typeface="Times New Roman" pitchFamily="18" charset="0"/>
              </a:rPr>
              <a:t>L/C</a:t>
            </a:r>
            <a:endParaRPr lang="en-US" dirty="0" smtClean="0"/>
          </a:p>
        </p:txBody>
      </p:sp>
      <p:sp>
        <p:nvSpPr>
          <p:cNvPr id="13315" name="Rectangle 3"/>
          <p:cNvSpPr>
            <a:spLocks noGrp="1" noChangeArrowheads="1"/>
          </p:cNvSpPr>
          <p:nvPr>
            <p:ph idx="1"/>
          </p:nvPr>
        </p:nvSpPr>
        <p:spPr>
          <a:xfrm>
            <a:off x="381000" y="2362200"/>
            <a:ext cx="8077200" cy="4046538"/>
          </a:xfrm>
        </p:spPr>
        <p:txBody>
          <a:bodyPr/>
          <a:lstStyle/>
          <a:p>
            <a:pPr lvl="1">
              <a:lnSpc>
                <a:spcPct val="80000"/>
              </a:lnSpc>
              <a:buFont typeface="Wingdings" pitchFamily="2" charset="2"/>
              <a:buNone/>
            </a:pPr>
            <a:endParaRPr lang="en-US" sz="2400" i="1" smtClean="0">
              <a:solidFill>
                <a:srgbClr val="000000"/>
              </a:solidFill>
              <a:latin typeface="Times New Roman" pitchFamily="18" charset="0"/>
              <a:cs typeface="Times New Roman" pitchFamily="18" charset="0"/>
            </a:endParaRPr>
          </a:p>
        </p:txBody>
      </p:sp>
      <p:sp>
        <p:nvSpPr>
          <p:cNvPr id="4" name="Date Placeholder 3"/>
          <p:cNvSpPr>
            <a:spLocks noGrp="1"/>
          </p:cNvSpPr>
          <p:nvPr>
            <p:ph type="dt" sz="quarter" idx="10"/>
          </p:nvPr>
        </p:nvSpPr>
        <p:spPr>
          <a:xfrm>
            <a:off x="762000" y="1295400"/>
            <a:ext cx="5943600" cy="533400"/>
          </a:xfrm>
          <a:noFill/>
        </p:spPr>
        <p:txBody>
          <a:bodyPr/>
          <a:lstStyle/>
          <a:p>
            <a:r>
              <a:rPr lang="en-US" sz="3200">
                <a:latin typeface="Times New Roman" pitchFamily="18" charset="0"/>
                <a:cs typeface="Times New Roman" pitchFamily="18" charset="0"/>
              </a:rPr>
              <a:t>	</a:t>
            </a:r>
            <a:r>
              <a:rPr lang="en-US" sz="3200">
                <a:solidFill>
                  <a:srgbClr val="000000"/>
                </a:solidFill>
                <a:latin typeface="Times New Roman" pitchFamily="18" charset="0"/>
                <a:cs typeface="Times New Roman" pitchFamily="18" charset="0"/>
              </a:rPr>
              <a:t>	Các chứng từ khác</a:t>
            </a:r>
          </a:p>
        </p:txBody>
      </p:sp>
      <p:graphicFrame>
        <p:nvGraphicFramePr>
          <p:cNvPr id="80" name="Diagram 79"/>
          <p:cNvGraphicFramePr/>
          <p:nvPr/>
        </p:nvGraphicFramePr>
        <p:xfrm>
          <a:off x="152400" y="2133600"/>
          <a:ext cx="86868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checkerboard(across)">
                                      <p:cBhvr>
                                        <p:cTn id="7" dur="500"/>
                                        <p:tgtEl>
                                          <p:spTgt spid="686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0"/>
                                        </p:tgtEl>
                                        <p:attrNameLst>
                                          <p:attrName>style.visibility</p:attrName>
                                        </p:attrNameLst>
                                      </p:cBhvr>
                                      <p:to>
                                        <p:strVal val="visible"/>
                                      </p:to>
                                    </p:set>
                                    <p:animEffect transition="in" filter="strips(downLeft)">
                                      <p:cBhvr>
                                        <p:cTn id="1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4" grpId="0"/>
      <p:bldGraphic spid="80"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Date Placeholder 3"/>
          <p:cNvSpPr>
            <a:spLocks noGrp="1"/>
          </p:cNvSpPr>
          <p:nvPr>
            <p:ph type="dt" sz="half" idx="10"/>
          </p:nvPr>
        </p:nvSpPr>
        <p:spPr/>
        <p:txBody>
          <a:bodyPr/>
          <a:lstStyle/>
          <a:p>
            <a:r>
              <a:rPr lang="en-US"/>
              <a:t>www.themegallery.com</a:t>
            </a:r>
          </a:p>
          <a:p>
            <a:endParaRPr lang="en-US"/>
          </a:p>
        </p:txBody>
      </p:sp>
      <p:sp>
        <p:nvSpPr>
          <p:cNvPr id="48" name="Footer Placeholder 4"/>
          <p:cNvSpPr>
            <a:spLocks noGrp="1"/>
          </p:cNvSpPr>
          <p:nvPr>
            <p:ph type="ftr" sz="quarter" idx="4294967295"/>
          </p:nvPr>
        </p:nvSpPr>
        <p:spPr>
          <a:xfrm>
            <a:off x="5867400" y="6477000"/>
            <a:ext cx="2895600" cy="320675"/>
          </a:xfrm>
          <a:prstGeom prst="rect">
            <a:avLst/>
          </a:prstGeom>
        </p:spPr>
        <p:txBody>
          <a:bodyPr/>
          <a:lstStyle/>
          <a:p>
            <a:r>
              <a:rPr lang="en-US"/>
              <a:t>Company Logo</a:t>
            </a:r>
          </a:p>
        </p:txBody>
      </p:sp>
      <p:sp>
        <p:nvSpPr>
          <p:cNvPr id="94210" name="Rectangle 2"/>
          <p:cNvSpPr>
            <a:spLocks noGrp="1" noChangeArrowheads="1"/>
          </p:cNvSpPr>
          <p:nvPr>
            <p:ph type="title"/>
          </p:nvPr>
        </p:nvSpPr>
        <p:spPr/>
        <p:txBody>
          <a:bodyPr/>
          <a:lstStyle/>
          <a:p>
            <a:r>
              <a:rPr lang="en-US" smtClean="0"/>
              <a:t>III. Các bên tham gia trong L/C</a:t>
            </a:r>
            <a:endParaRPr lang="en-US" sz="2000"/>
          </a:p>
        </p:txBody>
      </p:sp>
      <p:grpSp>
        <p:nvGrpSpPr>
          <p:cNvPr id="2" name="Group 3"/>
          <p:cNvGrpSpPr>
            <a:grpSpLocks/>
          </p:cNvGrpSpPr>
          <p:nvPr/>
        </p:nvGrpSpPr>
        <p:grpSpPr bwMode="auto">
          <a:xfrm>
            <a:off x="685801" y="1831975"/>
            <a:ext cx="2438400" cy="4035425"/>
            <a:chOff x="720" y="1296"/>
            <a:chExt cx="1367" cy="2542"/>
          </a:xfrm>
        </p:grpSpPr>
        <p:sp>
          <p:nvSpPr>
            <p:cNvPr id="94212" name="AutoShape 4"/>
            <p:cNvSpPr>
              <a:spLocks noChangeArrowheads="1"/>
            </p:cNvSpPr>
            <p:nvPr/>
          </p:nvSpPr>
          <p:spPr bwMode="gray">
            <a:xfrm>
              <a:off x="720" y="1490"/>
              <a:ext cx="1363" cy="1800"/>
            </a:xfrm>
            <a:prstGeom prst="roundRect">
              <a:avLst>
                <a:gd name="adj" fmla="val 17509"/>
              </a:avLst>
            </a:prstGeom>
            <a:gradFill rotWithShape="1">
              <a:gsLst>
                <a:gs pos="0">
                  <a:srgbClr val="4E91D4"/>
                </a:gs>
                <a:gs pos="100000">
                  <a:srgbClr val="3477A4"/>
                </a:gs>
              </a:gsLst>
              <a:lin ang="2700000" scaled="1"/>
            </a:gradFill>
            <a:ln w="9525">
              <a:noFill/>
              <a:round/>
              <a:headEnd/>
              <a:tailEnd/>
            </a:ln>
            <a:effectLst/>
          </p:spPr>
          <p:txBody>
            <a:bodyPr wrap="none" anchor="ctr"/>
            <a:lstStyle/>
            <a:p>
              <a:endParaRPr lang="en-US"/>
            </a:p>
          </p:txBody>
        </p:sp>
        <p:sp>
          <p:nvSpPr>
            <p:cNvPr id="94213" name="AutoShape 5"/>
            <p:cNvSpPr>
              <a:spLocks noChangeArrowheads="1"/>
            </p:cNvSpPr>
            <p:nvPr/>
          </p:nvSpPr>
          <p:spPr bwMode="gray">
            <a:xfrm>
              <a:off x="741" y="1495"/>
              <a:ext cx="1322" cy="1766"/>
            </a:xfrm>
            <a:prstGeom prst="roundRect">
              <a:avLst>
                <a:gd name="adj" fmla="val 16667"/>
              </a:avLst>
            </a:prstGeom>
            <a:solidFill>
              <a:srgbClr val="3CA1E6"/>
            </a:solidFill>
            <a:ln w="9525">
              <a:noFill/>
              <a:round/>
              <a:headEnd/>
              <a:tailEnd/>
            </a:ln>
            <a:effectLst/>
          </p:spPr>
          <p:txBody>
            <a:bodyPr wrap="none" anchor="ctr"/>
            <a:lstStyle/>
            <a:p>
              <a:endParaRPr lang="en-US"/>
            </a:p>
          </p:txBody>
        </p:sp>
        <p:sp>
          <p:nvSpPr>
            <p:cNvPr id="94214" name="AutoShape 6"/>
            <p:cNvSpPr>
              <a:spLocks noChangeArrowheads="1"/>
            </p:cNvSpPr>
            <p:nvPr/>
          </p:nvSpPr>
          <p:spPr bwMode="gray">
            <a:xfrm>
              <a:off x="752" y="2795"/>
              <a:ext cx="1304" cy="447"/>
            </a:xfrm>
            <a:prstGeom prst="roundRect">
              <a:avLst>
                <a:gd name="adj" fmla="val 50000"/>
              </a:avLst>
            </a:prstGeom>
            <a:gradFill rotWithShape="1">
              <a:gsLst>
                <a:gs pos="0">
                  <a:srgbClr val="3CA1E6">
                    <a:alpha val="0"/>
                  </a:srgbClr>
                </a:gs>
                <a:gs pos="100000">
                  <a:srgbClr val="3CA1E6">
                    <a:gamma/>
                    <a:tint val="51373"/>
                    <a:invGamma/>
                  </a:srgbClr>
                </a:gs>
              </a:gsLst>
              <a:lin ang="5400000" scaled="1"/>
            </a:gradFill>
            <a:ln w="9525">
              <a:noFill/>
              <a:round/>
              <a:headEnd/>
              <a:tailEnd/>
            </a:ln>
            <a:effectLst/>
          </p:spPr>
          <p:txBody>
            <a:bodyPr wrap="none" anchor="ctr"/>
            <a:lstStyle/>
            <a:p>
              <a:endParaRPr lang="en-US"/>
            </a:p>
          </p:txBody>
        </p:sp>
        <p:sp>
          <p:nvSpPr>
            <p:cNvPr id="94215" name="AutoShape 7"/>
            <p:cNvSpPr>
              <a:spLocks noChangeArrowheads="1"/>
            </p:cNvSpPr>
            <p:nvPr/>
          </p:nvSpPr>
          <p:spPr bwMode="gray">
            <a:xfrm>
              <a:off x="752" y="1509"/>
              <a:ext cx="1304" cy="446"/>
            </a:xfrm>
            <a:prstGeom prst="roundRect">
              <a:avLst>
                <a:gd name="adj" fmla="val 50000"/>
              </a:avLst>
            </a:prstGeom>
            <a:gradFill rotWithShape="1">
              <a:gsLst>
                <a:gs pos="0">
                  <a:srgbClr val="3CA1E6">
                    <a:gamma/>
                    <a:tint val="33333"/>
                    <a:invGamma/>
                  </a:srgbClr>
                </a:gs>
                <a:gs pos="100000">
                  <a:srgbClr val="3CA1E6">
                    <a:alpha val="0"/>
                  </a:srgbClr>
                </a:gs>
              </a:gsLst>
              <a:lin ang="5400000" scaled="1"/>
            </a:gradFill>
            <a:ln w="9525">
              <a:noFill/>
              <a:round/>
              <a:headEnd/>
              <a:tailEnd/>
            </a:ln>
            <a:effectLst/>
          </p:spPr>
          <p:txBody>
            <a:bodyPr wrap="none" anchor="ctr"/>
            <a:lstStyle/>
            <a:p>
              <a:endParaRPr lang="en-US"/>
            </a:p>
          </p:txBody>
        </p:sp>
        <p:sp>
          <p:nvSpPr>
            <p:cNvPr id="94216" name="AutoShape 8"/>
            <p:cNvSpPr>
              <a:spLocks noChangeArrowheads="1"/>
            </p:cNvSpPr>
            <p:nvPr/>
          </p:nvSpPr>
          <p:spPr bwMode="gray">
            <a:xfrm>
              <a:off x="724" y="3290"/>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a:effectLst/>
          </p:spPr>
          <p:txBody>
            <a:bodyPr wrap="none" anchor="ctr"/>
            <a:lstStyle/>
            <a:p>
              <a:endParaRPr lang="en-US"/>
            </a:p>
          </p:txBody>
        </p:sp>
        <p:sp>
          <p:nvSpPr>
            <p:cNvPr id="94217" name="AutoShape 9"/>
            <p:cNvSpPr>
              <a:spLocks noChangeArrowheads="1"/>
            </p:cNvSpPr>
            <p:nvPr/>
          </p:nvSpPr>
          <p:spPr bwMode="gray">
            <a:xfrm>
              <a:off x="752" y="3305"/>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a:effectLst/>
          </p:spPr>
          <p:txBody>
            <a:bodyPr wrap="none" anchor="ctr"/>
            <a:lstStyle/>
            <a:p>
              <a:endParaRPr lang="en-US"/>
            </a:p>
          </p:txBody>
        </p:sp>
        <p:grpSp>
          <p:nvGrpSpPr>
            <p:cNvPr id="3" name="Group 10"/>
            <p:cNvGrpSpPr>
              <a:grpSpLocks/>
            </p:cNvGrpSpPr>
            <p:nvPr/>
          </p:nvGrpSpPr>
          <p:grpSpPr bwMode="auto">
            <a:xfrm>
              <a:off x="1189" y="1296"/>
              <a:ext cx="405" cy="405"/>
              <a:chOff x="1289" y="582"/>
              <a:chExt cx="668" cy="668"/>
            </a:xfrm>
          </p:grpSpPr>
          <p:sp>
            <p:nvSpPr>
              <p:cNvPr id="94219" name="Oval 11"/>
              <p:cNvSpPr>
                <a:spLocks noChangeArrowheads="1"/>
              </p:cNvSpPr>
              <p:nvPr/>
            </p:nvSpPr>
            <p:spPr bwMode="gray">
              <a:xfrm>
                <a:off x="1289" y="582"/>
                <a:ext cx="668" cy="668"/>
              </a:xfrm>
              <a:prstGeom prst="ellipse">
                <a:avLst/>
              </a:prstGeom>
              <a:solidFill>
                <a:srgbClr val="333333"/>
              </a:solidFill>
              <a:ln w="38100" algn="ctr">
                <a:noFill/>
                <a:round/>
                <a:headEnd/>
                <a:tailEnd/>
              </a:ln>
              <a:effectLst/>
            </p:spPr>
            <p:txBody>
              <a:bodyPr anchor="ctr">
                <a:spAutoFit/>
              </a:bodyPr>
              <a:lstStyle/>
              <a:p>
                <a:endParaRPr lang="en-US"/>
              </a:p>
            </p:txBody>
          </p:sp>
          <p:sp>
            <p:nvSpPr>
              <p:cNvPr id="94220" name="Oval 12"/>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94221" name="Oval 13"/>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94222" name="Oval 14"/>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94223" name="Oval 15"/>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sp>
          <p:nvSpPr>
            <p:cNvPr id="94224" name="Text Box 16"/>
            <p:cNvSpPr txBox="1">
              <a:spLocks noChangeArrowheads="1"/>
            </p:cNvSpPr>
            <p:nvPr/>
          </p:nvSpPr>
          <p:spPr bwMode="gray">
            <a:xfrm>
              <a:off x="1276" y="1354"/>
              <a:ext cx="223" cy="288"/>
            </a:xfrm>
            <a:prstGeom prst="rect">
              <a:avLst/>
            </a:prstGeom>
            <a:noFill/>
            <a:ln w="9525" algn="ctr">
              <a:noFill/>
              <a:miter lim="800000"/>
              <a:headEnd/>
              <a:tailEnd/>
            </a:ln>
            <a:effectLst/>
          </p:spPr>
          <p:txBody>
            <a:bodyPr wrap="none">
              <a:spAutoFit/>
            </a:bodyPr>
            <a:lstStyle/>
            <a:p>
              <a:pPr algn="ctr"/>
              <a:r>
                <a:rPr lang="en-US" sz="2400">
                  <a:solidFill>
                    <a:srgbClr val="000000"/>
                  </a:solidFill>
                </a:rPr>
                <a:t>1</a:t>
              </a:r>
              <a:endParaRPr lang="en-US"/>
            </a:p>
          </p:txBody>
        </p:sp>
        <p:sp>
          <p:nvSpPr>
            <p:cNvPr id="94225" name="Text Box 17"/>
            <p:cNvSpPr txBox="1">
              <a:spLocks noChangeArrowheads="1"/>
            </p:cNvSpPr>
            <p:nvPr/>
          </p:nvSpPr>
          <p:spPr bwMode="gray">
            <a:xfrm>
              <a:off x="768" y="1776"/>
              <a:ext cx="1296" cy="233"/>
            </a:xfrm>
            <a:prstGeom prst="rect">
              <a:avLst/>
            </a:prstGeom>
            <a:noFill/>
            <a:ln w="9525" algn="ctr">
              <a:noFill/>
              <a:miter lim="800000"/>
              <a:headEnd/>
              <a:tailEnd/>
            </a:ln>
            <a:effectLst/>
          </p:spPr>
          <p:txBody>
            <a:bodyPr>
              <a:spAutoFit/>
            </a:bodyPr>
            <a:lstStyle/>
            <a:p>
              <a:endParaRPr lang="en-US"/>
            </a:p>
          </p:txBody>
        </p:sp>
      </p:grpSp>
      <p:grpSp>
        <p:nvGrpSpPr>
          <p:cNvPr id="4" name="Group 18"/>
          <p:cNvGrpSpPr>
            <a:grpSpLocks/>
          </p:cNvGrpSpPr>
          <p:nvPr/>
        </p:nvGrpSpPr>
        <p:grpSpPr bwMode="auto">
          <a:xfrm>
            <a:off x="3352800" y="1905000"/>
            <a:ext cx="2166938" cy="4035425"/>
            <a:chOff x="2208" y="1296"/>
            <a:chExt cx="1365" cy="2542"/>
          </a:xfrm>
        </p:grpSpPr>
        <p:sp>
          <p:nvSpPr>
            <p:cNvPr id="94227" name="AutoShape 19"/>
            <p:cNvSpPr>
              <a:spLocks noChangeArrowheads="1"/>
            </p:cNvSpPr>
            <p:nvPr/>
          </p:nvSpPr>
          <p:spPr bwMode="gray">
            <a:xfrm>
              <a:off x="2208" y="1490"/>
              <a:ext cx="1363" cy="1800"/>
            </a:xfrm>
            <a:prstGeom prst="roundRect">
              <a:avLst>
                <a:gd name="adj" fmla="val 17509"/>
              </a:avLst>
            </a:prstGeom>
            <a:gradFill rotWithShape="1">
              <a:gsLst>
                <a:gs pos="0">
                  <a:srgbClr val="34B034"/>
                </a:gs>
                <a:gs pos="100000">
                  <a:srgbClr val="3F8B4A"/>
                </a:gs>
              </a:gsLst>
              <a:lin ang="2700000" scaled="1"/>
            </a:gradFill>
            <a:ln w="9525">
              <a:noFill/>
              <a:round/>
              <a:headEnd/>
              <a:tailEnd/>
            </a:ln>
            <a:effectLst/>
          </p:spPr>
          <p:txBody>
            <a:bodyPr wrap="none" anchor="ctr"/>
            <a:lstStyle/>
            <a:p>
              <a:endParaRPr lang="en-US"/>
            </a:p>
          </p:txBody>
        </p:sp>
        <p:sp>
          <p:nvSpPr>
            <p:cNvPr id="94228" name="AutoShape 20"/>
            <p:cNvSpPr>
              <a:spLocks noChangeArrowheads="1"/>
            </p:cNvSpPr>
            <p:nvPr/>
          </p:nvSpPr>
          <p:spPr bwMode="gray">
            <a:xfrm>
              <a:off x="2229" y="1495"/>
              <a:ext cx="1322" cy="1766"/>
            </a:xfrm>
            <a:prstGeom prst="roundRect">
              <a:avLst>
                <a:gd name="adj" fmla="val 16667"/>
              </a:avLst>
            </a:prstGeom>
            <a:solidFill>
              <a:srgbClr val="73E77E"/>
            </a:solidFill>
            <a:ln w="9525">
              <a:noFill/>
              <a:round/>
              <a:headEnd/>
              <a:tailEnd/>
            </a:ln>
            <a:effectLst/>
          </p:spPr>
          <p:txBody>
            <a:bodyPr wrap="none" anchor="ctr"/>
            <a:lstStyle/>
            <a:p>
              <a:endParaRPr lang="en-US"/>
            </a:p>
          </p:txBody>
        </p:sp>
        <p:sp>
          <p:nvSpPr>
            <p:cNvPr id="94229" name="AutoShape 21"/>
            <p:cNvSpPr>
              <a:spLocks noChangeArrowheads="1"/>
            </p:cNvSpPr>
            <p:nvPr/>
          </p:nvSpPr>
          <p:spPr bwMode="gray">
            <a:xfrm>
              <a:off x="2240" y="2795"/>
              <a:ext cx="1304" cy="447"/>
            </a:xfrm>
            <a:prstGeom prst="roundRect">
              <a:avLst>
                <a:gd name="adj" fmla="val 50000"/>
              </a:avLst>
            </a:prstGeom>
            <a:gradFill rotWithShape="1">
              <a:gsLst>
                <a:gs pos="0">
                  <a:srgbClr val="73E77E"/>
                </a:gs>
                <a:gs pos="100000">
                  <a:srgbClr val="73E77E">
                    <a:gamma/>
                    <a:tint val="54510"/>
                    <a:invGamma/>
                  </a:srgbClr>
                </a:gs>
              </a:gsLst>
              <a:lin ang="5400000" scaled="1"/>
            </a:gradFill>
            <a:ln w="9525">
              <a:noFill/>
              <a:round/>
              <a:headEnd/>
              <a:tailEnd/>
            </a:ln>
            <a:effectLst/>
          </p:spPr>
          <p:txBody>
            <a:bodyPr wrap="none" anchor="ctr"/>
            <a:lstStyle/>
            <a:p>
              <a:endParaRPr lang="en-US"/>
            </a:p>
          </p:txBody>
        </p:sp>
        <p:sp>
          <p:nvSpPr>
            <p:cNvPr id="94230" name="AutoShape 22"/>
            <p:cNvSpPr>
              <a:spLocks noChangeArrowheads="1"/>
            </p:cNvSpPr>
            <p:nvPr/>
          </p:nvSpPr>
          <p:spPr bwMode="gray">
            <a:xfrm>
              <a:off x="2240" y="1509"/>
              <a:ext cx="1304" cy="446"/>
            </a:xfrm>
            <a:prstGeom prst="roundRect">
              <a:avLst>
                <a:gd name="adj" fmla="val 50000"/>
              </a:avLst>
            </a:prstGeom>
            <a:gradFill rotWithShape="1">
              <a:gsLst>
                <a:gs pos="0">
                  <a:srgbClr val="73E77E">
                    <a:gamma/>
                    <a:tint val="33333"/>
                    <a:invGamma/>
                  </a:srgbClr>
                </a:gs>
                <a:gs pos="100000">
                  <a:srgbClr val="73E77E"/>
                </a:gs>
              </a:gsLst>
              <a:lin ang="5400000" scaled="1"/>
            </a:gradFill>
            <a:ln w="9525">
              <a:noFill/>
              <a:round/>
              <a:headEnd/>
              <a:tailEnd/>
            </a:ln>
            <a:effectLst/>
          </p:spPr>
          <p:txBody>
            <a:bodyPr wrap="none" anchor="ctr"/>
            <a:lstStyle/>
            <a:p>
              <a:endParaRPr lang="en-US"/>
            </a:p>
          </p:txBody>
        </p:sp>
        <p:sp>
          <p:nvSpPr>
            <p:cNvPr id="94231" name="Oval 23"/>
            <p:cNvSpPr>
              <a:spLocks noChangeArrowheads="1"/>
            </p:cNvSpPr>
            <p:nvPr/>
          </p:nvSpPr>
          <p:spPr bwMode="gray">
            <a:xfrm>
              <a:off x="2677" y="1296"/>
              <a:ext cx="405" cy="405"/>
            </a:xfrm>
            <a:prstGeom prst="ellipse">
              <a:avLst/>
            </a:prstGeom>
            <a:solidFill>
              <a:srgbClr val="333333"/>
            </a:solidFill>
            <a:ln w="38100" algn="ctr">
              <a:noFill/>
              <a:round/>
              <a:headEnd/>
              <a:tailEnd/>
            </a:ln>
            <a:effectLst/>
          </p:spPr>
          <p:txBody>
            <a:bodyPr anchor="ctr">
              <a:spAutoFit/>
            </a:bodyPr>
            <a:lstStyle/>
            <a:p>
              <a:endParaRPr lang="en-US"/>
            </a:p>
          </p:txBody>
        </p:sp>
        <p:sp>
          <p:nvSpPr>
            <p:cNvPr id="94232" name="Oval 24"/>
            <p:cNvSpPr>
              <a:spLocks noChangeArrowheads="1"/>
            </p:cNvSpPr>
            <p:nvPr/>
          </p:nvSpPr>
          <p:spPr bwMode="gray">
            <a:xfrm>
              <a:off x="2681" y="1299"/>
              <a:ext cx="392" cy="392"/>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94233" name="Oval 25"/>
            <p:cNvSpPr>
              <a:spLocks noChangeArrowheads="1"/>
            </p:cNvSpPr>
            <p:nvPr/>
          </p:nvSpPr>
          <p:spPr bwMode="gray">
            <a:xfrm>
              <a:off x="2686" y="1301"/>
              <a:ext cx="383" cy="383"/>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94234" name="Oval 26"/>
            <p:cNvSpPr>
              <a:spLocks noChangeArrowheads="1"/>
            </p:cNvSpPr>
            <p:nvPr/>
          </p:nvSpPr>
          <p:spPr bwMode="gray">
            <a:xfrm>
              <a:off x="2690" y="1305"/>
              <a:ext cx="364" cy="357"/>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94235" name="Oval 27"/>
            <p:cNvSpPr>
              <a:spLocks noChangeArrowheads="1"/>
            </p:cNvSpPr>
            <p:nvPr/>
          </p:nvSpPr>
          <p:spPr bwMode="gray">
            <a:xfrm>
              <a:off x="2712" y="1315"/>
              <a:ext cx="323" cy="290"/>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sp>
          <p:nvSpPr>
            <p:cNvPr id="94236" name="Text Box 28"/>
            <p:cNvSpPr txBox="1">
              <a:spLocks noChangeArrowheads="1"/>
            </p:cNvSpPr>
            <p:nvPr/>
          </p:nvSpPr>
          <p:spPr bwMode="gray">
            <a:xfrm>
              <a:off x="2764" y="1354"/>
              <a:ext cx="223" cy="288"/>
            </a:xfrm>
            <a:prstGeom prst="rect">
              <a:avLst/>
            </a:prstGeom>
            <a:noFill/>
            <a:ln w="9525" algn="ctr">
              <a:noFill/>
              <a:miter lim="800000"/>
              <a:headEnd/>
              <a:tailEnd/>
            </a:ln>
            <a:effectLst/>
          </p:spPr>
          <p:txBody>
            <a:bodyPr wrap="none">
              <a:spAutoFit/>
            </a:bodyPr>
            <a:lstStyle/>
            <a:p>
              <a:pPr algn="ctr"/>
              <a:r>
                <a:rPr lang="en-US" sz="2400">
                  <a:solidFill>
                    <a:srgbClr val="000000"/>
                  </a:solidFill>
                </a:rPr>
                <a:t>2</a:t>
              </a:r>
              <a:endParaRPr lang="en-US"/>
            </a:p>
          </p:txBody>
        </p:sp>
        <p:sp>
          <p:nvSpPr>
            <p:cNvPr id="94237" name="Text Box 29"/>
            <p:cNvSpPr txBox="1">
              <a:spLocks noChangeArrowheads="1"/>
            </p:cNvSpPr>
            <p:nvPr/>
          </p:nvSpPr>
          <p:spPr bwMode="gray">
            <a:xfrm>
              <a:off x="2256" y="1776"/>
              <a:ext cx="1296" cy="233"/>
            </a:xfrm>
            <a:prstGeom prst="rect">
              <a:avLst/>
            </a:prstGeom>
            <a:noFill/>
            <a:ln w="9525" algn="ctr">
              <a:noFill/>
              <a:miter lim="800000"/>
              <a:headEnd/>
              <a:tailEnd/>
            </a:ln>
            <a:effectLst/>
          </p:spPr>
          <p:txBody>
            <a:bodyPr>
              <a:spAutoFit/>
            </a:bodyPr>
            <a:lstStyle/>
            <a:p>
              <a:endParaRPr lang="en-US"/>
            </a:p>
          </p:txBody>
        </p:sp>
        <p:sp>
          <p:nvSpPr>
            <p:cNvPr id="94238" name="AutoShape 30"/>
            <p:cNvSpPr>
              <a:spLocks noChangeArrowheads="1"/>
            </p:cNvSpPr>
            <p:nvPr/>
          </p:nvSpPr>
          <p:spPr bwMode="gray">
            <a:xfrm>
              <a:off x="2210" y="3290"/>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a:effectLst/>
          </p:spPr>
          <p:txBody>
            <a:bodyPr wrap="none" anchor="ctr"/>
            <a:lstStyle/>
            <a:p>
              <a:endParaRPr lang="en-US"/>
            </a:p>
          </p:txBody>
        </p:sp>
        <p:sp>
          <p:nvSpPr>
            <p:cNvPr id="94239" name="AutoShape 31"/>
            <p:cNvSpPr>
              <a:spLocks noChangeArrowheads="1"/>
            </p:cNvSpPr>
            <p:nvPr/>
          </p:nvSpPr>
          <p:spPr bwMode="gray">
            <a:xfrm>
              <a:off x="2238" y="3305"/>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a:effectLst/>
          </p:spPr>
          <p:txBody>
            <a:bodyPr wrap="none" anchor="ctr"/>
            <a:lstStyle/>
            <a:p>
              <a:endParaRPr lang="en-US"/>
            </a:p>
          </p:txBody>
        </p:sp>
      </p:grpSp>
      <p:grpSp>
        <p:nvGrpSpPr>
          <p:cNvPr id="5" name="Group 32"/>
          <p:cNvGrpSpPr>
            <a:grpSpLocks/>
          </p:cNvGrpSpPr>
          <p:nvPr/>
        </p:nvGrpSpPr>
        <p:grpSpPr bwMode="auto">
          <a:xfrm>
            <a:off x="5791200" y="1828799"/>
            <a:ext cx="2087563" cy="4038601"/>
            <a:chOff x="3692" y="1296"/>
            <a:chExt cx="1367" cy="2542"/>
          </a:xfrm>
        </p:grpSpPr>
        <p:sp>
          <p:nvSpPr>
            <p:cNvPr id="94241" name="AutoShape 33"/>
            <p:cNvSpPr>
              <a:spLocks noChangeArrowheads="1"/>
            </p:cNvSpPr>
            <p:nvPr/>
          </p:nvSpPr>
          <p:spPr bwMode="gray">
            <a:xfrm>
              <a:off x="3696" y="1490"/>
              <a:ext cx="1363" cy="1800"/>
            </a:xfrm>
            <a:prstGeom prst="roundRect">
              <a:avLst>
                <a:gd name="adj" fmla="val 17509"/>
              </a:avLst>
            </a:prstGeom>
            <a:gradFill rotWithShape="1">
              <a:gsLst>
                <a:gs pos="0">
                  <a:srgbClr val="B59F43"/>
                </a:gs>
                <a:gs pos="100000">
                  <a:srgbClr val="8F8849"/>
                </a:gs>
              </a:gsLst>
              <a:lin ang="2700000" scaled="1"/>
            </a:gradFill>
            <a:ln w="9525">
              <a:noFill/>
              <a:round/>
              <a:headEnd/>
              <a:tailEnd/>
            </a:ln>
            <a:effectLst/>
          </p:spPr>
          <p:txBody>
            <a:bodyPr wrap="none" anchor="ctr"/>
            <a:lstStyle/>
            <a:p>
              <a:endParaRPr lang="en-US"/>
            </a:p>
          </p:txBody>
        </p:sp>
        <p:sp>
          <p:nvSpPr>
            <p:cNvPr id="94242" name="AutoShape 34"/>
            <p:cNvSpPr>
              <a:spLocks noChangeArrowheads="1"/>
            </p:cNvSpPr>
            <p:nvPr/>
          </p:nvSpPr>
          <p:spPr bwMode="gray">
            <a:xfrm>
              <a:off x="3717" y="1495"/>
              <a:ext cx="1322" cy="1766"/>
            </a:xfrm>
            <a:prstGeom prst="roundRect">
              <a:avLst>
                <a:gd name="adj" fmla="val 16667"/>
              </a:avLst>
            </a:prstGeom>
            <a:solidFill>
              <a:srgbClr val="E9E065"/>
            </a:solidFill>
            <a:ln w="9525">
              <a:noFill/>
              <a:round/>
              <a:headEnd/>
              <a:tailEnd/>
            </a:ln>
            <a:effectLst/>
          </p:spPr>
          <p:txBody>
            <a:bodyPr wrap="none" anchor="ctr"/>
            <a:lstStyle/>
            <a:p>
              <a:endParaRPr lang="en-US"/>
            </a:p>
          </p:txBody>
        </p:sp>
        <p:sp>
          <p:nvSpPr>
            <p:cNvPr id="94243" name="AutoShape 35"/>
            <p:cNvSpPr>
              <a:spLocks noChangeArrowheads="1"/>
            </p:cNvSpPr>
            <p:nvPr/>
          </p:nvSpPr>
          <p:spPr bwMode="gray">
            <a:xfrm>
              <a:off x="3728" y="2795"/>
              <a:ext cx="1304" cy="447"/>
            </a:xfrm>
            <a:prstGeom prst="roundRect">
              <a:avLst>
                <a:gd name="adj" fmla="val 50000"/>
              </a:avLst>
            </a:prstGeom>
            <a:gradFill rotWithShape="1">
              <a:gsLst>
                <a:gs pos="0">
                  <a:srgbClr val="E9E065"/>
                </a:gs>
                <a:gs pos="100000">
                  <a:srgbClr val="E9E065">
                    <a:gamma/>
                    <a:tint val="57647"/>
                    <a:invGamma/>
                  </a:srgbClr>
                </a:gs>
              </a:gsLst>
              <a:lin ang="5400000" scaled="1"/>
            </a:gradFill>
            <a:ln w="9525">
              <a:noFill/>
              <a:round/>
              <a:headEnd/>
              <a:tailEnd/>
            </a:ln>
            <a:effectLst/>
          </p:spPr>
          <p:txBody>
            <a:bodyPr wrap="none" anchor="ctr"/>
            <a:lstStyle/>
            <a:p>
              <a:endParaRPr lang="en-US"/>
            </a:p>
          </p:txBody>
        </p:sp>
        <p:sp>
          <p:nvSpPr>
            <p:cNvPr id="94244" name="AutoShape 36"/>
            <p:cNvSpPr>
              <a:spLocks noChangeArrowheads="1"/>
            </p:cNvSpPr>
            <p:nvPr/>
          </p:nvSpPr>
          <p:spPr bwMode="gray">
            <a:xfrm>
              <a:off x="3728" y="1509"/>
              <a:ext cx="1304" cy="446"/>
            </a:xfrm>
            <a:prstGeom prst="roundRect">
              <a:avLst>
                <a:gd name="adj" fmla="val 50000"/>
              </a:avLst>
            </a:prstGeom>
            <a:gradFill rotWithShape="1">
              <a:gsLst>
                <a:gs pos="0">
                  <a:srgbClr val="E9E065">
                    <a:gamma/>
                    <a:tint val="33333"/>
                    <a:invGamma/>
                  </a:srgbClr>
                </a:gs>
                <a:gs pos="100000">
                  <a:srgbClr val="E9E065"/>
                </a:gs>
              </a:gsLst>
              <a:lin ang="5400000" scaled="1"/>
            </a:gradFill>
            <a:ln w="9525">
              <a:noFill/>
              <a:round/>
              <a:headEnd/>
              <a:tailEnd/>
            </a:ln>
            <a:effectLst/>
          </p:spPr>
          <p:txBody>
            <a:bodyPr wrap="none" anchor="ctr"/>
            <a:lstStyle/>
            <a:p>
              <a:endParaRPr lang="en-US"/>
            </a:p>
          </p:txBody>
        </p:sp>
        <p:grpSp>
          <p:nvGrpSpPr>
            <p:cNvPr id="6" name="Group 37"/>
            <p:cNvGrpSpPr>
              <a:grpSpLocks/>
            </p:cNvGrpSpPr>
            <p:nvPr/>
          </p:nvGrpSpPr>
          <p:grpSpPr bwMode="auto">
            <a:xfrm>
              <a:off x="4165" y="1296"/>
              <a:ext cx="405" cy="405"/>
              <a:chOff x="1289" y="582"/>
              <a:chExt cx="668" cy="668"/>
            </a:xfrm>
          </p:grpSpPr>
          <p:sp>
            <p:nvSpPr>
              <p:cNvPr id="94246" name="Oval 38"/>
              <p:cNvSpPr>
                <a:spLocks noChangeArrowheads="1"/>
              </p:cNvSpPr>
              <p:nvPr/>
            </p:nvSpPr>
            <p:spPr bwMode="gray">
              <a:xfrm>
                <a:off x="1289" y="582"/>
                <a:ext cx="668" cy="668"/>
              </a:xfrm>
              <a:prstGeom prst="ellipse">
                <a:avLst/>
              </a:prstGeom>
              <a:solidFill>
                <a:srgbClr val="333333"/>
              </a:solidFill>
              <a:ln w="38100" algn="ctr">
                <a:noFill/>
                <a:round/>
                <a:headEnd/>
                <a:tailEnd/>
              </a:ln>
              <a:effectLst/>
            </p:spPr>
            <p:txBody>
              <a:bodyPr anchor="ctr">
                <a:spAutoFit/>
              </a:bodyPr>
              <a:lstStyle/>
              <a:p>
                <a:endParaRPr lang="en-US"/>
              </a:p>
            </p:txBody>
          </p:sp>
          <p:sp>
            <p:nvSpPr>
              <p:cNvPr id="94247" name="Oval 39"/>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w="9525" algn="ctr">
                <a:noFill/>
                <a:round/>
                <a:headEnd/>
                <a:tailEnd/>
              </a:ln>
              <a:effectLst/>
            </p:spPr>
            <p:txBody>
              <a:bodyPr vert="eaVert" wrap="none" anchor="ctr"/>
              <a:lstStyle/>
              <a:p>
                <a:endParaRPr lang="en-US"/>
              </a:p>
            </p:txBody>
          </p:sp>
          <p:sp>
            <p:nvSpPr>
              <p:cNvPr id="94248" name="Oval 40"/>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w="9525" algn="ctr">
                <a:noFill/>
                <a:round/>
                <a:headEnd/>
                <a:tailEnd/>
              </a:ln>
              <a:effectLst/>
            </p:spPr>
            <p:txBody>
              <a:bodyPr vert="eaVert" wrap="none" anchor="ctr"/>
              <a:lstStyle/>
              <a:p>
                <a:endParaRPr lang="en-US"/>
              </a:p>
            </p:txBody>
          </p:sp>
          <p:sp>
            <p:nvSpPr>
              <p:cNvPr id="94249" name="Oval 41"/>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w="9525" algn="ctr">
                <a:noFill/>
                <a:round/>
                <a:headEnd/>
                <a:tailEnd/>
              </a:ln>
              <a:effectLst/>
            </p:spPr>
            <p:txBody>
              <a:bodyPr vert="eaVert" wrap="none" anchor="ctr"/>
              <a:lstStyle/>
              <a:p>
                <a:endParaRPr lang="en-US"/>
              </a:p>
            </p:txBody>
          </p:sp>
          <p:sp>
            <p:nvSpPr>
              <p:cNvPr id="94250" name="Oval 42"/>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w="9525" algn="ctr">
                <a:noFill/>
                <a:round/>
                <a:headEnd/>
                <a:tailEnd/>
              </a:ln>
              <a:effectLst/>
            </p:spPr>
            <p:txBody>
              <a:bodyPr vert="eaVert" wrap="none" anchor="ctr"/>
              <a:lstStyle/>
              <a:p>
                <a:endParaRPr lang="en-US"/>
              </a:p>
            </p:txBody>
          </p:sp>
        </p:grpSp>
        <p:sp>
          <p:nvSpPr>
            <p:cNvPr id="94251" name="Text Box 43"/>
            <p:cNvSpPr txBox="1">
              <a:spLocks noChangeArrowheads="1"/>
            </p:cNvSpPr>
            <p:nvPr/>
          </p:nvSpPr>
          <p:spPr bwMode="gray">
            <a:xfrm>
              <a:off x="4252" y="1354"/>
              <a:ext cx="223" cy="288"/>
            </a:xfrm>
            <a:prstGeom prst="rect">
              <a:avLst/>
            </a:prstGeom>
            <a:noFill/>
            <a:ln w="9525" algn="ctr">
              <a:noFill/>
              <a:miter lim="800000"/>
              <a:headEnd/>
              <a:tailEnd/>
            </a:ln>
            <a:effectLst/>
          </p:spPr>
          <p:txBody>
            <a:bodyPr wrap="none">
              <a:spAutoFit/>
            </a:bodyPr>
            <a:lstStyle/>
            <a:p>
              <a:pPr algn="ctr"/>
              <a:r>
                <a:rPr lang="en-US" sz="2400">
                  <a:solidFill>
                    <a:srgbClr val="000000"/>
                  </a:solidFill>
                </a:rPr>
                <a:t>3</a:t>
              </a:r>
              <a:endParaRPr lang="en-US"/>
            </a:p>
          </p:txBody>
        </p:sp>
        <p:sp>
          <p:nvSpPr>
            <p:cNvPr id="94252" name="Text Box 44"/>
            <p:cNvSpPr txBox="1">
              <a:spLocks noChangeArrowheads="1"/>
            </p:cNvSpPr>
            <p:nvPr/>
          </p:nvSpPr>
          <p:spPr bwMode="gray">
            <a:xfrm>
              <a:off x="3744" y="1776"/>
              <a:ext cx="1296" cy="233"/>
            </a:xfrm>
            <a:prstGeom prst="rect">
              <a:avLst/>
            </a:prstGeom>
            <a:noFill/>
            <a:ln w="9525" algn="ctr">
              <a:noFill/>
              <a:miter lim="800000"/>
              <a:headEnd/>
              <a:tailEnd/>
            </a:ln>
            <a:effectLst/>
          </p:spPr>
          <p:txBody>
            <a:bodyPr>
              <a:spAutoFit/>
            </a:bodyPr>
            <a:lstStyle/>
            <a:p>
              <a:endParaRPr lang="en-US"/>
            </a:p>
          </p:txBody>
        </p:sp>
        <p:sp>
          <p:nvSpPr>
            <p:cNvPr id="94253" name="AutoShape 45"/>
            <p:cNvSpPr>
              <a:spLocks noChangeArrowheads="1"/>
            </p:cNvSpPr>
            <p:nvPr/>
          </p:nvSpPr>
          <p:spPr bwMode="gray">
            <a:xfrm>
              <a:off x="3692" y="3290"/>
              <a:ext cx="1363" cy="548"/>
            </a:xfrm>
            <a:prstGeom prst="roundRect">
              <a:avLst>
                <a:gd name="adj" fmla="val 40389"/>
              </a:avLst>
            </a:prstGeom>
            <a:gradFill rotWithShape="1">
              <a:gsLst>
                <a:gs pos="0">
                  <a:srgbClr val="99BACC"/>
                </a:gs>
                <a:gs pos="100000">
                  <a:schemeClr val="bg1"/>
                </a:gs>
              </a:gsLst>
              <a:lin ang="5400000" scaled="1"/>
            </a:gradFill>
            <a:ln w="9525">
              <a:noFill/>
              <a:round/>
              <a:headEnd/>
              <a:tailEnd/>
            </a:ln>
            <a:effectLst/>
          </p:spPr>
          <p:txBody>
            <a:bodyPr wrap="none" anchor="ctr"/>
            <a:lstStyle/>
            <a:p>
              <a:endParaRPr lang="en-US"/>
            </a:p>
          </p:txBody>
        </p:sp>
        <p:sp>
          <p:nvSpPr>
            <p:cNvPr id="94254" name="AutoShape 46"/>
            <p:cNvSpPr>
              <a:spLocks noChangeArrowheads="1"/>
            </p:cNvSpPr>
            <p:nvPr/>
          </p:nvSpPr>
          <p:spPr bwMode="gray">
            <a:xfrm>
              <a:off x="3720" y="3305"/>
              <a:ext cx="1304" cy="487"/>
            </a:xfrm>
            <a:prstGeom prst="roundRect">
              <a:avLst>
                <a:gd name="adj" fmla="val 50000"/>
              </a:avLst>
            </a:prstGeom>
            <a:gradFill rotWithShape="1">
              <a:gsLst>
                <a:gs pos="0">
                  <a:srgbClr val="C8DAD4"/>
                </a:gs>
                <a:gs pos="100000">
                  <a:srgbClr val="FFFFFF"/>
                </a:gs>
              </a:gsLst>
              <a:lin ang="5400000" scaled="1"/>
            </a:gradFill>
            <a:ln w="9525">
              <a:noFill/>
              <a:round/>
              <a:headEnd/>
              <a:tailEnd/>
            </a:ln>
            <a:effectLst/>
          </p:spPr>
          <p:txBody>
            <a:bodyPr wrap="none" anchor="ctr"/>
            <a:lstStyle/>
            <a:p>
              <a:endParaRPr lang="en-US"/>
            </a:p>
          </p:txBody>
        </p:sp>
      </p:grpSp>
      <p:grpSp>
        <p:nvGrpSpPr>
          <p:cNvPr id="50" name="Group 49"/>
          <p:cNvGrpSpPr/>
          <p:nvPr/>
        </p:nvGrpSpPr>
        <p:grpSpPr>
          <a:xfrm>
            <a:off x="3657600" y="2590800"/>
            <a:ext cx="1981200" cy="2667000"/>
            <a:chOff x="411480" y="1583661"/>
            <a:chExt cx="5760720" cy="1003680"/>
          </a:xfrm>
        </p:grpSpPr>
        <p:sp>
          <p:nvSpPr>
            <p:cNvPr id="51" name="Rounded Rectangle 50"/>
            <p:cNvSpPr/>
            <p:nvPr/>
          </p:nvSpPr>
          <p:spPr>
            <a:xfrm>
              <a:off x="411480" y="1583661"/>
              <a:ext cx="5760720" cy="1003680"/>
            </a:xfrm>
            <a:prstGeom prst="roundRect">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52" name="Rounded Rectangle 4"/>
            <p:cNvSpPr/>
            <p:nvPr/>
          </p:nvSpPr>
          <p:spPr>
            <a:xfrm>
              <a:off x="460475" y="1611480"/>
              <a:ext cx="5662728" cy="90568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17742" tIns="0" rIns="217742" bIns="0" numCol="1" spcCol="1270" anchor="ctr" anchorCtr="0">
              <a:noAutofit/>
            </a:bodyPr>
            <a:lstStyle/>
            <a:p>
              <a:pPr lvl="0" algn="l" defTabSz="1511300">
                <a:lnSpc>
                  <a:spcPct val="90000"/>
                </a:lnSpc>
                <a:spcBef>
                  <a:spcPct val="0"/>
                </a:spcBef>
                <a:spcAft>
                  <a:spcPct val="35000"/>
                </a:spcAft>
              </a:pPr>
              <a:r>
                <a:rPr lang="en-US" sz="2400" kern="1200" smtClean="0">
                  <a:latin typeface="Times New Roman" pitchFamily="18" charset="0"/>
                  <a:cs typeface="Times New Roman" pitchFamily="18" charset="0"/>
                </a:rPr>
                <a:t>Người thụ hưởng (Người xuất khẩu, người bán)</a:t>
              </a:r>
              <a:endParaRPr lang="en-US" sz="2400" kern="1200">
                <a:latin typeface="Times New Roman" pitchFamily="18" charset="0"/>
                <a:cs typeface="Times New Roman" pitchFamily="18" charset="0"/>
              </a:endParaRPr>
            </a:p>
          </p:txBody>
        </p:sp>
      </p:grpSp>
      <p:grpSp>
        <p:nvGrpSpPr>
          <p:cNvPr id="53" name="Group 52"/>
          <p:cNvGrpSpPr/>
          <p:nvPr/>
        </p:nvGrpSpPr>
        <p:grpSpPr>
          <a:xfrm>
            <a:off x="990600" y="2514600"/>
            <a:ext cx="2209800" cy="2743200"/>
            <a:chOff x="411480" y="41421"/>
            <a:chExt cx="5760720" cy="1003680"/>
          </a:xfrm>
        </p:grpSpPr>
        <p:sp>
          <p:nvSpPr>
            <p:cNvPr id="54" name="Rounded Rectangle 53"/>
            <p:cNvSpPr/>
            <p:nvPr/>
          </p:nvSpPr>
          <p:spPr>
            <a:xfrm>
              <a:off x="411480" y="41421"/>
              <a:ext cx="5760720" cy="1003680"/>
            </a:xfrm>
            <a:prstGeom prst="roundRect">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55" name="Rounded Rectangle 4"/>
            <p:cNvSpPr/>
            <p:nvPr/>
          </p:nvSpPr>
          <p:spPr>
            <a:xfrm>
              <a:off x="460476" y="90417"/>
              <a:ext cx="5662728" cy="90568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17742" tIns="0" rIns="217742" bIns="0" numCol="1" spcCol="1270" anchor="ctr" anchorCtr="0">
              <a:noAutofit/>
            </a:bodyPr>
            <a:lstStyle/>
            <a:p>
              <a:pPr lvl="0" algn="l" defTabSz="1511300">
                <a:lnSpc>
                  <a:spcPct val="90000"/>
                </a:lnSpc>
                <a:spcBef>
                  <a:spcPct val="0"/>
                </a:spcBef>
                <a:spcAft>
                  <a:spcPct val="35000"/>
                </a:spcAft>
              </a:pPr>
              <a:r>
                <a:rPr lang="en-US" sz="2400" kern="1200" smtClean="0">
                  <a:latin typeface="Times New Roman" pitchFamily="18" charset="0"/>
                  <a:cs typeface="Times New Roman" pitchFamily="18" charset="0"/>
                </a:rPr>
                <a:t>Người yêu cầu mở L/C (Người nhập khẩu)</a:t>
              </a:r>
              <a:endParaRPr lang="en-US" sz="2400" kern="1200">
                <a:latin typeface="Times New Roman" pitchFamily="18" charset="0"/>
                <a:cs typeface="Times New Roman" pitchFamily="18" charset="0"/>
              </a:endParaRPr>
            </a:p>
          </p:txBody>
        </p:sp>
      </p:grpSp>
      <p:grpSp>
        <p:nvGrpSpPr>
          <p:cNvPr id="57" name="Group 56"/>
          <p:cNvGrpSpPr/>
          <p:nvPr/>
        </p:nvGrpSpPr>
        <p:grpSpPr>
          <a:xfrm>
            <a:off x="6019800" y="2590800"/>
            <a:ext cx="1981200" cy="2667000"/>
            <a:chOff x="411480" y="3125901"/>
            <a:chExt cx="5760720" cy="1003680"/>
          </a:xfrm>
        </p:grpSpPr>
        <p:sp>
          <p:nvSpPr>
            <p:cNvPr id="58" name="Rounded Rectangle 57"/>
            <p:cNvSpPr/>
            <p:nvPr/>
          </p:nvSpPr>
          <p:spPr>
            <a:xfrm>
              <a:off x="411480" y="3125901"/>
              <a:ext cx="5760720" cy="1003680"/>
            </a:xfrm>
            <a:prstGeom prst="roundRect">
              <a:avLst/>
            </a:pr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59" name="Rounded Rectangle 4"/>
            <p:cNvSpPr/>
            <p:nvPr/>
          </p:nvSpPr>
          <p:spPr>
            <a:xfrm>
              <a:off x="460476" y="3174897"/>
              <a:ext cx="5662728" cy="90568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17742" tIns="0" rIns="217742" bIns="0" numCol="1" spcCol="1270" anchor="ctr" anchorCtr="0">
              <a:noAutofit/>
            </a:bodyPr>
            <a:lstStyle/>
            <a:p>
              <a:pPr lvl="0" algn="ctr" defTabSz="1511300">
                <a:lnSpc>
                  <a:spcPct val="90000"/>
                </a:lnSpc>
                <a:spcBef>
                  <a:spcPct val="0"/>
                </a:spcBef>
                <a:spcAft>
                  <a:spcPct val="35000"/>
                </a:spcAft>
              </a:pPr>
              <a:r>
                <a:rPr lang="en-US" sz="2400" kern="1200" smtClean="0">
                  <a:latin typeface="Times New Roman" pitchFamily="18" charset="0"/>
                  <a:cs typeface="Times New Roman" pitchFamily="18" charset="0"/>
                </a:rPr>
                <a:t>Các ngân hàng</a:t>
              </a:r>
              <a:endParaRPr lang="en-US" sz="2400" kern="1200">
                <a:latin typeface="Times New Roman" pitchFamily="18" charset="0"/>
                <a:cs typeface="Times New Roman"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500" fill="hold"/>
                                        <p:tgtEl>
                                          <p:spTgt spid="50"/>
                                        </p:tgtEl>
                                        <p:attrNameLst>
                                          <p:attrName>ppt_x</p:attrName>
                                        </p:attrNameLst>
                                      </p:cBhvr>
                                      <p:tavLst>
                                        <p:tav tm="0">
                                          <p:val>
                                            <p:strVal val="#ppt_x"/>
                                          </p:val>
                                        </p:tav>
                                        <p:tav tm="100000">
                                          <p:val>
                                            <p:strVal val="#ppt_x"/>
                                          </p:val>
                                        </p:tav>
                                      </p:tavLst>
                                    </p:anim>
                                    <p:anim calcmode="lin" valueType="num">
                                      <p:cBhvr additive="base">
                                        <p:cTn id="19"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fill="hold"/>
                                        <p:tgtEl>
                                          <p:spTgt spid="57"/>
                                        </p:tgtEl>
                                        <p:attrNameLst>
                                          <p:attrName>ppt_x</p:attrName>
                                        </p:attrNameLst>
                                      </p:cBhvr>
                                      <p:tavLst>
                                        <p:tav tm="0">
                                          <p:val>
                                            <p:strVal val="#ppt_x"/>
                                          </p:val>
                                        </p:tav>
                                        <p:tav tm="100000">
                                          <p:val>
                                            <p:strVal val="#ppt_x"/>
                                          </p:val>
                                        </p:tav>
                                      </p:tavLst>
                                    </p:anim>
                                    <p:anim calcmode="lin" valueType="num">
                                      <p:cBhvr additive="base">
                                        <p:cTn id="31"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smtClean="0">
                <a:latin typeface="Times New Roman" pitchFamily="18" charset="0"/>
                <a:cs typeface="Times New Roman" pitchFamily="18" charset="0"/>
              </a:rPr>
              <a:t>1. Người yêu cầu</a:t>
            </a:r>
          </a:p>
        </p:txBody>
      </p:sp>
      <p:sp>
        <p:nvSpPr>
          <p:cNvPr id="3" name="Content Placeholder 2"/>
          <p:cNvSpPr>
            <a:spLocks noGrp="1"/>
          </p:cNvSpPr>
          <p:nvPr>
            <p:ph idx="1"/>
          </p:nvPr>
        </p:nvSpPr>
        <p:spPr/>
        <p:txBody>
          <a:bodyPr/>
          <a:lstStyle/>
          <a:p>
            <a:pPr eaLnBrk="1" hangingPunct="1"/>
            <a:endParaRPr lang="en-US" b="1" i="1" smtClean="0">
              <a:latin typeface="Times New Roman" pitchFamily="18" charset="0"/>
              <a:cs typeface="Times New Roman" pitchFamily="18" charset="0"/>
            </a:endParaRPr>
          </a:p>
          <a:p>
            <a:pPr eaLnBrk="1" hangingPunct="1">
              <a:buFont typeface="Wingdings" pitchFamily="2" charset="2"/>
              <a:buChar char="v"/>
            </a:pPr>
            <a:r>
              <a:rPr lang="en-US" b="1" i="1" smtClean="0">
                <a:latin typeface="Times New Roman" pitchFamily="18" charset="0"/>
                <a:cs typeface="Times New Roman" pitchFamily="18" charset="0"/>
              </a:rPr>
              <a:t>Người yêu cầu: </a:t>
            </a:r>
            <a:r>
              <a:rPr lang="en-US" i="1" smtClean="0">
                <a:latin typeface="Times New Roman" pitchFamily="18" charset="0"/>
                <a:cs typeface="Times New Roman" pitchFamily="18" charset="0"/>
              </a:rPr>
              <a:t>là bên mà theo yêu cầu của bên đó, tín dụng được phát hành.</a:t>
            </a:r>
          </a:p>
          <a:p>
            <a:pPr eaLnBrk="1" hangingPunct="1"/>
            <a:endParaRPr lang="en-US" i="1" smtClean="0">
              <a:latin typeface="Times New Roman" pitchFamily="18" charset="0"/>
              <a:cs typeface="Times New Roman" pitchFamily="18" charset="0"/>
            </a:endParaRPr>
          </a:p>
          <a:p>
            <a:pPr eaLnBrk="1" hangingPunct="1">
              <a:buFont typeface="Wingdings" pitchFamily="2" charset="2"/>
              <a:buChar char="v"/>
            </a:pPr>
            <a:r>
              <a:rPr lang="en-US" b="1" i="1" smtClean="0">
                <a:latin typeface="Times New Roman" pitchFamily="18" charset="0"/>
                <a:cs typeface="Times New Roman" pitchFamily="18" charset="0"/>
              </a:rPr>
              <a:t>Điều kiện để mở L/C: </a:t>
            </a:r>
            <a:r>
              <a:rPr lang="en-US" smtClean="0">
                <a:latin typeface="Times New Roman" pitchFamily="18" charset="0"/>
                <a:cs typeface="Times New Roman" pitchFamily="18" charset="0"/>
              </a:rPr>
              <a:t>người nhập khẩu phải nộp tại ngân hàng.</a:t>
            </a:r>
          </a:p>
          <a:p>
            <a:pPr eaLnBrk="1" hangingPunct="1">
              <a:buNone/>
            </a:pPr>
            <a:r>
              <a:rPr lang="en-US" smtClean="0">
                <a:latin typeface="Times New Roman" pitchFamily="18" charset="0"/>
                <a:cs typeface="Times New Roman" pitchFamily="18" charset="0"/>
              </a:rPr>
              <a:t>		* Giấy đăng kí kinh doanh.</a:t>
            </a:r>
          </a:p>
          <a:p>
            <a:pPr lvl="1" eaLnBrk="1" hangingPunct="1">
              <a:buFont typeface="Arial" charset="0"/>
              <a:buNone/>
            </a:pPr>
            <a:r>
              <a:rPr lang="en-US" sz="2400" smtClean="0">
                <a:latin typeface="Times New Roman" pitchFamily="18" charset="0"/>
                <a:cs typeface="Times New Roman" pitchFamily="18" charset="0"/>
              </a:rPr>
              <a:t>		*Tài khoản ngoại tệ tại ngân hàng.</a:t>
            </a:r>
          </a:p>
          <a:p>
            <a:pPr eaLnBrk="1" hangingPunct="1">
              <a:buFont typeface="Arial" charset="0"/>
              <a:buNone/>
            </a:pPr>
            <a:endParaRPr lang="en-US" smtClean="0">
              <a:latin typeface="Times New Roman" pitchFamily="18" charset="0"/>
              <a:cs typeface="Times New Roman" pitchFamily="18" charset="0"/>
            </a:endParaRPr>
          </a:p>
          <a:p>
            <a:pPr eaLnBrk="1" hangingPunct="1">
              <a:buFont typeface="Arial" charset="0"/>
              <a:buNone/>
            </a:pPr>
            <a:endParaRPr lang="en-US" smtClean="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linds(horizontal)">
                                      <p:cBhvr>
                                        <p:cTn id="20" dur="500"/>
                                        <p:tgtEl>
                                          <p:spTgt spid="3">
                                            <p:txEl>
                                              <p:pRg st="4" end="4"/>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linds(horizontal)">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smtClean="0">
                <a:latin typeface="Times New Roman" pitchFamily="18" charset="0"/>
                <a:cs typeface="Times New Roman" pitchFamily="18" charset="0"/>
              </a:rPr>
              <a:t>1. Người yêu cầu</a:t>
            </a:r>
          </a:p>
        </p:txBody>
      </p:sp>
      <p:sp>
        <p:nvSpPr>
          <p:cNvPr id="3" name="Content Placeholder 2"/>
          <p:cNvSpPr>
            <a:spLocks noGrp="1"/>
          </p:cNvSpPr>
          <p:nvPr>
            <p:ph idx="1"/>
          </p:nvPr>
        </p:nvSpPr>
        <p:spPr/>
        <p:txBody>
          <a:bodyPr/>
          <a:lstStyle/>
          <a:p>
            <a:pPr marL="342900" lvl="1" indent="-342900">
              <a:buFont typeface="Wingdings" pitchFamily="2" charset="2"/>
              <a:buChar char="v"/>
            </a:pPr>
            <a:r>
              <a:rPr lang="en-US" sz="3600" b="1" i="1" smtClean="0">
                <a:latin typeface="Times New Roman" pitchFamily="18" charset="0"/>
                <a:cs typeface="Times New Roman" pitchFamily="18" charset="0"/>
              </a:rPr>
              <a:t>Thủ tục mở L/C: </a:t>
            </a:r>
            <a:endParaRPr lang="en-US" sz="3600" smtClean="0">
              <a:latin typeface="Times New Roman" pitchFamily="18" charset="0"/>
              <a:cs typeface="Times New Roman" pitchFamily="18" charset="0"/>
            </a:endParaRPr>
          </a:p>
        </p:txBody>
      </p:sp>
      <p:graphicFrame>
        <p:nvGraphicFramePr>
          <p:cNvPr id="4" name="Diagram 3"/>
          <p:cNvGraphicFramePr/>
          <p:nvPr/>
        </p:nvGraphicFramePr>
        <p:xfrm>
          <a:off x="914400" y="2286000"/>
          <a:ext cx="77724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ate Placeholder 3"/>
          <p:cNvSpPr>
            <a:spLocks noGrp="1"/>
          </p:cNvSpPr>
          <p:nvPr>
            <p:ph type="dt" sz="half" idx="10"/>
          </p:nvPr>
        </p:nvSpPr>
        <p:spPr/>
        <p:txBody>
          <a:bodyPr/>
          <a:lstStyle/>
          <a:p>
            <a:r>
              <a:rPr lang="en-US"/>
              <a:t>www.themegallery.com</a:t>
            </a:r>
          </a:p>
          <a:p>
            <a:endParaRPr lang="en-US"/>
          </a:p>
        </p:txBody>
      </p:sp>
      <p:sp>
        <p:nvSpPr>
          <p:cNvPr id="20" name="Footer Placeholder 4"/>
          <p:cNvSpPr>
            <a:spLocks noGrp="1"/>
          </p:cNvSpPr>
          <p:nvPr>
            <p:ph type="ftr" sz="quarter" idx="4294967295"/>
          </p:nvPr>
        </p:nvSpPr>
        <p:spPr>
          <a:xfrm>
            <a:off x="5867400" y="6477000"/>
            <a:ext cx="2895600" cy="320675"/>
          </a:xfrm>
          <a:prstGeom prst="rect">
            <a:avLst/>
          </a:prstGeom>
        </p:spPr>
        <p:txBody>
          <a:bodyPr/>
          <a:lstStyle/>
          <a:p>
            <a:r>
              <a:rPr lang="en-US"/>
              <a:t>Company Logo</a:t>
            </a:r>
          </a:p>
        </p:txBody>
      </p:sp>
      <p:sp>
        <p:nvSpPr>
          <p:cNvPr id="70658" name="Rectangle 2"/>
          <p:cNvSpPr>
            <a:spLocks noGrp="1" noChangeArrowheads="1"/>
          </p:cNvSpPr>
          <p:nvPr>
            <p:ph type="title"/>
          </p:nvPr>
        </p:nvSpPr>
        <p:spPr>
          <a:xfrm>
            <a:off x="0" y="56146"/>
            <a:ext cx="8686800" cy="1068598"/>
          </a:xfrm>
        </p:spPr>
        <p:txBody>
          <a:bodyPr/>
          <a:lstStyle/>
          <a:p>
            <a:r>
              <a:rPr lang="en-US" smtClean="0"/>
              <a:t>  </a:t>
            </a:r>
            <a:r>
              <a:rPr lang="en-US" smtClean="0">
                <a:latin typeface="Times New Roman" pitchFamily="18" charset="0"/>
                <a:cs typeface="Times New Roman" pitchFamily="18" charset="0"/>
              </a:rPr>
              <a:t>1.Người yêu cầu</a:t>
            </a:r>
            <a:endParaRPr lang="en-US">
              <a:latin typeface="Times New Roman" pitchFamily="18" charset="0"/>
              <a:cs typeface="Times New Roman" pitchFamily="18" charset="0"/>
            </a:endParaRPr>
          </a:p>
        </p:txBody>
      </p:sp>
      <p:sp>
        <p:nvSpPr>
          <p:cNvPr id="70659" name="AutoShape 3"/>
          <p:cNvSpPr>
            <a:spLocks noChangeArrowheads="1"/>
          </p:cNvSpPr>
          <p:nvPr/>
        </p:nvSpPr>
        <p:spPr bwMode="auto">
          <a:xfrm>
            <a:off x="5562600" y="1524000"/>
            <a:ext cx="2895600" cy="4800600"/>
          </a:xfrm>
          <a:prstGeom prst="roundRect">
            <a:avLst>
              <a:gd name="adj" fmla="val 16667"/>
            </a:avLst>
          </a:prstGeom>
          <a:solidFill>
            <a:schemeClr val="accent3"/>
          </a:solidFill>
          <a:ln w="38100">
            <a:solidFill>
              <a:schemeClr val="tx1"/>
            </a:solidFill>
            <a:round/>
            <a:headEnd/>
            <a:tailEnd/>
          </a:ln>
          <a:effectLst/>
        </p:spPr>
        <p:txBody>
          <a:bodyPr wrap="none" anchor="ctr"/>
          <a:lstStyle/>
          <a:p>
            <a:pPr algn="ctr" eaLnBrk="0" hangingPunct="0"/>
            <a:endParaRPr lang="en-US">
              <a:latin typeface="Verdana" pitchFamily="34" charset="0"/>
            </a:endParaRPr>
          </a:p>
        </p:txBody>
      </p:sp>
      <p:sp>
        <p:nvSpPr>
          <p:cNvPr id="70661" name="AutoShape 5"/>
          <p:cNvSpPr>
            <a:spLocks noChangeArrowheads="1"/>
          </p:cNvSpPr>
          <p:nvPr/>
        </p:nvSpPr>
        <p:spPr bwMode="auto">
          <a:xfrm>
            <a:off x="533400" y="1524000"/>
            <a:ext cx="2895600" cy="4876800"/>
          </a:xfrm>
          <a:prstGeom prst="roundRect">
            <a:avLst>
              <a:gd name="adj" fmla="val 16667"/>
            </a:avLst>
          </a:prstGeom>
          <a:solidFill>
            <a:schemeClr val="accent3"/>
          </a:solidFill>
          <a:ln w="38100">
            <a:solidFill>
              <a:schemeClr val="tx1"/>
            </a:solidFill>
            <a:round/>
            <a:headEnd/>
            <a:tailEnd/>
          </a:ln>
          <a:effectLst/>
        </p:spPr>
        <p:txBody>
          <a:bodyPr wrap="none" anchor="ctr"/>
          <a:lstStyle/>
          <a:p>
            <a:pPr algn="ctr" eaLnBrk="0" hangingPunct="0"/>
            <a:endParaRPr lang="en-US">
              <a:latin typeface="Verdana" pitchFamily="34" charset="0"/>
            </a:endParaRPr>
          </a:p>
        </p:txBody>
      </p:sp>
      <p:sp>
        <p:nvSpPr>
          <p:cNvPr id="70662" name="Text Box 6"/>
          <p:cNvSpPr txBox="1">
            <a:spLocks noChangeArrowheads="1"/>
          </p:cNvSpPr>
          <p:nvPr/>
        </p:nvSpPr>
        <p:spPr bwMode="auto">
          <a:xfrm>
            <a:off x="762000" y="1524000"/>
            <a:ext cx="2514600" cy="5262979"/>
          </a:xfrm>
          <a:prstGeom prst="rect">
            <a:avLst/>
          </a:prstGeom>
          <a:noFill/>
          <a:ln w="9525">
            <a:noFill/>
            <a:miter lim="800000"/>
            <a:headEnd/>
            <a:tailEnd/>
          </a:ln>
          <a:effectLst/>
        </p:spPr>
        <p:txBody>
          <a:bodyPr wrap="square">
            <a:spAutoFit/>
          </a:bodyPr>
          <a:lstStyle/>
          <a:p>
            <a:r>
              <a:rPr lang="en-US" sz="2400" u="sng" smtClean="0">
                <a:latin typeface="Times New Roman" pitchFamily="18" charset="0"/>
                <a:cs typeface="Times New Roman" pitchFamily="18" charset="0"/>
              </a:rPr>
              <a:t>Lợi ích: </a:t>
            </a:r>
          </a:p>
          <a:p>
            <a:r>
              <a:rPr lang="en-US" sz="2400" smtClean="0">
                <a:latin typeface="Times New Roman" pitchFamily="18" charset="0"/>
                <a:cs typeface="Times New Roman" pitchFamily="18" charset="0"/>
              </a:rPr>
              <a:t>*Được sự trợ giúp của ngân hàng  trong việc đảm bảo các điều kiện của L/C được tuân thủ. </a:t>
            </a:r>
          </a:p>
          <a:p>
            <a:r>
              <a:rPr lang="en-US" sz="2400" smtClean="0">
                <a:latin typeface="Times New Roman" pitchFamily="18" charset="0"/>
                <a:cs typeface="Times New Roman" pitchFamily="18" charset="0"/>
              </a:rPr>
              <a:t>*Dễ dàng được ngân hàng tài trợ về vốn. </a:t>
            </a:r>
          </a:p>
          <a:p>
            <a:r>
              <a:rPr lang="en-US" sz="2400" smtClean="0">
                <a:latin typeface="Times New Roman" pitchFamily="18" charset="0"/>
                <a:cs typeface="Times New Roman" pitchFamily="18" charset="0"/>
              </a:rPr>
              <a:t>*Được các điều khoản UCP500 bảo vệ.</a:t>
            </a:r>
          </a:p>
          <a:p>
            <a:pPr eaLnBrk="0" hangingPunct="0"/>
            <a:r>
              <a:rPr lang="en-US" sz="2400" smtClean="0">
                <a:solidFill>
                  <a:srgbClr val="000000"/>
                </a:solidFill>
              </a:rPr>
              <a:t>.</a:t>
            </a:r>
            <a:endParaRPr lang="en-US" sz="2400">
              <a:solidFill>
                <a:srgbClr val="000000"/>
              </a:solidFill>
            </a:endParaRPr>
          </a:p>
        </p:txBody>
      </p:sp>
      <p:sp>
        <p:nvSpPr>
          <p:cNvPr id="70663" name="Freeform 7"/>
          <p:cNvSpPr>
            <a:spLocks/>
          </p:cNvSpPr>
          <p:nvPr/>
        </p:nvSpPr>
        <p:spPr bwMode="gray">
          <a:xfrm>
            <a:off x="3429000" y="1371600"/>
            <a:ext cx="1066799" cy="3125789"/>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p>
            <a:endParaRPr lang="en-US"/>
          </a:p>
        </p:txBody>
      </p:sp>
      <p:sp>
        <p:nvSpPr>
          <p:cNvPr id="70664" name="AutoShape 8"/>
          <p:cNvSpPr>
            <a:spLocks noChangeAspect="1" noChangeArrowheads="1" noTextEdit="1"/>
          </p:cNvSpPr>
          <p:nvPr/>
        </p:nvSpPr>
        <p:spPr bwMode="gray">
          <a:xfrm flipH="1">
            <a:off x="4868863" y="3252788"/>
            <a:ext cx="909637" cy="1244600"/>
          </a:xfrm>
          <a:prstGeom prst="rect">
            <a:avLst/>
          </a:prstGeom>
          <a:noFill/>
          <a:ln w="9525">
            <a:noFill/>
            <a:miter lim="800000"/>
            <a:headEnd/>
            <a:tailEnd/>
          </a:ln>
        </p:spPr>
        <p:txBody>
          <a:bodyPr/>
          <a:lstStyle/>
          <a:p>
            <a:endParaRPr lang="en-US"/>
          </a:p>
        </p:txBody>
      </p:sp>
      <p:sp>
        <p:nvSpPr>
          <p:cNvPr id="70665" name="Freeform 9"/>
          <p:cNvSpPr>
            <a:spLocks/>
          </p:cNvSpPr>
          <p:nvPr/>
        </p:nvSpPr>
        <p:spPr bwMode="gray">
          <a:xfrm flipH="1">
            <a:off x="4648200" y="1371600"/>
            <a:ext cx="914400" cy="3125789"/>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noFill/>
            <a:prstDash val="solid"/>
            <a:round/>
            <a:headEnd/>
            <a:tailEnd/>
          </a:ln>
        </p:spPr>
        <p:txBody>
          <a:bodyPr/>
          <a:lstStyle/>
          <a:p>
            <a:endParaRPr lang="en-US"/>
          </a:p>
        </p:txBody>
      </p:sp>
      <p:grpSp>
        <p:nvGrpSpPr>
          <p:cNvPr id="2" name="Group 10"/>
          <p:cNvGrpSpPr>
            <a:grpSpLocks/>
          </p:cNvGrpSpPr>
          <p:nvPr/>
        </p:nvGrpSpPr>
        <p:grpSpPr bwMode="auto">
          <a:xfrm>
            <a:off x="3124200" y="533400"/>
            <a:ext cx="2998788" cy="1143001"/>
            <a:chOff x="1997" y="1314"/>
            <a:chExt cx="1889" cy="1009"/>
          </a:xfrm>
        </p:grpSpPr>
        <p:grpSp>
          <p:nvGrpSpPr>
            <p:cNvPr id="3" name="Group 11"/>
            <p:cNvGrpSpPr>
              <a:grpSpLocks/>
            </p:cNvGrpSpPr>
            <p:nvPr/>
          </p:nvGrpSpPr>
          <p:grpSpPr bwMode="auto">
            <a:xfrm>
              <a:off x="1997" y="1404"/>
              <a:ext cx="1889" cy="919"/>
              <a:chOff x="1973" y="1027"/>
              <a:chExt cx="1926" cy="937"/>
            </a:xfrm>
          </p:grpSpPr>
          <p:sp>
            <p:nvSpPr>
              <p:cNvPr id="70668" name="Oval 12"/>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w="9525">
                <a:noFill/>
                <a:round/>
                <a:headEnd/>
                <a:tailEnd/>
              </a:ln>
              <a:effectLst/>
            </p:spPr>
            <p:txBody>
              <a:bodyPr wrap="none" anchor="ctr"/>
              <a:lstStyle/>
              <a:p>
                <a:endParaRPr lang="en-US"/>
              </a:p>
            </p:txBody>
          </p:sp>
          <p:sp>
            <p:nvSpPr>
              <p:cNvPr id="70669" name="Oval 13"/>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w="9525">
                <a:noFill/>
                <a:round/>
                <a:headEnd/>
                <a:tailEnd/>
              </a:ln>
              <a:effectLst/>
            </p:spPr>
            <p:txBody>
              <a:bodyPr wrap="none" anchor="ctr"/>
              <a:lstStyle/>
              <a:p>
                <a:endParaRPr lang="en-US"/>
              </a:p>
            </p:txBody>
          </p:sp>
        </p:grpSp>
        <p:sp>
          <p:nvSpPr>
            <p:cNvPr id="70670" name="Oval 14"/>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w="9525" algn="ctr">
              <a:noFill/>
              <a:round/>
              <a:headEnd/>
              <a:tailEnd/>
            </a:ln>
            <a:effectLst/>
          </p:spPr>
          <p:txBody>
            <a:bodyPr vert="eaVert" wrap="none" anchor="ctr"/>
            <a:lstStyle/>
            <a:p>
              <a:endParaRPr lang="en-US"/>
            </a:p>
          </p:txBody>
        </p:sp>
        <p:sp>
          <p:nvSpPr>
            <p:cNvPr id="70671" name="Oval 15"/>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w="9525" algn="ctr">
              <a:noFill/>
              <a:round/>
              <a:headEnd/>
              <a:tailEnd/>
            </a:ln>
            <a:effectLst/>
          </p:spPr>
          <p:txBody>
            <a:bodyPr vert="eaVert" wrap="none" anchor="ctr"/>
            <a:lstStyle/>
            <a:p>
              <a:endParaRPr lang="en-US"/>
            </a:p>
          </p:txBody>
        </p:sp>
        <p:sp>
          <p:nvSpPr>
            <p:cNvPr id="70672" name="Oval 16"/>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w="9525" algn="ctr">
              <a:noFill/>
              <a:round/>
              <a:headEnd/>
              <a:tailEnd/>
            </a:ln>
            <a:effectLst/>
          </p:spPr>
          <p:txBody>
            <a:bodyPr vert="eaVert" wrap="none" anchor="ctr"/>
            <a:lstStyle/>
            <a:p>
              <a:endParaRPr lang="en-US"/>
            </a:p>
          </p:txBody>
        </p:sp>
        <p:sp>
          <p:nvSpPr>
            <p:cNvPr id="70673" name="Oval 17"/>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w="9525" algn="ctr">
              <a:noFill/>
              <a:round/>
              <a:headEnd/>
              <a:tailEnd/>
            </a:ln>
            <a:effectLst/>
          </p:spPr>
          <p:txBody>
            <a:bodyPr vert="eaVert" wrap="none" anchor="ctr"/>
            <a:lstStyle/>
            <a:p>
              <a:endParaRPr lang="en-US"/>
            </a:p>
          </p:txBody>
        </p:sp>
      </p:grpSp>
      <p:sp>
        <p:nvSpPr>
          <p:cNvPr id="70674" name="Text Box 18"/>
          <p:cNvSpPr txBox="1">
            <a:spLocks noChangeArrowheads="1"/>
          </p:cNvSpPr>
          <p:nvPr/>
        </p:nvSpPr>
        <p:spPr bwMode="auto">
          <a:xfrm>
            <a:off x="3733800" y="228601"/>
            <a:ext cx="1600200" cy="1200329"/>
          </a:xfrm>
          <a:prstGeom prst="rect">
            <a:avLst/>
          </a:prstGeom>
          <a:noFill/>
          <a:ln w="9525" algn="ctr">
            <a:noFill/>
            <a:miter lim="800000"/>
            <a:headEnd/>
            <a:tailEnd/>
          </a:ln>
          <a:effectLst/>
        </p:spPr>
        <p:txBody>
          <a:bodyPr wrap="square">
            <a:spAutoFit/>
          </a:bodyPr>
          <a:lstStyle/>
          <a:p>
            <a:pPr algn="ctr" eaLnBrk="0" hangingPunct="0"/>
            <a:endParaRPr lang="en-US" sz="2400" b="1" dirty="0">
              <a:solidFill>
                <a:srgbClr val="000000"/>
              </a:solidFill>
              <a:latin typeface="Times New Roman" pitchFamily="18" charset="0"/>
              <a:cs typeface="Times New Roman" pitchFamily="18" charset="0"/>
            </a:endParaRPr>
          </a:p>
          <a:p>
            <a:pPr algn="ctr" eaLnBrk="0" hangingPunct="0"/>
            <a:r>
              <a:rPr lang="en-US" sz="2400" dirty="0" smtClean="0">
                <a:solidFill>
                  <a:srgbClr val="000000"/>
                </a:solidFill>
                <a:latin typeface="Times New Roman" pitchFamily="18" charset="0"/>
                <a:cs typeface="Times New Roman" pitchFamily="18" charset="0"/>
              </a:rPr>
              <a:t>Lợi ích và rủi ro</a:t>
            </a:r>
            <a:endParaRPr lang="en-US" sz="2400" dirty="0">
              <a:solidFill>
                <a:srgbClr val="000000"/>
              </a:solidFill>
              <a:latin typeface="Times New Roman" pitchFamily="18" charset="0"/>
              <a:cs typeface="Times New Roman" pitchFamily="18" charset="0"/>
            </a:endParaRPr>
          </a:p>
        </p:txBody>
      </p:sp>
      <p:sp>
        <p:nvSpPr>
          <p:cNvPr id="22" name="Rectangle 21"/>
          <p:cNvSpPr/>
          <p:nvPr/>
        </p:nvSpPr>
        <p:spPr>
          <a:xfrm>
            <a:off x="5791200" y="1600200"/>
            <a:ext cx="2514600" cy="2677656"/>
          </a:xfrm>
          <a:prstGeom prst="rect">
            <a:avLst/>
          </a:prstGeom>
        </p:spPr>
        <p:txBody>
          <a:bodyPr wrap="square">
            <a:spAutoFit/>
          </a:bodyPr>
          <a:lstStyle/>
          <a:p>
            <a:r>
              <a:rPr lang="en-US" sz="2400" u="sng" smtClean="0">
                <a:latin typeface="Times New Roman" pitchFamily="18" charset="0"/>
                <a:cs typeface="Times New Roman" pitchFamily="18" charset="0"/>
              </a:rPr>
              <a:t>Rủi ro: </a:t>
            </a:r>
          </a:p>
          <a:p>
            <a:r>
              <a:rPr lang="en-US" sz="2400" smtClean="0">
                <a:latin typeface="Times New Roman" pitchFamily="18" charset="0"/>
                <a:cs typeface="Times New Roman" pitchFamily="18" charset="0"/>
              </a:rPr>
              <a:t>Buộc  phải thanh toán  bất kể hàng hoá tốt hay xấu do ngân hàng chỉ giao dịch trên cơ sở chứng từ. </a:t>
            </a:r>
            <a:endParaRPr lang="en-US" sz="2400" b="1" i="1"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0674"/>
                                        </p:tgtEl>
                                        <p:attrNameLst>
                                          <p:attrName>style.visibility</p:attrName>
                                        </p:attrNameLst>
                                      </p:cBhvr>
                                      <p:to>
                                        <p:strVal val="visible"/>
                                      </p:to>
                                    </p:set>
                                    <p:animEffect transition="in" filter="diamond(in)">
                                      <p:cBhvr>
                                        <p:cTn id="13" dur="2000"/>
                                        <p:tgtEl>
                                          <p:spTgt spid="70674"/>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70663"/>
                                        </p:tgtEl>
                                        <p:attrNameLst>
                                          <p:attrName>style.visibility</p:attrName>
                                        </p:attrNameLst>
                                      </p:cBhvr>
                                      <p:to>
                                        <p:strVal val="visible"/>
                                      </p:to>
                                    </p:set>
                                    <p:animEffect transition="in" filter="diamond(in)">
                                      <p:cBhvr>
                                        <p:cTn id="18" dur="2000"/>
                                        <p:tgtEl>
                                          <p:spTgt spid="70663"/>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0661"/>
                                        </p:tgtEl>
                                        <p:attrNameLst>
                                          <p:attrName>style.visibility</p:attrName>
                                        </p:attrNameLst>
                                      </p:cBhvr>
                                      <p:to>
                                        <p:strVal val="visible"/>
                                      </p:to>
                                    </p:set>
                                    <p:animEffect transition="in" filter="box(in)">
                                      <p:cBhvr>
                                        <p:cTn id="23" dur="500"/>
                                        <p:tgtEl>
                                          <p:spTgt spid="7066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70662"/>
                                        </p:tgtEl>
                                        <p:attrNameLst>
                                          <p:attrName>style.visibility</p:attrName>
                                        </p:attrNameLst>
                                      </p:cBhvr>
                                      <p:to>
                                        <p:strVal val="visible"/>
                                      </p:to>
                                    </p:set>
                                    <p:anim calcmode="lin" valueType="num">
                                      <p:cBhvr additive="base">
                                        <p:cTn id="28" dur="500" fill="hold"/>
                                        <p:tgtEl>
                                          <p:spTgt spid="70662"/>
                                        </p:tgtEl>
                                        <p:attrNameLst>
                                          <p:attrName>ppt_x</p:attrName>
                                        </p:attrNameLst>
                                      </p:cBhvr>
                                      <p:tavLst>
                                        <p:tav tm="0">
                                          <p:val>
                                            <p:strVal val="#ppt_x"/>
                                          </p:val>
                                        </p:tav>
                                        <p:tav tm="100000">
                                          <p:val>
                                            <p:strVal val="#ppt_x"/>
                                          </p:val>
                                        </p:tav>
                                      </p:tavLst>
                                    </p:anim>
                                    <p:anim calcmode="lin" valueType="num">
                                      <p:cBhvr additive="base">
                                        <p:cTn id="29" dur="500" fill="hold"/>
                                        <p:tgtEl>
                                          <p:spTgt spid="7066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70665"/>
                                        </p:tgtEl>
                                        <p:attrNameLst>
                                          <p:attrName>style.visibility</p:attrName>
                                        </p:attrNameLst>
                                      </p:cBhvr>
                                      <p:to>
                                        <p:strVal val="visible"/>
                                      </p:to>
                                    </p:set>
                                    <p:animEffect transition="in" filter="diamond(in)">
                                      <p:cBhvr>
                                        <p:cTn id="34" dur="2000"/>
                                        <p:tgtEl>
                                          <p:spTgt spid="70665"/>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70659"/>
                                        </p:tgtEl>
                                        <p:attrNameLst>
                                          <p:attrName>style.visibility</p:attrName>
                                        </p:attrNameLst>
                                      </p:cBhvr>
                                      <p:to>
                                        <p:strVal val="visible"/>
                                      </p:to>
                                    </p:set>
                                    <p:animEffect transition="in" filter="box(in)">
                                      <p:cBhvr>
                                        <p:cTn id="39" dur="500"/>
                                        <p:tgtEl>
                                          <p:spTgt spid="7065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p:bldP spid="70661" grpId="0" animBg="1"/>
      <p:bldP spid="70662" grpId="0"/>
      <p:bldP spid="70663" grpId="0" animBg="1"/>
      <p:bldP spid="70665" grpId="0" animBg="1"/>
      <p:bldP spid="70674"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smtClean="0">
                <a:latin typeface="Times New Roman" pitchFamily="18" charset="0"/>
                <a:cs typeface="Times New Roman" pitchFamily="18" charset="0"/>
              </a:rPr>
              <a:t>2. Người thụ hưởng</a:t>
            </a:r>
          </a:p>
        </p:txBody>
      </p:sp>
      <p:sp>
        <p:nvSpPr>
          <p:cNvPr id="3" name="Content Placeholder 2"/>
          <p:cNvSpPr>
            <a:spLocks noGrp="1"/>
          </p:cNvSpPr>
          <p:nvPr>
            <p:ph idx="1"/>
          </p:nvPr>
        </p:nvSpPr>
        <p:spPr/>
        <p:txBody>
          <a:bodyPr/>
          <a:lstStyle/>
          <a:p>
            <a:pPr>
              <a:buFont typeface="Wingdings" pitchFamily="2" charset="2"/>
              <a:buChar char="v"/>
            </a:pPr>
            <a:endParaRPr lang="en-US" b="1" i="1" smtClean="0">
              <a:latin typeface="Times New Roman" pitchFamily="18" charset="0"/>
              <a:cs typeface="Times New Roman" pitchFamily="18" charset="0"/>
            </a:endParaRPr>
          </a:p>
          <a:p>
            <a:pPr>
              <a:buFont typeface="Wingdings" pitchFamily="2" charset="2"/>
              <a:buChar char="v"/>
            </a:pPr>
            <a:r>
              <a:rPr lang="en-US" b="1" i="1" smtClean="0">
                <a:latin typeface="Times New Roman" pitchFamily="18" charset="0"/>
                <a:cs typeface="Times New Roman" pitchFamily="18" charset="0"/>
              </a:rPr>
              <a:t>Người thụ hưởng  </a:t>
            </a:r>
            <a:r>
              <a:rPr lang="en-US" smtClean="0">
                <a:latin typeface="Times New Roman" pitchFamily="18" charset="0"/>
                <a:cs typeface="Times New Roman" pitchFamily="18" charset="0"/>
              </a:rPr>
              <a:t>là bên mà vì quyền lợi của bên đó, một tín dụng được phát hành.</a:t>
            </a:r>
          </a:p>
          <a:p>
            <a:pPr eaLnBrk="1" hangingPunct="1">
              <a:buNone/>
            </a:pPr>
            <a:endParaRPr lang="en-US" smtClean="0">
              <a:latin typeface="Times New Roman" pitchFamily="18" charset="0"/>
              <a:cs typeface="Times New Roman" pitchFamily="18" charset="0"/>
            </a:endParaRPr>
          </a:p>
          <a:p>
            <a:pPr eaLnBrk="1" hangingPunct="1">
              <a:buFont typeface="Wingdings" pitchFamily="2" charset="2"/>
              <a:buChar char="v"/>
            </a:pPr>
            <a:r>
              <a:rPr lang="en-US" b="1" i="1" err="1" smtClean="0">
                <a:latin typeface="Times New Roman" pitchFamily="18" charset="0"/>
                <a:cs typeface="Times New Roman" pitchFamily="18" charset="0"/>
              </a:rPr>
              <a:t>Người</a:t>
            </a:r>
            <a:r>
              <a:rPr lang="en-US" b="1" i="1" smtClean="0">
                <a:latin typeface="Times New Roman" pitchFamily="18" charset="0"/>
                <a:cs typeface="Times New Roman" pitchFamily="18" charset="0"/>
              </a:rPr>
              <a:t> </a:t>
            </a:r>
            <a:r>
              <a:rPr lang="en-US" b="1" i="1" err="1" smtClean="0">
                <a:latin typeface="Times New Roman" pitchFamily="18" charset="0"/>
                <a:cs typeface="Times New Roman" pitchFamily="18" charset="0"/>
              </a:rPr>
              <a:t>thụ</a:t>
            </a:r>
            <a:r>
              <a:rPr lang="en-US" b="1" i="1" smtClean="0">
                <a:latin typeface="Times New Roman" pitchFamily="18" charset="0"/>
                <a:cs typeface="Times New Roman" pitchFamily="18" charset="0"/>
              </a:rPr>
              <a:t> </a:t>
            </a:r>
            <a:r>
              <a:rPr lang="en-US" b="1" i="1" err="1" smtClean="0">
                <a:latin typeface="Times New Roman" pitchFamily="18" charset="0"/>
                <a:cs typeface="Times New Roman" pitchFamily="18" charset="0"/>
              </a:rPr>
              <a:t>hưởng</a:t>
            </a:r>
            <a:r>
              <a:rPr lang="en-US" b="1" i="1" smtClean="0">
                <a:latin typeface="Times New Roman" pitchFamily="18" charset="0"/>
                <a:cs typeface="Times New Roman" pitchFamily="18" charset="0"/>
              </a:rPr>
              <a:t> </a:t>
            </a:r>
            <a:r>
              <a:rPr lang="en-US" smtClean="0">
                <a:latin typeface="Times New Roman" pitchFamily="18" charset="0"/>
                <a:cs typeface="Times New Roman" pitchFamily="18" charset="0"/>
              </a:rPr>
              <a:t>chỉ </a:t>
            </a:r>
            <a:r>
              <a:rPr lang="en-US" err="1" smtClean="0">
                <a:latin typeface="Times New Roman" pitchFamily="18" charset="0"/>
                <a:cs typeface="Times New Roman" pitchFamily="18" charset="0"/>
              </a:rPr>
              <a:t>nhận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được</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tiền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khi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xuất</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trình</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chứng</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từ</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phù</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hợp</a:t>
            </a:r>
            <a:r>
              <a:rPr lang="en-US" smtClean="0">
                <a:latin typeface="Times New Roman" pitchFamily="18" charset="0"/>
                <a:cs typeface="Times New Roman" pitchFamily="18" charset="0"/>
              </a:rPr>
              <a:t>.</a:t>
            </a:r>
          </a:p>
          <a:p>
            <a:pPr eaLnBrk="1" hangingPunct="1">
              <a:buNone/>
            </a:pPr>
            <a:endParaRPr lang="en-US" smtClean="0">
              <a:latin typeface="Times New Roman" pitchFamily="18" charset="0"/>
              <a:cs typeface="Times New Roman" pitchFamily="18" charset="0"/>
            </a:endParaRPr>
          </a:p>
          <a:p>
            <a:pPr eaLnBrk="1" hangingPunct="1">
              <a:buFont typeface="Arial" charset="0"/>
              <a:buNone/>
            </a:pPr>
            <a:r>
              <a:rPr lang="en-US" smtClean="0">
                <a:latin typeface="Times New Roman" pitchFamily="18" charset="0"/>
                <a:cs typeface="Times New Roman" pitchFamily="18" charset="0"/>
              </a:rPr>
              <a:t>    =&gt; </a:t>
            </a:r>
            <a:r>
              <a:rPr lang="en-US" err="1" smtClean="0">
                <a:latin typeface="Times New Roman" pitchFamily="18" charset="0"/>
                <a:cs typeface="Times New Roman" pitchFamily="18" charset="0"/>
              </a:rPr>
              <a:t>phải</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kiểm</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tra</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kỹ</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nội</a:t>
            </a:r>
            <a:r>
              <a:rPr lang="en-US" smtClean="0">
                <a:latin typeface="Times New Roman" pitchFamily="18" charset="0"/>
                <a:cs typeface="Times New Roman" pitchFamily="18" charset="0"/>
              </a:rPr>
              <a:t> dung </a:t>
            </a:r>
            <a:r>
              <a:rPr lang="en-US" err="1" smtClean="0">
                <a:latin typeface="Times New Roman" pitchFamily="18" charset="0"/>
                <a:cs typeface="Times New Roman" pitchFamily="18" charset="0"/>
              </a:rPr>
              <a:t>của</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thư</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tín</a:t>
            </a:r>
            <a:r>
              <a:rPr lang="en-US" smtClean="0">
                <a:latin typeface="Times New Roman" pitchFamily="18" charset="0"/>
                <a:cs typeface="Times New Roman" pitchFamily="18" charset="0"/>
              </a:rPr>
              <a:t> </a:t>
            </a:r>
            <a:r>
              <a:rPr lang="en-US" err="1" smtClean="0">
                <a:latin typeface="Times New Roman" pitchFamily="18" charset="0"/>
                <a:cs typeface="Times New Roman" pitchFamily="18" charset="0"/>
              </a:rPr>
              <a:t>dụng</a:t>
            </a:r>
            <a:r>
              <a:rPr lang="en-US" smtClean="0">
                <a:latin typeface="Times New Roman" pitchFamily="18" charset="0"/>
                <a:cs typeface="Times New Roman" pitchFamily="18" charset="0"/>
              </a:rPr>
              <a:t>.</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smtClean="0">
                <a:latin typeface="Times New Roman" pitchFamily="18" charset="0"/>
                <a:cs typeface="Times New Roman" pitchFamily="18" charset="0"/>
              </a:rPr>
              <a:t>Lợi ích và rủi ro của người thụ hưởng</a:t>
            </a:r>
            <a:endParaRPr lang="en-US"/>
          </a:p>
        </p:txBody>
      </p:sp>
      <p:graphicFrame>
        <p:nvGraphicFramePr>
          <p:cNvPr id="5" name="Content Placeholder 4"/>
          <p:cNvGraphicFramePr>
            <a:graphicFrameLocks noGrp="1"/>
          </p:cNvGraphicFramePr>
          <p:nvPr>
            <p:ph idx="1"/>
          </p:nvPr>
        </p:nvGraphicFramePr>
        <p:xfrm>
          <a:off x="457200" y="1341438"/>
          <a:ext cx="8218488" cy="49672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Horizontal Scroll 6"/>
          <p:cNvSpPr/>
          <p:nvPr/>
        </p:nvSpPr>
        <p:spPr>
          <a:xfrm>
            <a:off x="1295400" y="3048000"/>
            <a:ext cx="7620000" cy="35814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u="sng" smtClean="0">
              <a:solidFill>
                <a:schemeClr val="tx1"/>
              </a:solidFill>
              <a:latin typeface="Times New Roman" pitchFamily="18" charset="0"/>
              <a:cs typeface="Times New Roman" pitchFamily="18" charset="0"/>
            </a:endParaRPr>
          </a:p>
          <a:p>
            <a:r>
              <a:rPr lang="en-US" sz="2400" u="sng" smtClean="0">
                <a:solidFill>
                  <a:schemeClr val="tx1"/>
                </a:solidFill>
                <a:latin typeface="Times New Roman" pitchFamily="18" charset="0"/>
                <a:cs typeface="Times New Roman" pitchFamily="18" charset="0"/>
              </a:rPr>
              <a:t>Bất lợi:</a:t>
            </a:r>
          </a:p>
          <a:p>
            <a:r>
              <a:rPr lang="en-US" sz="2400" smtClean="0">
                <a:solidFill>
                  <a:schemeClr val="tx1"/>
                </a:solidFill>
                <a:latin typeface="Times New Roman" pitchFamily="18" charset="0"/>
                <a:cs typeface="Times New Roman" pitchFamily="18" charset="0"/>
              </a:rPr>
              <a:t>*Chi phí cao.</a:t>
            </a:r>
          </a:p>
          <a:p>
            <a:r>
              <a:rPr lang="en-US" sz="2400" smtClean="0">
                <a:solidFill>
                  <a:schemeClr val="tx1"/>
                </a:solidFill>
                <a:latin typeface="Times New Roman" pitchFamily="18" charset="0"/>
                <a:cs typeface="Times New Roman" pitchFamily="18" charset="0"/>
              </a:rPr>
              <a:t>*Không đáp ứng được yêu cầu của L/C, nên việc thanh toán có thể bị trì hoãn, thậm chí bị từ chối thanh toán.</a:t>
            </a:r>
          </a:p>
        </p:txBody>
      </p:sp>
      <p:sp>
        <p:nvSpPr>
          <p:cNvPr id="8" name="Horizontal Scroll 7"/>
          <p:cNvSpPr/>
          <p:nvPr/>
        </p:nvSpPr>
        <p:spPr>
          <a:xfrm>
            <a:off x="533400" y="609600"/>
            <a:ext cx="7772400" cy="3810000"/>
          </a:xfrm>
          <a:prstGeom prst="horizontalScroll">
            <a:avLst/>
          </a:prstGeom>
        </p:spPr>
        <p:style>
          <a:lnRef idx="3">
            <a:schemeClr val="lt1"/>
          </a:lnRef>
          <a:fillRef idx="1">
            <a:schemeClr val="accent3"/>
          </a:fillRef>
          <a:effectRef idx="1">
            <a:schemeClr val="accent3"/>
          </a:effectRef>
          <a:fontRef idx="minor">
            <a:schemeClr val="lt1"/>
          </a:fontRef>
        </p:style>
        <p:txBody>
          <a:bodyPr rtlCol="0" anchor="ctr"/>
          <a:lstStyle/>
          <a:p>
            <a:r>
              <a:rPr lang="en-US" i="1" u="sng" smtClean="0">
                <a:solidFill>
                  <a:schemeClr val="tx1"/>
                </a:solidFill>
                <a:latin typeface="Times New Roman" pitchFamily="18" charset="0"/>
                <a:cs typeface="Times New Roman" pitchFamily="18" charset="0"/>
              </a:rPr>
              <a:t> </a:t>
            </a:r>
            <a:r>
              <a:rPr lang="en-US" sz="2400" u="sng" smtClean="0">
                <a:solidFill>
                  <a:schemeClr val="tx1"/>
                </a:solidFill>
                <a:latin typeface="Times New Roman" pitchFamily="18" charset="0"/>
                <a:cs typeface="Times New Roman" pitchFamily="18" charset="0"/>
              </a:rPr>
              <a:t>Lợi ích:</a:t>
            </a:r>
            <a:endParaRPr lang="en-US" sz="2400" smtClean="0">
              <a:solidFill>
                <a:schemeClr val="tx1"/>
              </a:solidFill>
              <a:latin typeface="Times New Roman" pitchFamily="18" charset="0"/>
              <a:cs typeface="Times New Roman" pitchFamily="18" charset="0"/>
            </a:endParaRPr>
          </a:p>
          <a:p>
            <a:r>
              <a:rPr lang="en-US" sz="2400" smtClean="0">
                <a:solidFill>
                  <a:schemeClr val="tx1"/>
                </a:solidFill>
                <a:latin typeface="Times New Roman" pitchFamily="18" charset="0"/>
                <a:cs typeface="Times New Roman" pitchFamily="18" charset="0"/>
              </a:rPr>
              <a:t>*Được đảm bảo thanh toán khi tuân thủ các điều khoản và điều kiện của L/C và nhận được thanh toán  nhanh nhất.</a:t>
            </a:r>
          </a:p>
          <a:p>
            <a:r>
              <a:rPr lang="en-US" sz="2400" smtClean="0">
                <a:solidFill>
                  <a:schemeClr val="tx1"/>
                </a:solidFill>
                <a:latin typeface="Times New Roman" pitchFamily="18" charset="0"/>
                <a:cs typeface="Times New Roman" pitchFamily="18" charset="0"/>
              </a:rPr>
              <a:t>*Được ngân hàng giúp đỡ tư vấn, giảm thiểu các rủi ro trong thanh toán.</a:t>
            </a:r>
          </a:p>
          <a:p>
            <a:r>
              <a:rPr lang="en-US" sz="2400" smtClean="0">
                <a:solidFill>
                  <a:schemeClr val="tx1"/>
                </a:solidFill>
                <a:latin typeface="Times New Roman" pitchFamily="18" charset="0"/>
                <a:cs typeface="Times New Roman" pitchFamily="18" charset="0"/>
              </a:rPr>
              <a:t>*Có thể sử dụng L/C như là một phương thức tài trợ cho xuất khẩu.</a:t>
            </a:r>
            <a:endParaRPr lang="en-US" sz="240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457200" y="533400"/>
          <a:ext cx="8229600" cy="5592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graphicEl>
                                              <a:dgm id="{BFC32C14-E2EE-4D47-98DD-1F29EEC73AD0}"/>
                                            </p:graphicEl>
                                          </p:spTgt>
                                        </p:tgtEl>
                                        <p:attrNameLst>
                                          <p:attrName>style.visibility</p:attrName>
                                        </p:attrNameLst>
                                      </p:cBhvr>
                                      <p:to>
                                        <p:strVal val="visible"/>
                                      </p:to>
                                    </p:set>
                                    <p:animEffect transition="in" filter="fade">
                                      <p:cBhvr>
                                        <p:cTn id="7" dur="2000"/>
                                        <p:tgtEl>
                                          <p:spTgt spid="9">
                                            <p:graphicEl>
                                              <a:dgm id="{BFC32C14-E2EE-4D47-98DD-1F29EEC73AD0}"/>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graphicEl>
                                              <a:dgm id="{F4AA7466-1899-41A6-9FBD-F30B05C4FECD}"/>
                                            </p:graphicEl>
                                          </p:spTgt>
                                        </p:tgtEl>
                                        <p:attrNameLst>
                                          <p:attrName>style.visibility</p:attrName>
                                        </p:attrNameLst>
                                      </p:cBhvr>
                                      <p:to>
                                        <p:strVal val="visible"/>
                                      </p:to>
                                    </p:set>
                                    <p:animEffect transition="in" filter="fade">
                                      <p:cBhvr>
                                        <p:cTn id="10" dur="2000"/>
                                        <p:tgtEl>
                                          <p:spTgt spid="9">
                                            <p:graphicEl>
                                              <a:dgm id="{F4AA7466-1899-41A6-9FBD-F30B05C4FECD}"/>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graphicEl>
                                              <a:dgm id="{A13638FC-47F8-41C0-AE16-196E422F62AF}"/>
                                            </p:graphicEl>
                                          </p:spTgt>
                                        </p:tgtEl>
                                        <p:attrNameLst>
                                          <p:attrName>style.visibility</p:attrName>
                                        </p:attrNameLst>
                                      </p:cBhvr>
                                      <p:to>
                                        <p:strVal val="visible"/>
                                      </p:to>
                                    </p:set>
                                    <p:animEffect transition="in" filter="fade">
                                      <p:cBhvr>
                                        <p:cTn id="15" dur="2000"/>
                                        <p:tgtEl>
                                          <p:spTgt spid="9">
                                            <p:graphicEl>
                                              <a:dgm id="{A13638FC-47F8-41C0-AE16-196E422F62AF}"/>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graphicEl>
                                              <a:dgm id="{A8ADE668-8515-417C-8EE0-DEC1E1F17D01}"/>
                                            </p:graphicEl>
                                          </p:spTgt>
                                        </p:tgtEl>
                                        <p:attrNameLst>
                                          <p:attrName>style.visibility</p:attrName>
                                        </p:attrNameLst>
                                      </p:cBhvr>
                                      <p:to>
                                        <p:strVal val="visible"/>
                                      </p:to>
                                    </p:set>
                                    <p:animEffect transition="in" filter="fade">
                                      <p:cBhvr>
                                        <p:cTn id="20" dur="2000"/>
                                        <p:tgtEl>
                                          <p:spTgt spid="9">
                                            <p:graphicEl>
                                              <a:dgm id="{A8ADE668-8515-417C-8EE0-DEC1E1F17D01}"/>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graphicEl>
                                              <a:dgm id="{B5BA9119-A6BD-4872-A29F-E519F7AAC9F1}"/>
                                            </p:graphicEl>
                                          </p:spTgt>
                                        </p:tgtEl>
                                        <p:attrNameLst>
                                          <p:attrName>style.visibility</p:attrName>
                                        </p:attrNameLst>
                                      </p:cBhvr>
                                      <p:to>
                                        <p:strVal val="visible"/>
                                      </p:to>
                                    </p:set>
                                    <p:animEffect transition="in" filter="fade">
                                      <p:cBhvr>
                                        <p:cTn id="25" dur="2000"/>
                                        <p:tgtEl>
                                          <p:spTgt spid="9">
                                            <p:graphicEl>
                                              <a:dgm id="{B5BA9119-A6BD-4872-A29F-E519F7AAC9F1}"/>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graphicEl>
                                              <a:dgm id="{CD61D01E-AF75-4072-B3D9-8AF5DC6D286B}"/>
                                            </p:graphicEl>
                                          </p:spTgt>
                                        </p:tgtEl>
                                        <p:attrNameLst>
                                          <p:attrName>style.visibility</p:attrName>
                                        </p:attrNameLst>
                                      </p:cBhvr>
                                      <p:to>
                                        <p:strVal val="visible"/>
                                      </p:to>
                                    </p:set>
                                    <p:animEffect transition="in" filter="fade">
                                      <p:cBhvr>
                                        <p:cTn id="30" dur="2000"/>
                                        <p:tgtEl>
                                          <p:spTgt spid="9">
                                            <p:graphicEl>
                                              <a:dgm id="{CD61D01E-AF75-4072-B3D9-8AF5DC6D286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err="1" smtClean="0"/>
              <a:t>Danh</a:t>
            </a:r>
            <a:r>
              <a:rPr lang="en-US" smtClean="0"/>
              <a:t> </a:t>
            </a:r>
            <a:r>
              <a:rPr lang="en-US" err="1" smtClean="0"/>
              <a:t>sách</a:t>
            </a:r>
            <a:r>
              <a:rPr lang="en-US" smtClean="0"/>
              <a:t> </a:t>
            </a:r>
            <a:r>
              <a:rPr lang="en-US" err="1" smtClean="0"/>
              <a:t>thành</a:t>
            </a:r>
            <a:r>
              <a:rPr lang="en-US" smtClean="0"/>
              <a:t> </a:t>
            </a:r>
            <a:r>
              <a:rPr lang="en-US" err="1" smtClean="0"/>
              <a:t>viên</a:t>
            </a:r>
            <a:r>
              <a:rPr lang="en-US" smtClean="0"/>
              <a:t> </a:t>
            </a:r>
            <a:r>
              <a:rPr lang="en-US" err="1" smtClean="0"/>
              <a:t>nhóm</a:t>
            </a:r>
            <a:r>
              <a:rPr lang="en-US" smtClean="0"/>
              <a:t> </a:t>
            </a:r>
            <a:br>
              <a:rPr lang="en-US" smtClean="0"/>
            </a:br>
            <a:endParaRPr lang="en-US"/>
          </a:p>
        </p:txBody>
      </p:sp>
      <p:sp>
        <p:nvSpPr>
          <p:cNvPr id="3" name="Content Placeholder 2"/>
          <p:cNvSpPr>
            <a:spLocks noGrp="1"/>
          </p:cNvSpPr>
          <p:nvPr>
            <p:ph idx="1"/>
          </p:nvPr>
        </p:nvSpPr>
        <p:spPr/>
        <p:txBody>
          <a:bodyPr/>
          <a:lstStyle/>
          <a:p>
            <a:r>
              <a:rPr lang="en-US" smtClean="0"/>
              <a:t>Nguyễn Văn Hải</a:t>
            </a:r>
          </a:p>
          <a:p>
            <a:r>
              <a:rPr lang="en-US" smtClean="0"/>
              <a:t>Phùng Mạnh Hiệp</a:t>
            </a:r>
          </a:p>
          <a:p>
            <a:r>
              <a:rPr lang="en-US" smtClean="0"/>
              <a:t> Nguyễn Thị Thanh Hòa </a:t>
            </a:r>
          </a:p>
          <a:p>
            <a:r>
              <a:rPr lang="en-US" smtClean="0"/>
              <a:t> Vương Duy </a:t>
            </a:r>
            <a:r>
              <a:rPr lang="en-US" smtClean="0"/>
              <a:t>Hùng</a:t>
            </a:r>
          </a:p>
          <a:p>
            <a:r>
              <a:rPr lang="en-US" smtClean="0"/>
              <a:t>Lê Mạnh Hùng</a:t>
            </a:r>
          </a:p>
          <a:p>
            <a:r>
              <a:rPr lang="en-US" smtClean="0"/>
              <a:t>Nguyễn Thị Huyền </a:t>
            </a:r>
          </a:p>
          <a:p>
            <a:r>
              <a:rPr lang="en-US" smtClean="0"/>
              <a:t>Đinh Thị Thu Hương</a:t>
            </a:r>
          </a:p>
          <a:p>
            <a:r>
              <a:rPr lang="en-US" smtClean="0"/>
              <a:t>Trần Thị Hường</a:t>
            </a:r>
            <a:endParaRPr lang="en-US" smtClean="0"/>
          </a:p>
          <a:p>
            <a:endParaRPr lang="en-US" smtClean="0"/>
          </a:p>
          <a:p>
            <a:endParaRPr lang="en-US" smtClean="0"/>
          </a:p>
          <a:p>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smtClean="0">
                <a:latin typeface="Times New Roman" pitchFamily="18" charset="0"/>
                <a:cs typeface="Times New Roman" pitchFamily="18" charset="0"/>
              </a:rPr>
              <a:t>Ngân hàng phát hành</a:t>
            </a:r>
          </a:p>
        </p:txBody>
      </p:sp>
      <p:sp>
        <p:nvSpPr>
          <p:cNvPr id="3" name="Content Placeholder 2"/>
          <p:cNvSpPr>
            <a:spLocks noGrp="1"/>
          </p:cNvSpPr>
          <p:nvPr>
            <p:ph idx="1"/>
          </p:nvPr>
        </p:nvSpPr>
        <p:spPr>
          <a:xfrm>
            <a:off x="533400" y="1371600"/>
            <a:ext cx="8219256" cy="4968552"/>
          </a:xfrm>
        </p:spPr>
        <p:txBody>
          <a:bodyPr/>
          <a:lstStyle/>
          <a:p>
            <a:pPr eaLnBrk="1" hangingPunct="1">
              <a:buNone/>
            </a:pPr>
            <a:endParaRPr lang="en-US" smtClean="0">
              <a:latin typeface="Times New Roman" pitchFamily="18" charset="0"/>
              <a:cs typeface="Times New Roman" pitchFamily="18" charset="0"/>
            </a:endParaRPr>
          </a:p>
          <a:p>
            <a:pPr>
              <a:buFont typeface="Wingdings" pitchFamily="2" charset="2"/>
              <a:buChar char="v"/>
            </a:pPr>
            <a:r>
              <a:rPr lang="en-US" smtClean="0">
                <a:latin typeface="Times New Roman" pitchFamily="18" charset="0"/>
                <a:cs typeface="Times New Roman" pitchFamily="18" charset="0"/>
              </a:rPr>
              <a:t>Ngân hàng phát hành là ngân hàng theo yêu cầu của người yêu cầu hoặc nhân danh chính mình phát hành một tín dụng.</a:t>
            </a:r>
          </a:p>
          <a:p>
            <a:pPr eaLnBrk="1" hangingPunct="1">
              <a:buNone/>
            </a:pPr>
            <a:endParaRPr lang="en-US" smtClean="0">
              <a:latin typeface="Times New Roman" pitchFamily="18" charset="0"/>
              <a:cs typeface="Times New Roman" pitchFamily="18" charset="0"/>
            </a:endParaRPr>
          </a:p>
          <a:p>
            <a:pPr eaLnBrk="1" hangingPunct="1">
              <a:buFont typeface="Wingdings" pitchFamily="2" charset="2"/>
              <a:buChar char="v"/>
            </a:pPr>
            <a:r>
              <a:rPr lang="en-US" smtClean="0">
                <a:latin typeface="Times New Roman" pitchFamily="18" charset="0"/>
                <a:cs typeface="Times New Roman" pitchFamily="18" charset="0"/>
              </a:rPr>
              <a:t>Trách nhiệm của NHPH bao gồm 3 trách nhiệm chính:</a:t>
            </a:r>
          </a:p>
        </p:txBody>
      </p:sp>
      <p:graphicFrame>
        <p:nvGraphicFramePr>
          <p:cNvPr id="4" name="Diagram 3"/>
          <p:cNvGraphicFramePr/>
          <p:nvPr/>
        </p:nvGraphicFramePr>
        <p:xfrm>
          <a:off x="685800" y="3581400"/>
          <a:ext cx="7848600" cy="259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A9DF1FBB-AAEF-4759-BE57-CB4A5C8F19D9}"/>
                                            </p:graphicEl>
                                          </p:spTgt>
                                        </p:tgtEl>
                                        <p:attrNameLst>
                                          <p:attrName>style.visibility</p:attrName>
                                        </p:attrNameLst>
                                      </p:cBhvr>
                                      <p:to>
                                        <p:strVal val="visible"/>
                                      </p:to>
                                    </p:set>
                                    <p:animEffect transition="in" filter="fade">
                                      <p:cBhvr>
                                        <p:cTn id="22" dur="2000"/>
                                        <p:tgtEl>
                                          <p:spTgt spid="4">
                                            <p:graphicEl>
                                              <a:dgm id="{A9DF1FBB-AAEF-4759-BE57-CB4A5C8F19D9}"/>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BA4358CA-7110-4675-9B96-E0347D5202ED}"/>
                                            </p:graphicEl>
                                          </p:spTgt>
                                        </p:tgtEl>
                                        <p:attrNameLst>
                                          <p:attrName>style.visibility</p:attrName>
                                        </p:attrNameLst>
                                      </p:cBhvr>
                                      <p:to>
                                        <p:strVal val="visible"/>
                                      </p:to>
                                    </p:set>
                                    <p:animEffect transition="in" filter="fade">
                                      <p:cBhvr>
                                        <p:cTn id="27" dur="2000"/>
                                        <p:tgtEl>
                                          <p:spTgt spid="4">
                                            <p:graphicEl>
                                              <a:dgm id="{BA4358CA-7110-4675-9B96-E0347D5202ED}"/>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graphicEl>
                                              <a:dgm id="{52B66E38-9908-4EA2-8E4B-62E57A57C5A4}"/>
                                            </p:graphicEl>
                                          </p:spTgt>
                                        </p:tgtEl>
                                        <p:attrNameLst>
                                          <p:attrName>style.visibility</p:attrName>
                                        </p:attrNameLst>
                                      </p:cBhvr>
                                      <p:to>
                                        <p:strVal val="visible"/>
                                      </p:to>
                                    </p:set>
                                    <p:animEffect transition="in" filter="fade">
                                      <p:cBhvr>
                                        <p:cTn id="32" dur="2000"/>
                                        <p:tgtEl>
                                          <p:spTgt spid="4">
                                            <p:graphicEl>
                                              <a:dgm id="{52B66E38-9908-4EA2-8E4B-62E57A57C5A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4"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smtClean="0">
                <a:latin typeface="Times New Roman" pitchFamily="18" charset="0"/>
                <a:cs typeface="Times New Roman" pitchFamily="18" charset="0"/>
              </a:rPr>
              <a:t>Ngân hàng thông báo</a:t>
            </a:r>
          </a:p>
        </p:txBody>
      </p:sp>
      <p:sp>
        <p:nvSpPr>
          <p:cNvPr id="3" name="Content Placeholder 2"/>
          <p:cNvSpPr>
            <a:spLocks noGrp="1"/>
          </p:cNvSpPr>
          <p:nvPr>
            <p:ph idx="1"/>
          </p:nvPr>
        </p:nvSpPr>
        <p:spPr/>
        <p:txBody>
          <a:bodyPr/>
          <a:lstStyle/>
          <a:p>
            <a:pPr eaLnBrk="1" hangingPunct="1">
              <a:buFont typeface="Wingdings" pitchFamily="2" charset="2"/>
              <a:buChar char="v"/>
            </a:pPr>
            <a:r>
              <a:rPr lang="en-US" sz="2400" smtClean="0">
                <a:latin typeface="Times New Roman" pitchFamily="18" charset="0"/>
                <a:cs typeface="Times New Roman" pitchFamily="18" charset="0"/>
              </a:rPr>
              <a:t>Ngân hàng thông báo là ngân hàng tiến hành thông báo tín dụng theo yêu cầu của ngân hàng phát hành.</a:t>
            </a:r>
          </a:p>
          <a:p>
            <a:pPr>
              <a:buFont typeface="Wingdings" pitchFamily="2" charset="2"/>
              <a:buChar char="v"/>
            </a:pPr>
            <a:r>
              <a:rPr lang="en-US" sz="2400" smtClean="0">
                <a:latin typeface="Times New Roman" pitchFamily="18" charset="0"/>
                <a:cs typeface="Times New Roman" pitchFamily="18" charset="0"/>
              </a:rPr>
              <a:t>NHTB xuất hiện để đảm bảo an toàn cho người thụ hưởng tránh nhận phải một L/C giả gây hậu quả nghiêm trọng.</a:t>
            </a:r>
          </a:p>
          <a:p>
            <a:pPr eaLnBrk="1" hangingPunct="1">
              <a:buFont typeface="Wingdings" pitchFamily="2" charset="2"/>
              <a:buChar char="v"/>
            </a:pPr>
            <a:r>
              <a:rPr lang="en-US" sz="2400" smtClean="0">
                <a:latin typeface="Times New Roman" pitchFamily="18" charset="0"/>
                <a:cs typeface="Times New Roman" pitchFamily="18" charset="0"/>
              </a:rPr>
              <a:t>Mục đích chuyển L/C cho nhà xuất khẩu thông qua NHTB là để xác minh tính chân thật bề ngoài của L/C.</a:t>
            </a:r>
          </a:p>
          <a:p>
            <a:pPr eaLnBrk="1" hangingPunct="1">
              <a:buFont typeface="Wingdings" pitchFamily="2" charset="2"/>
              <a:buChar char="v"/>
            </a:pPr>
            <a:r>
              <a:rPr lang="en-US" sz="2400" smtClean="0">
                <a:latin typeface="Times New Roman" pitchFamily="18" charset="0"/>
                <a:cs typeface="Times New Roman" pitchFamily="18" charset="0"/>
              </a:rPr>
              <a:t>Trách nhiệm của NHTB:</a:t>
            </a:r>
          </a:p>
          <a:p>
            <a:pPr eaLnBrk="1" hangingPunct="1"/>
            <a:endParaRPr lang="en-US" sz="2400" smtClean="0">
              <a:latin typeface="Times New Roman" pitchFamily="18" charset="0"/>
              <a:cs typeface="Times New Roman" pitchFamily="18" charset="0"/>
            </a:endParaRPr>
          </a:p>
        </p:txBody>
      </p:sp>
      <p:graphicFrame>
        <p:nvGraphicFramePr>
          <p:cNvPr id="5" name="Diagram 4"/>
          <p:cNvGraphicFramePr/>
          <p:nvPr/>
        </p:nvGraphicFramePr>
        <p:xfrm>
          <a:off x="1143000" y="4724400"/>
          <a:ext cx="6096000" cy="129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5"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smtClean="0">
                <a:latin typeface="Times New Roman" pitchFamily="18" charset="0"/>
                <a:cs typeface="Times New Roman" pitchFamily="18" charset="0"/>
              </a:rPr>
              <a:t>Ngân hàng xác nhận</a:t>
            </a:r>
          </a:p>
        </p:txBody>
      </p:sp>
      <p:sp>
        <p:nvSpPr>
          <p:cNvPr id="3" name="Content Placeholder 2"/>
          <p:cNvSpPr>
            <a:spLocks noGrp="1"/>
          </p:cNvSpPr>
          <p:nvPr>
            <p:ph idx="1"/>
          </p:nvPr>
        </p:nvSpPr>
        <p:spPr/>
        <p:txBody>
          <a:bodyPr/>
          <a:lstStyle/>
          <a:p>
            <a:pPr eaLnBrk="1" hangingPunct="1">
              <a:buFont typeface="Wingdings" pitchFamily="2" charset="2"/>
              <a:buChar char="v"/>
            </a:pPr>
            <a:endParaRPr lang="en-US" smtClean="0">
              <a:latin typeface="Times New Roman" pitchFamily="18" charset="0"/>
              <a:cs typeface="Times New Roman" pitchFamily="18" charset="0"/>
            </a:endParaRPr>
          </a:p>
          <a:p>
            <a:pPr eaLnBrk="1" hangingPunct="1">
              <a:buFont typeface="Wingdings" pitchFamily="2" charset="2"/>
              <a:buChar char="v"/>
            </a:pPr>
            <a:r>
              <a:rPr lang="en-US" smtClean="0">
                <a:latin typeface="Times New Roman" pitchFamily="18" charset="0"/>
                <a:cs typeface="Times New Roman" pitchFamily="18" charset="0"/>
              </a:rPr>
              <a:t>Ngân hàng xác nhận là ngân hàng theo yêu cầu hoặc theo sự ủy quyền của ngân hàng phát hành, thực hiện xác nhận của mình đối với một tín dụng.</a:t>
            </a:r>
          </a:p>
          <a:p>
            <a:pPr eaLnBrk="1" hangingPunct="1"/>
            <a:endParaRPr lang="en-US" smtClean="0">
              <a:latin typeface="Times New Roman" pitchFamily="18" charset="0"/>
              <a:cs typeface="Times New Roman" pitchFamily="18" charset="0"/>
            </a:endParaRPr>
          </a:p>
          <a:p>
            <a:pPr eaLnBrk="1" hangingPunct="1">
              <a:buNone/>
            </a:pPr>
            <a:endParaRPr lang="en-US" smtClean="0">
              <a:latin typeface="Times New Roman" pitchFamily="18" charset="0"/>
              <a:cs typeface="Times New Roman" pitchFamily="18" charset="0"/>
            </a:endParaRPr>
          </a:p>
          <a:p>
            <a:pPr eaLnBrk="1" hangingPunct="1">
              <a:buFont typeface="Wingdings" pitchFamily="2" charset="2"/>
              <a:buChar char="v"/>
            </a:pPr>
            <a:r>
              <a:rPr lang="en-US" i="1" smtClean="0">
                <a:latin typeface="Times New Roman" pitchFamily="18" charset="0"/>
                <a:cs typeface="Times New Roman" pitchFamily="18" charset="0"/>
              </a:rPr>
              <a:t>Trách nhiệm trả tiền trước hết thuộc về NHPH, nếu NH này không trả tiền thì NHXN phải trả thay.</a:t>
            </a:r>
          </a:p>
          <a:p>
            <a:pPr eaLnBrk="1" hangingPunct="1">
              <a:buNone/>
            </a:pPr>
            <a:endParaRPr lang="en-US" smtClean="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r>
              <a:rPr lang="en-US" smtClean="0">
                <a:latin typeface="Times New Roman" pitchFamily="18" charset="0"/>
                <a:cs typeface="Times New Roman" pitchFamily="18" charset="0"/>
              </a:rPr>
              <a:t>Ngân hàng  chỉ định</a:t>
            </a:r>
          </a:p>
        </p:txBody>
      </p:sp>
      <p:sp>
        <p:nvSpPr>
          <p:cNvPr id="3" name="Content Placeholder 2"/>
          <p:cNvSpPr>
            <a:spLocks noGrp="1"/>
          </p:cNvSpPr>
          <p:nvPr>
            <p:ph idx="1"/>
          </p:nvPr>
        </p:nvSpPr>
        <p:spPr/>
        <p:txBody>
          <a:bodyPr rtlCol="0">
            <a:normAutofit/>
          </a:bodyPr>
          <a:lstStyle/>
          <a:p>
            <a:pPr eaLnBrk="1" fontAlgn="auto" hangingPunct="1">
              <a:spcAft>
                <a:spcPts val="0"/>
              </a:spcAft>
              <a:buFont typeface="Wingdings" pitchFamily="2" charset="2"/>
              <a:buChar char="v"/>
              <a:defRPr/>
            </a:pPr>
            <a:r>
              <a:rPr lang="en-US" smtClean="0">
                <a:latin typeface="Times New Roman" pitchFamily="18" charset="0"/>
                <a:cs typeface="Times New Roman" pitchFamily="18" charset="0"/>
              </a:rPr>
              <a:t>Ngân hàng  chỉ định là ngân hàng mà với ngân hàng đó </a:t>
            </a:r>
            <a:r>
              <a:rPr lang="en-US" b="1" i="1" u="sng" smtClean="0">
                <a:latin typeface="Times New Roman" pitchFamily="18" charset="0"/>
                <a:cs typeface="Times New Roman" pitchFamily="18" charset="0"/>
              </a:rPr>
              <a:t>tín dụng có giá trị thanh toán</a:t>
            </a:r>
            <a:r>
              <a:rPr lang="en-US" smtClean="0">
                <a:latin typeface="Times New Roman" pitchFamily="18" charset="0"/>
                <a:cs typeface="Times New Roman" pitchFamily="18" charset="0"/>
              </a:rPr>
              <a:t>, hoặc bất cứ ngân hàng nào trong trường hợp tín dụng có giá trị thanh toán với bất cứ ngân hàng nào.</a:t>
            </a:r>
          </a:p>
          <a:p>
            <a:pPr eaLnBrk="1" fontAlgn="auto" hangingPunct="1">
              <a:spcAft>
                <a:spcPts val="0"/>
              </a:spcAft>
              <a:buNone/>
              <a:defRPr/>
            </a:pPr>
            <a:endParaRPr lang="en-US" smtClean="0">
              <a:latin typeface="Times New Roman" pitchFamily="18" charset="0"/>
              <a:cs typeface="Times New Roman" pitchFamily="18" charset="0"/>
            </a:endParaRPr>
          </a:p>
          <a:p>
            <a:pPr eaLnBrk="1" fontAlgn="auto" hangingPunct="1">
              <a:spcAft>
                <a:spcPts val="0"/>
              </a:spcAft>
              <a:buFont typeface="Wingdings" pitchFamily="2" charset="2"/>
              <a:buChar char="v"/>
              <a:defRPr/>
            </a:pPr>
            <a:r>
              <a:rPr lang="en-US" smtClean="0">
                <a:latin typeface="Times New Roman" pitchFamily="18" charset="0"/>
                <a:cs typeface="Times New Roman" pitchFamily="18" charset="0"/>
              </a:rPr>
              <a:t>Đối với NHCĐ không phải NHXN sẽ </a:t>
            </a:r>
            <a:r>
              <a:rPr lang="en-US" b="1" i="1" u="sng" smtClean="0">
                <a:latin typeface="Times New Roman" pitchFamily="18" charset="0"/>
                <a:cs typeface="Times New Roman" pitchFamily="18" charset="0"/>
              </a:rPr>
              <a:t>không ràng buộc NHCĐ phải trách nhiệm thanh toán hay chiết khấu</a:t>
            </a:r>
            <a:r>
              <a:rPr lang="en-US" smtClean="0">
                <a:latin typeface="Times New Roman" pitchFamily="18" charset="0"/>
                <a:cs typeface="Times New Roman" pitchFamily="18" charset="0"/>
              </a:rPr>
              <a:t>. Trừ khi NHCĐ đồng ý sẽ thanh toán hoặc chiết khấu mới phát sinh trách nhiệm thanh toán hoặc chiết khấu.</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ooter Placeholder 3"/>
          <p:cNvSpPr>
            <a:spLocks noGrp="1"/>
          </p:cNvSpPr>
          <p:nvPr>
            <p:ph type="ftr" sz="quarter" idx="10"/>
          </p:nvPr>
        </p:nvSpPr>
        <p:spPr/>
        <p:txBody>
          <a:bodyPr/>
          <a:lstStyle/>
          <a:p>
            <a:r>
              <a:rPr lang="en-US"/>
              <a:t>Company Logo</a:t>
            </a:r>
          </a:p>
        </p:txBody>
      </p:sp>
      <p:sp>
        <p:nvSpPr>
          <p:cNvPr id="70658" name="Rectangle 2"/>
          <p:cNvSpPr>
            <a:spLocks noGrp="1" noChangeArrowheads="1"/>
          </p:cNvSpPr>
          <p:nvPr>
            <p:ph type="title"/>
          </p:nvPr>
        </p:nvSpPr>
        <p:spPr/>
        <p:txBody>
          <a:bodyPr/>
          <a:lstStyle/>
          <a:p>
            <a:r>
              <a:rPr lang="en-US" i="1" smtClean="0">
                <a:latin typeface="Times New Roman" pitchFamily="18" charset="0"/>
                <a:cs typeface="Times New Roman" pitchFamily="18" charset="0"/>
              </a:rPr>
              <a:t>Lợi ích và bất lợi của các ngân hàng</a:t>
            </a:r>
            <a:endParaRPr lang="en-US"/>
          </a:p>
        </p:txBody>
      </p:sp>
      <p:sp>
        <p:nvSpPr>
          <p:cNvPr id="70659" name="AutoShape 3"/>
          <p:cNvSpPr>
            <a:spLocks noChangeArrowheads="1"/>
          </p:cNvSpPr>
          <p:nvPr/>
        </p:nvSpPr>
        <p:spPr bwMode="auto">
          <a:xfrm>
            <a:off x="5562600" y="2819400"/>
            <a:ext cx="2819400" cy="350520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eaLnBrk="0" hangingPunct="0"/>
            <a:endParaRPr lang="en-US" dirty="0">
              <a:latin typeface="Verdana" pitchFamily="34" charset="0"/>
            </a:endParaRPr>
          </a:p>
        </p:txBody>
      </p:sp>
      <p:sp>
        <p:nvSpPr>
          <p:cNvPr id="70661" name="AutoShape 5"/>
          <p:cNvSpPr>
            <a:spLocks noChangeArrowheads="1"/>
          </p:cNvSpPr>
          <p:nvPr/>
        </p:nvSpPr>
        <p:spPr bwMode="auto">
          <a:xfrm>
            <a:off x="609600" y="2743200"/>
            <a:ext cx="2895600" cy="358140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eaLnBrk="0" hangingPunct="0"/>
            <a:endParaRPr lang="en-US">
              <a:latin typeface="Verdana" pitchFamily="34" charset="0"/>
            </a:endParaRPr>
          </a:p>
        </p:txBody>
      </p:sp>
      <p:sp>
        <p:nvSpPr>
          <p:cNvPr id="70663" name="Freeform 7"/>
          <p:cNvSpPr>
            <a:spLocks/>
          </p:cNvSpPr>
          <p:nvPr/>
        </p:nvSpPr>
        <p:spPr bwMode="gray">
          <a:xfrm>
            <a:off x="3429000" y="2590800"/>
            <a:ext cx="903288"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p>
            <a:endParaRPr lang="en-US"/>
          </a:p>
        </p:txBody>
      </p:sp>
      <p:sp>
        <p:nvSpPr>
          <p:cNvPr id="70664" name="AutoShape 8"/>
          <p:cNvSpPr>
            <a:spLocks noChangeAspect="1" noChangeArrowheads="1" noTextEdit="1"/>
          </p:cNvSpPr>
          <p:nvPr/>
        </p:nvSpPr>
        <p:spPr bwMode="gray">
          <a:xfrm flipH="1">
            <a:off x="4868863" y="3252788"/>
            <a:ext cx="909637" cy="1244600"/>
          </a:xfrm>
          <a:prstGeom prst="rect">
            <a:avLst/>
          </a:prstGeom>
          <a:noFill/>
          <a:ln w="9525">
            <a:noFill/>
            <a:miter lim="800000"/>
            <a:headEnd/>
            <a:tailEnd/>
          </a:ln>
        </p:spPr>
        <p:txBody>
          <a:bodyPr/>
          <a:lstStyle/>
          <a:p>
            <a:endParaRPr lang="en-US"/>
          </a:p>
        </p:txBody>
      </p:sp>
      <p:sp>
        <p:nvSpPr>
          <p:cNvPr id="70665" name="Freeform 9"/>
          <p:cNvSpPr>
            <a:spLocks/>
          </p:cNvSpPr>
          <p:nvPr/>
        </p:nvSpPr>
        <p:spPr bwMode="gray">
          <a:xfrm flipH="1">
            <a:off x="4724400" y="2590800"/>
            <a:ext cx="903287" cy="124142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ln>
            <a:headEnd/>
            <a:tailEnd/>
          </a:ln>
        </p:spPr>
        <p:style>
          <a:lnRef idx="0">
            <a:schemeClr val="accent1"/>
          </a:lnRef>
          <a:fillRef idx="3">
            <a:schemeClr val="accent1"/>
          </a:fillRef>
          <a:effectRef idx="3">
            <a:schemeClr val="accent1"/>
          </a:effectRef>
          <a:fontRef idx="minor">
            <a:schemeClr val="lt1"/>
          </a:fontRef>
        </p:style>
        <p:txBody>
          <a:bodyPr/>
          <a:lstStyle/>
          <a:p>
            <a:endParaRPr lang="en-US"/>
          </a:p>
        </p:txBody>
      </p:sp>
      <p:grpSp>
        <p:nvGrpSpPr>
          <p:cNvPr id="2" name="Group 10"/>
          <p:cNvGrpSpPr>
            <a:grpSpLocks/>
          </p:cNvGrpSpPr>
          <p:nvPr/>
        </p:nvGrpSpPr>
        <p:grpSpPr bwMode="auto">
          <a:xfrm>
            <a:off x="3048000" y="914401"/>
            <a:ext cx="2998788" cy="1676400"/>
            <a:chOff x="1997" y="1314"/>
            <a:chExt cx="1889" cy="1009"/>
          </a:xfrm>
        </p:grpSpPr>
        <p:grpSp>
          <p:nvGrpSpPr>
            <p:cNvPr id="3" name="Group 11"/>
            <p:cNvGrpSpPr>
              <a:grpSpLocks/>
            </p:cNvGrpSpPr>
            <p:nvPr/>
          </p:nvGrpSpPr>
          <p:grpSpPr bwMode="auto">
            <a:xfrm>
              <a:off x="1997" y="1404"/>
              <a:ext cx="1889" cy="919"/>
              <a:chOff x="1973" y="1027"/>
              <a:chExt cx="1926" cy="937"/>
            </a:xfrm>
          </p:grpSpPr>
          <p:sp>
            <p:nvSpPr>
              <p:cNvPr id="70668" name="Oval 12"/>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w="9525">
                <a:noFill/>
                <a:round/>
                <a:headEnd/>
                <a:tailEnd/>
              </a:ln>
              <a:effectLst/>
            </p:spPr>
            <p:txBody>
              <a:bodyPr wrap="none" anchor="ctr"/>
              <a:lstStyle/>
              <a:p>
                <a:endParaRPr lang="en-US"/>
              </a:p>
            </p:txBody>
          </p:sp>
          <p:sp>
            <p:nvSpPr>
              <p:cNvPr id="70669" name="Oval 13"/>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hlink"/>
                  </a:gs>
                </a:gsLst>
                <a:lin ang="2700000" scaled="1"/>
              </a:gradFill>
              <a:ln w="9525">
                <a:noFill/>
                <a:round/>
                <a:headEnd/>
                <a:tailEnd/>
              </a:ln>
              <a:effectLst/>
            </p:spPr>
            <p:txBody>
              <a:bodyPr wrap="none" anchor="ctr"/>
              <a:lstStyle/>
              <a:p>
                <a:endParaRPr lang="en-US"/>
              </a:p>
            </p:txBody>
          </p:sp>
        </p:grpSp>
        <p:sp>
          <p:nvSpPr>
            <p:cNvPr id="70670" name="Oval 14"/>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w="9525" algn="ctr">
              <a:noFill/>
              <a:round/>
              <a:headEnd/>
              <a:tailEnd/>
            </a:ln>
            <a:effectLst/>
          </p:spPr>
          <p:txBody>
            <a:bodyPr vert="eaVert" wrap="none" anchor="ctr"/>
            <a:lstStyle/>
            <a:p>
              <a:endParaRPr lang="en-US"/>
            </a:p>
          </p:txBody>
        </p:sp>
        <p:sp>
          <p:nvSpPr>
            <p:cNvPr id="70671" name="Oval 15"/>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w="9525" algn="ctr">
              <a:noFill/>
              <a:round/>
              <a:headEnd/>
              <a:tailEnd/>
            </a:ln>
            <a:effectLst/>
          </p:spPr>
          <p:txBody>
            <a:bodyPr vert="eaVert" wrap="none" anchor="ctr"/>
            <a:lstStyle/>
            <a:p>
              <a:endParaRPr lang="en-US"/>
            </a:p>
          </p:txBody>
        </p:sp>
        <p:sp>
          <p:nvSpPr>
            <p:cNvPr id="70672" name="Oval 16"/>
            <p:cNvSpPr>
              <a:spLocks noChangeArrowheads="1"/>
            </p:cNvSpPr>
            <p:nvPr/>
          </p:nvSpPr>
          <p:spPr bwMode="gray">
            <a:xfrm>
              <a:off x="2125" y="1327"/>
              <a:ext cx="1570" cy="770"/>
            </a:xfrm>
            <a:prstGeom prst="ellipse">
              <a:avLst/>
            </a:prstGeom>
            <a:gradFill rotWithShape="1">
              <a:gsLst>
                <a:gs pos="0">
                  <a:schemeClr val="accent1">
                    <a:gamma/>
                    <a:shade val="79216"/>
                    <a:invGamma/>
                  </a:schemeClr>
                </a:gs>
                <a:gs pos="100000">
                  <a:schemeClr val="accent1">
                    <a:alpha val="48000"/>
                  </a:schemeClr>
                </a:gs>
              </a:gsLst>
              <a:lin ang="2700000" scaled="1"/>
            </a:gradFill>
            <a:ln w="9525" algn="ctr">
              <a:noFill/>
              <a:round/>
              <a:headEnd/>
              <a:tailEnd/>
            </a:ln>
            <a:effectLst/>
          </p:spPr>
          <p:txBody>
            <a:bodyPr vert="eaVert" wrap="none" anchor="ctr"/>
            <a:lstStyle/>
            <a:p>
              <a:endParaRPr lang="en-US"/>
            </a:p>
          </p:txBody>
        </p:sp>
        <p:sp>
          <p:nvSpPr>
            <p:cNvPr id="70673" name="Oval 17"/>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w="9525" algn="ctr">
              <a:noFill/>
              <a:round/>
              <a:headEnd/>
              <a:tailEnd/>
            </a:ln>
            <a:effectLst/>
          </p:spPr>
          <p:txBody>
            <a:bodyPr vert="eaVert" wrap="none" anchor="ctr"/>
            <a:lstStyle/>
            <a:p>
              <a:endParaRPr lang="en-US"/>
            </a:p>
          </p:txBody>
        </p:sp>
      </p:grpSp>
      <p:sp>
        <p:nvSpPr>
          <p:cNvPr id="70674" name="Text Box 18"/>
          <p:cNvSpPr txBox="1">
            <a:spLocks noChangeArrowheads="1"/>
          </p:cNvSpPr>
          <p:nvPr/>
        </p:nvSpPr>
        <p:spPr bwMode="auto">
          <a:xfrm>
            <a:off x="3886200" y="1828800"/>
            <a:ext cx="1228725" cy="669925"/>
          </a:xfrm>
          <a:prstGeom prst="rect">
            <a:avLst/>
          </a:prstGeom>
          <a:noFill/>
          <a:ln w="9525" algn="ctr">
            <a:noFill/>
            <a:miter lim="800000"/>
            <a:headEnd/>
            <a:tailEnd/>
          </a:ln>
          <a:effectLst/>
        </p:spPr>
        <p:txBody>
          <a:bodyPr wrap="none">
            <a:spAutoFit/>
          </a:bodyPr>
          <a:lstStyle/>
          <a:p>
            <a:pPr algn="ctr" eaLnBrk="0" hangingPunct="0"/>
            <a:r>
              <a:rPr lang="en-US" sz="2400" b="1" dirty="0">
                <a:solidFill>
                  <a:srgbClr val="000000"/>
                </a:solidFill>
              </a:rPr>
              <a:t>Title</a:t>
            </a:r>
          </a:p>
          <a:p>
            <a:pPr algn="ctr" eaLnBrk="0" hangingPunct="0"/>
            <a:r>
              <a:rPr lang="en-US" sz="1400" dirty="0">
                <a:solidFill>
                  <a:srgbClr val="000000"/>
                </a:solidFill>
              </a:rPr>
              <a:t>Add your text</a:t>
            </a:r>
          </a:p>
        </p:txBody>
      </p:sp>
      <p:sp>
        <p:nvSpPr>
          <p:cNvPr id="20" name="Rectangle 19"/>
          <p:cNvSpPr/>
          <p:nvPr/>
        </p:nvSpPr>
        <p:spPr>
          <a:xfrm>
            <a:off x="762000" y="2895600"/>
            <a:ext cx="2667000" cy="3046988"/>
          </a:xfrm>
          <a:prstGeom prst="rect">
            <a:avLst/>
          </a:prstGeom>
        </p:spPr>
        <p:txBody>
          <a:bodyPr wrap="square">
            <a:spAutoFit/>
          </a:bodyPr>
          <a:lstStyle/>
          <a:p>
            <a:r>
              <a:rPr lang="en-US" sz="2400" u="sng" dirty="0" smtClean="0">
                <a:latin typeface="Times New Roman" pitchFamily="18" charset="0"/>
                <a:cs typeface="Times New Roman" pitchFamily="18" charset="0"/>
              </a:rPr>
              <a:t>Lợi ích:</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*Thu được các khoản khá lớn từ phí dịch vụ.</a:t>
            </a:r>
          </a:p>
          <a:p>
            <a:r>
              <a:rPr lang="en-US" sz="2400" dirty="0" smtClean="0">
                <a:latin typeface="Times New Roman" pitchFamily="18" charset="0"/>
                <a:cs typeface="Times New Roman" pitchFamily="18" charset="0"/>
              </a:rPr>
              <a:t>*Tạo điều kiện mở rộng tín dụng, bảo lãnh quốc tế kinh doanh ngoại tệ</a:t>
            </a:r>
            <a:r>
              <a:rPr lang="en-US" dirty="0" smtClean="0">
                <a:latin typeface="Times New Roman" pitchFamily="18" charset="0"/>
                <a:cs typeface="Times New Roman" pitchFamily="18" charset="0"/>
              </a:rPr>
              <a:t>.</a:t>
            </a:r>
          </a:p>
        </p:txBody>
      </p:sp>
      <p:sp>
        <p:nvSpPr>
          <p:cNvPr id="25" name="Rectangle 24"/>
          <p:cNvSpPr/>
          <p:nvPr/>
        </p:nvSpPr>
        <p:spPr>
          <a:xfrm>
            <a:off x="5638800" y="3048000"/>
            <a:ext cx="2667000" cy="3046988"/>
          </a:xfrm>
          <a:prstGeom prst="rect">
            <a:avLst/>
          </a:prstGeom>
        </p:spPr>
        <p:txBody>
          <a:bodyPr wrap="square">
            <a:spAutoFit/>
          </a:bodyPr>
          <a:lstStyle/>
          <a:p>
            <a:pPr>
              <a:buFont typeface="Arial" charset="0"/>
              <a:buNone/>
            </a:pPr>
            <a:r>
              <a:rPr lang="en-US" sz="2400" dirty="0" smtClean="0">
                <a:latin typeface="Times New Roman" pitchFamily="18" charset="0"/>
                <a:cs typeface="Times New Roman" pitchFamily="18" charset="0"/>
              </a:rPr>
              <a:t>Bị ràng buộc  bởi trách nhiệm của mình với người mua với người bán với tư cách 1 thành viên tham gia vào phương thức thanh toán.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0663"/>
                                        </p:tgtEl>
                                        <p:attrNameLst>
                                          <p:attrName>style.visibility</p:attrName>
                                        </p:attrNameLst>
                                      </p:cBhvr>
                                      <p:to>
                                        <p:strVal val="visible"/>
                                      </p:to>
                                    </p:set>
                                    <p:animEffect transition="in" filter="fade">
                                      <p:cBhvr>
                                        <p:cTn id="12" dur="2000"/>
                                        <p:tgtEl>
                                          <p:spTgt spid="7066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0661"/>
                                        </p:tgtEl>
                                        <p:attrNameLst>
                                          <p:attrName>style.visibility</p:attrName>
                                        </p:attrNameLst>
                                      </p:cBhvr>
                                      <p:to>
                                        <p:strVal val="visible"/>
                                      </p:to>
                                    </p:set>
                                    <p:animEffect transition="in" filter="box(in)">
                                      <p:cBhvr>
                                        <p:cTn id="17" dur="500"/>
                                        <p:tgtEl>
                                          <p:spTgt spid="7066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amond(in)">
                                      <p:cBhvr>
                                        <p:cTn id="22" dur="2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0665"/>
                                        </p:tgtEl>
                                        <p:attrNameLst>
                                          <p:attrName>style.visibility</p:attrName>
                                        </p:attrNameLst>
                                      </p:cBhvr>
                                      <p:to>
                                        <p:strVal val="visible"/>
                                      </p:to>
                                    </p:set>
                                    <p:animEffect transition="in" filter="fade">
                                      <p:cBhvr>
                                        <p:cTn id="27" dur="2000"/>
                                        <p:tgtEl>
                                          <p:spTgt spid="7066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0659"/>
                                        </p:tgtEl>
                                        <p:attrNameLst>
                                          <p:attrName>style.visibility</p:attrName>
                                        </p:attrNameLst>
                                      </p:cBhvr>
                                      <p:to>
                                        <p:strVal val="visible"/>
                                      </p:to>
                                    </p:set>
                                    <p:animEffect transition="in" filter="box(in)">
                                      <p:cBhvr>
                                        <p:cTn id="32" dur="500"/>
                                        <p:tgtEl>
                                          <p:spTgt spid="70659"/>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diamond(in)">
                                      <p:cBhvr>
                                        <p:cTn id="3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p:bldP spid="70661" grpId="0" animBg="1"/>
      <p:bldP spid="70663" grpId="0" animBg="1"/>
      <p:bldP spid="70665" grpId="0" animBg="1"/>
      <p:bldP spid="20"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latin typeface="Times New Roman" pitchFamily="18" charset="0"/>
              </a:rPr>
              <a:t>IV. Phân loại L/C</a:t>
            </a:r>
          </a:p>
        </p:txBody>
      </p:sp>
      <p:sp>
        <p:nvSpPr>
          <p:cNvPr id="14339" name="Date Placeholder 2"/>
          <p:cNvSpPr>
            <a:spLocks noGrp="1"/>
          </p:cNvSpPr>
          <p:nvPr>
            <p:ph type="dt" sz="quarter" idx="4294967295"/>
          </p:nvPr>
        </p:nvSpPr>
        <p:spPr>
          <a:xfrm>
            <a:off x="685800" y="6248400"/>
            <a:ext cx="1905000" cy="457200"/>
          </a:xfrm>
          <a:prstGeom prst="rect">
            <a:avLst/>
          </a:prstGeom>
          <a:noFill/>
        </p:spPr>
        <p:txBody>
          <a:bodyPr/>
          <a:lstStyle/>
          <a:p>
            <a:endParaRPr lang="en-US"/>
          </a:p>
        </p:txBody>
      </p:sp>
      <p:sp>
        <p:nvSpPr>
          <p:cNvPr id="94211" name="AutoShape 3"/>
          <p:cNvSpPr>
            <a:spLocks noChangeArrowheads="1"/>
          </p:cNvSpPr>
          <p:nvPr/>
        </p:nvSpPr>
        <p:spPr bwMode="gray">
          <a:xfrm>
            <a:off x="1905000" y="2457450"/>
            <a:ext cx="5530850" cy="2743200"/>
          </a:xfrm>
          <a:prstGeom prst="upArrow">
            <a:avLst>
              <a:gd name="adj1" fmla="val 57824"/>
              <a:gd name="adj2" fmla="val 54398"/>
            </a:avLst>
          </a:prstGeom>
          <a:gradFill rotWithShape="1">
            <a:gsLst>
              <a:gs pos="0">
                <a:schemeClr val="bg2"/>
              </a:gs>
              <a:gs pos="100000">
                <a:schemeClr val="bg2">
                  <a:gamma/>
                  <a:tint val="0"/>
                  <a:invGamma/>
                </a:schemeClr>
              </a:gs>
            </a:gsLst>
            <a:lin ang="5400000" scaled="1"/>
          </a:gradFill>
          <a:ln w="9525" algn="ctr">
            <a:noFill/>
            <a:miter lim="800000"/>
            <a:headEnd/>
            <a:tailEnd/>
          </a:ln>
          <a:effectLst/>
        </p:spPr>
        <p:txBody>
          <a:bodyPr wrap="none" anchor="ctr"/>
          <a:lstStyle/>
          <a:p>
            <a:pPr>
              <a:defRPr/>
            </a:pPr>
            <a:endParaRPr lang="en-US"/>
          </a:p>
        </p:txBody>
      </p:sp>
      <p:sp>
        <p:nvSpPr>
          <p:cNvPr id="94212" name="AutoShape 4"/>
          <p:cNvSpPr>
            <a:spLocks noChangeArrowheads="1"/>
          </p:cNvSpPr>
          <p:nvPr/>
        </p:nvSpPr>
        <p:spPr bwMode="gray">
          <a:xfrm>
            <a:off x="1600200" y="1600201"/>
            <a:ext cx="6019800" cy="685800"/>
          </a:xfrm>
          <a:prstGeom prst="roundRect">
            <a:avLst>
              <a:gd name="adj" fmla="val 50000"/>
            </a:avLst>
          </a:prstGeom>
          <a:gradFill rotWithShape="1">
            <a:gsLst>
              <a:gs pos="0">
                <a:schemeClr val="tx2"/>
              </a:gs>
              <a:gs pos="50000">
                <a:schemeClr val="tx2">
                  <a:gamma/>
                  <a:tint val="64314"/>
                  <a:invGamma/>
                </a:schemeClr>
              </a:gs>
              <a:gs pos="100000">
                <a:schemeClr val="tx2"/>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eaLnBrk="0" hangingPunct="0">
              <a:defRPr/>
            </a:pPr>
            <a:r>
              <a:rPr lang="en-US" sz="3200" b="1" dirty="0">
                <a:solidFill>
                  <a:srgbClr val="040A10"/>
                </a:solidFill>
                <a:latin typeface="Times New Roman" pitchFamily="18" charset="0"/>
                <a:cs typeface="Times New Roman" pitchFamily="18" charset="0"/>
              </a:rPr>
              <a:t>	   </a:t>
            </a:r>
            <a:r>
              <a:rPr lang="en-US" sz="3200" b="1" dirty="0" err="1">
                <a:solidFill>
                  <a:srgbClr val="040A10"/>
                </a:solidFill>
                <a:latin typeface="Times New Roman" pitchFamily="18" charset="0"/>
                <a:cs typeface="Times New Roman" pitchFamily="18" charset="0"/>
              </a:rPr>
              <a:t>Phân</a:t>
            </a:r>
            <a:r>
              <a:rPr lang="en-US" sz="3200" b="1" dirty="0">
                <a:solidFill>
                  <a:srgbClr val="040A10"/>
                </a:solidFill>
                <a:latin typeface="Times New Roman" pitchFamily="18" charset="0"/>
                <a:cs typeface="Times New Roman" pitchFamily="18" charset="0"/>
              </a:rPr>
              <a:t> </a:t>
            </a:r>
            <a:r>
              <a:rPr lang="en-US" sz="3200" b="1" dirty="0" err="1">
                <a:solidFill>
                  <a:srgbClr val="040A10"/>
                </a:solidFill>
                <a:latin typeface="Times New Roman" pitchFamily="18" charset="0"/>
                <a:cs typeface="Times New Roman" pitchFamily="18" charset="0"/>
              </a:rPr>
              <a:t>loại</a:t>
            </a:r>
            <a:r>
              <a:rPr lang="en-US" sz="3200" b="1" dirty="0">
                <a:solidFill>
                  <a:srgbClr val="040A10"/>
                </a:solidFill>
                <a:latin typeface="Times New Roman" pitchFamily="18" charset="0"/>
                <a:cs typeface="Times New Roman" pitchFamily="18" charset="0"/>
              </a:rPr>
              <a:t> L/C</a:t>
            </a:r>
          </a:p>
        </p:txBody>
      </p:sp>
      <p:grpSp>
        <p:nvGrpSpPr>
          <p:cNvPr id="2" name="Group 6"/>
          <p:cNvGrpSpPr>
            <a:grpSpLocks/>
          </p:cNvGrpSpPr>
          <p:nvPr/>
        </p:nvGrpSpPr>
        <p:grpSpPr bwMode="auto">
          <a:xfrm>
            <a:off x="533401" y="4191000"/>
            <a:ext cx="1981200" cy="2286000"/>
            <a:chOff x="576" y="2476"/>
            <a:chExt cx="995" cy="1304"/>
          </a:xfrm>
        </p:grpSpPr>
        <p:grpSp>
          <p:nvGrpSpPr>
            <p:cNvPr id="3" name="Group 7"/>
            <p:cNvGrpSpPr>
              <a:grpSpLocks/>
            </p:cNvGrpSpPr>
            <p:nvPr/>
          </p:nvGrpSpPr>
          <p:grpSpPr bwMode="auto">
            <a:xfrm>
              <a:off x="576" y="2476"/>
              <a:ext cx="936" cy="954"/>
              <a:chOff x="624" y="1584"/>
              <a:chExt cx="1248" cy="1296"/>
            </a:xfrm>
          </p:grpSpPr>
          <p:grpSp>
            <p:nvGrpSpPr>
              <p:cNvPr id="4" name="Group 8"/>
              <p:cNvGrpSpPr>
                <a:grpSpLocks/>
              </p:cNvGrpSpPr>
              <p:nvPr/>
            </p:nvGrpSpPr>
            <p:grpSpPr bwMode="auto">
              <a:xfrm>
                <a:off x="624" y="1584"/>
                <a:ext cx="1248" cy="1296"/>
                <a:chOff x="2016" y="1920"/>
                <a:chExt cx="1680" cy="1680"/>
              </a:xfrm>
            </p:grpSpPr>
            <p:sp>
              <p:nvSpPr>
                <p:cNvPr id="94217" name="Oval 9"/>
                <p:cNvSpPr>
                  <a:spLocks noChangeArrowheads="1"/>
                </p:cNvSpPr>
                <p:nvPr/>
              </p:nvSpPr>
              <p:spPr bwMode="gray">
                <a:xfrm>
                  <a:off x="2016" y="1920"/>
                  <a:ext cx="1682" cy="1682"/>
                </a:xfrm>
                <a:prstGeom prst="ellipse">
                  <a:avLst/>
                </a:prstGeom>
                <a:gradFill rotWithShape="1">
                  <a:gsLst>
                    <a:gs pos="0">
                      <a:schemeClr val="accent2"/>
                    </a:gs>
                    <a:gs pos="100000">
                      <a:schemeClr val="accent2">
                        <a:gamma/>
                        <a:shade val="63529"/>
                        <a:invGamma/>
                      </a:schemeClr>
                    </a:gs>
                  </a:gsLst>
                  <a:lin ang="5400000" scaled="1"/>
                </a:gradFill>
                <a:ln w="9525">
                  <a:noFill/>
                  <a:round/>
                  <a:headEnd/>
                  <a:tailEnd/>
                </a:ln>
                <a:effectLst/>
              </p:spPr>
              <p:txBody>
                <a:bodyPr wrap="none" anchor="ctr"/>
                <a:lstStyle/>
                <a:p>
                  <a:pPr>
                    <a:defRPr/>
                  </a:pPr>
                  <a:endParaRPr lang="en-US"/>
                </a:p>
              </p:txBody>
            </p:sp>
            <p:sp>
              <p:nvSpPr>
                <p:cNvPr id="14363" name="Freeform 10"/>
                <p:cNvSpPr>
                  <a:spLocks/>
                </p:cNvSpPr>
                <p:nvPr/>
              </p:nvSpPr>
              <p:spPr bwMode="gray">
                <a:xfrm>
                  <a:off x="2208" y="1948"/>
                  <a:ext cx="1296" cy="634"/>
                </a:xfrm>
                <a:custGeom>
                  <a:avLst/>
                  <a:gdLst>
                    <a:gd name="T0" fmla="*/ 1252 w 1321"/>
                    <a:gd name="T1" fmla="*/ 318 h 712"/>
                    <a:gd name="T2" fmla="*/ 1268 w 1321"/>
                    <a:gd name="T3" fmla="*/ 351 h 712"/>
                    <a:gd name="T4" fmla="*/ 1271 w 1321"/>
                    <a:gd name="T5" fmla="*/ 381 h 712"/>
                    <a:gd name="T6" fmla="*/ 1266 w 1321"/>
                    <a:gd name="T7" fmla="*/ 409 h 712"/>
                    <a:gd name="T8" fmla="*/ 1249 w 1321"/>
                    <a:gd name="T9" fmla="*/ 436 h 712"/>
                    <a:gd name="T10" fmla="*/ 1224 w 1321"/>
                    <a:gd name="T11" fmla="*/ 459 h 712"/>
                    <a:gd name="T12" fmla="*/ 1193 w 1321"/>
                    <a:gd name="T13" fmla="*/ 479 h 712"/>
                    <a:gd name="T14" fmla="*/ 1151 w 1321"/>
                    <a:gd name="T15" fmla="*/ 498 h 712"/>
                    <a:gd name="T16" fmla="*/ 1104 w 1321"/>
                    <a:gd name="T17" fmla="*/ 515 h 712"/>
                    <a:gd name="T18" fmla="*/ 1051 w 1321"/>
                    <a:gd name="T19" fmla="*/ 529 h 712"/>
                    <a:gd name="T20" fmla="*/ 992 w 1321"/>
                    <a:gd name="T21" fmla="*/ 541 h 712"/>
                    <a:gd name="T22" fmla="*/ 931 w 1321"/>
                    <a:gd name="T23" fmla="*/ 550 h 712"/>
                    <a:gd name="T24" fmla="*/ 862 w 1321"/>
                    <a:gd name="T25" fmla="*/ 558 h 712"/>
                    <a:gd name="T26" fmla="*/ 793 w 1321"/>
                    <a:gd name="T27" fmla="*/ 563 h 712"/>
                    <a:gd name="T28" fmla="*/ 765 w 1321"/>
                    <a:gd name="T29" fmla="*/ 565 h 712"/>
                    <a:gd name="T30" fmla="*/ 458 w 1321"/>
                    <a:gd name="T31" fmla="*/ 565 h 712"/>
                    <a:gd name="T32" fmla="*/ 454 w 1321"/>
                    <a:gd name="T33" fmla="*/ 565 h 712"/>
                    <a:gd name="T34" fmla="*/ 393 w 1321"/>
                    <a:gd name="T35" fmla="*/ 561 h 712"/>
                    <a:gd name="T36" fmla="*/ 335 w 1321"/>
                    <a:gd name="T37" fmla="*/ 558 h 712"/>
                    <a:gd name="T38" fmla="*/ 280 w 1321"/>
                    <a:gd name="T39" fmla="*/ 552 h 712"/>
                    <a:gd name="T40" fmla="*/ 227 w 1321"/>
                    <a:gd name="T41" fmla="*/ 547 h 712"/>
                    <a:gd name="T42" fmla="*/ 179 w 1321"/>
                    <a:gd name="T43" fmla="*/ 537 h 712"/>
                    <a:gd name="T44" fmla="*/ 135 w 1321"/>
                    <a:gd name="T45" fmla="*/ 525 h 712"/>
                    <a:gd name="T46" fmla="*/ 98 w 1321"/>
                    <a:gd name="T47" fmla="*/ 514 h 712"/>
                    <a:gd name="T48" fmla="*/ 65 w 1321"/>
                    <a:gd name="T49" fmla="*/ 500 h 712"/>
                    <a:gd name="T50" fmla="*/ 37 w 1321"/>
                    <a:gd name="T51" fmla="*/ 482 h 712"/>
                    <a:gd name="T52" fmla="*/ 18 w 1321"/>
                    <a:gd name="T53" fmla="*/ 462 h 712"/>
                    <a:gd name="T54" fmla="*/ 6 w 1321"/>
                    <a:gd name="T55" fmla="*/ 439 h 712"/>
                    <a:gd name="T56" fmla="*/ 0 w 1321"/>
                    <a:gd name="T57" fmla="*/ 416 h 712"/>
                    <a:gd name="T58" fmla="*/ 0 w 1321"/>
                    <a:gd name="T59" fmla="*/ 412 h 712"/>
                    <a:gd name="T60" fmla="*/ 4 w 1321"/>
                    <a:gd name="T61" fmla="*/ 386 h 712"/>
                    <a:gd name="T62" fmla="*/ 16 w 1321"/>
                    <a:gd name="T63" fmla="*/ 354 h 712"/>
                    <a:gd name="T64" fmla="*/ 49 w 1321"/>
                    <a:gd name="T65" fmla="*/ 293 h 712"/>
                    <a:gd name="T66" fmla="*/ 90 w 1321"/>
                    <a:gd name="T67" fmla="*/ 237 h 712"/>
                    <a:gd name="T68" fmla="*/ 141 w 1321"/>
                    <a:gd name="T69" fmla="*/ 186 h 712"/>
                    <a:gd name="T70" fmla="*/ 196 w 1321"/>
                    <a:gd name="T71" fmla="*/ 140 h 712"/>
                    <a:gd name="T72" fmla="*/ 260 w 1321"/>
                    <a:gd name="T73" fmla="*/ 99 h 712"/>
                    <a:gd name="T74" fmla="*/ 329 w 1321"/>
                    <a:gd name="T75" fmla="*/ 65 h 712"/>
                    <a:gd name="T76" fmla="*/ 399 w 1321"/>
                    <a:gd name="T77" fmla="*/ 37 h 712"/>
                    <a:gd name="T78" fmla="*/ 479 w 1321"/>
                    <a:gd name="T79" fmla="*/ 17 h 712"/>
                    <a:gd name="T80" fmla="*/ 559 w 1321"/>
                    <a:gd name="T81" fmla="*/ 4 h 712"/>
                    <a:gd name="T82" fmla="*/ 642 w 1321"/>
                    <a:gd name="T83" fmla="*/ 0 h 712"/>
                    <a:gd name="T84" fmla="*/ 642 w 1321"/>
                    <a:gd name="T85" fmla="*/ 0 h 712"/>
                    <a:gd name="T86" fmla="*/ 731 w 1321"/>
                    <a:gd name="T87" fmla="*/ 4 h 712"/>
                    <a:gd name="T88" fmla="*/ 815 w 1321"/>
                    <a:gd name="T89" fmla="*/ 18 h 712"/>
                    <a:gd name="T90" fmla="*/ 897 w 1321"/>
                    <a:gd name="T91" fmla="*/ 42 h 712"/>
                    <a:gd name="T92" fmla="*/ 972 w 1321"/>
                    <a:gd name="T93" fmla="*/ 71 h 712"/>
                    <a:gd name="T94" fmla="*/ 1042 w 1321"/>
                    <a:gd name="T95" fmla="*/ 109 h 712"/>
                    <a:gd name="T96" fmla="*/ 1106 w 1321"/>
                    <a:gd name="T97" fmla="*/ 154 h 712"/>
                    <a:gd name="T98" fmla="*/ 1163 w 1321"/>
                    <a:gd name="T99" fmla="*/ 203 h 712"/>
                    <a:gd name="T100" fmla="*/ 1211 w 1321"/>
                    <a:gd name="T101" fmla="*/ 257 h 712"/>
                    <a:gd name="T102" fmla="*/ 1252 w 1321"/>
                    <a:gd name="T103" fmla="*/ 318 h 712"/>
                    <a:gd name="T104" fmla="*/ 1252 w 1321"/>
                    <a:gd name="T105" fmla="*/ 318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gradFill>
                <a:ln w="0">
                  <a:noFill/>
                  <a:round/>
                  <a:headEnd/>
                  <a:tailEnd/>
                </a:ln>
              </p:spPr>
              <p:txBody>
                <a:bodyPr/>
                <a:lstStyle/>
                <a:p>
                  <a:endParaRPr lang="en-US"/>
                </a:p>
              </p:txBody>
            </p:sp>
          </p:grpSp>
          <p:sp>
            <p:nvSpPr>
              <p:cNvPr id="94219" name="Text Box 11"/>
              <p:cNvSpPr txBox="1">
                <a:spLocks noChangeArrowheads="1"/>
              </p:cNvSpPr>
              <p:nvPr/>
            </p:nvSpPr>
            <p:spPr bwMode="gray">
              <a:xfrm>
                <a:off x="785" y="2041"/>
                <a:ext cx="130" cy="346"/>
              </a:xfrm>
              <a:prstGeom prst="rect">
                <a:avLst/>
              </a:prstGeom>
              <a:noFill/>
              <a:ln w="9525">
                <a:noFill/>
                <a:miter lim="800000"/>
                <a:headEnd/>
                <a:tailEnd/>
              </a:ln>
              <a:effectLst/>
            </p:spPr>
            <p:txBody>
              <a:bodyPr wrap="none">
                <a:spAutoFit/>
              </a:bodyPr>
              <a:lstStyle/>
              <a:p>
                <a:pPr algn="ctr" eaLnBrk="0" hangingPunct="0">
                  <a:defRPr/>
                </a:pPr>
                <a:endParaRPr lang="en-US" sz="2400" b="1" i="1" dirty="0">
                  <a:solidFill>
                    <a:srgbClr val="040A10"/>
                  </a:solidFill>
                  <a:effectLst>
                    <a:outerShdw blurRad="38100" dist="38100" dir="2700000" algn="tl">
                      <a:srgbClr val="C0C0C0"/>
                    </a:outerShdw>
                  </a:effectLst>
                  <a:latin typeface="Times New Roman" pitchFamily="18" charset="0"/>
                  <a:cs typeface="Times New Roman" pitchFamily="18" charset="0"/>
                </a:endParaRPr>
              </a:p>
            </p:txBody>
          </p:sp>
        </p:grpSp>
        <p:sp>
          <p:nvSpPr>
            <p:cNvPr id="14359" name="Oval 12"/>
            <p:cNvSpPr>
              <a:spLocks noChangeArrowheads="1"/>
            </p:cNvSpPr>
            <p:nvPr/>
          </p:nvSpPr>
          <p:spPr bwMode="gray">
            <a:xfrm>
              <a:off x="576"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p:spPr>
          <p:txBody>
            <a:bodyPr wrap="none" anchor="ctr"/>
            <a:lstStyle/>
            <a:p>
              <a:pPr algn="ctr"/>
              <a:endParaRPr lang="en-US"/>
            </a:p>
          </p:txBody>
        </p:sp>
      </p:grpSp>
      <p:grpSp>
        <p:nvGrpSpPr>
          <p:cNvPr id="5" name="Group 13"/>
          <p:cNvGrpSpPr>
            <a:grpSpLocks/>
          </p:cNvGrpSpPr>
          <p:nvPr/>
        </p:nvGrpSpPr>
        <p:grpSpPr bwMode="auto">
          <a:xfrm>
            <a:off x="2667001" y="4114800"/>
            <a:ext cx="2057399" cy="2527300"/>
            <a:chOff x="1776" y="2476"/>
            <a:chExt cx="1019" cy="1304"/>
          </a:xfrm>
        </p:grpSpPr>
        <p:grpSp>
          <p:nvGrpSpPr>
            <p:cNvPr id="6" name="Group 14"/>
            <p:cNvGrpSpPr>
              <a:grpSpLocks/>
            </p:cNvGrpSpPr>
            <p:nvPr/>
          </p:nvGrpSpPr>
          <p:grpSpPr bwMode="auto">
            <a:xfrm>
              <a:off x="1776" y="2476"/>
              <a:ext cx="960" cy="958"/>
              <a:chOff x="2016" y="1920"/>
              <a:chExt cx="1680" cy="1680"/>
            </a:xfrm>
          </p:grpSpPr>
          <p:sp>
            <p:nvSpPr>
              <p:cNvPr id="94223" name="Oval 15"/>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1373"/>
                      <a:invGamma/>
                    </a:schemeClr>
                  </a:gs>
                </a:gsLst>
                <a:lin ang="5400000" scaled="1"/>
              </a:gradFill>
              <a:ln w="9525">
                <a:noFill/>
                <a:round/>
                <a:headEnd/>
                <a:tailEnd/>
              </a:ln>
              <a:effectLst/>
            </p:spPr>
            <p:txBody>
              <a:bodyPr wrap="none" anchor="ctr"/>
              <a:lstStyle/>
              <a:p>
                <a:pPr>
                  <a:defRPr/>
                </a:pPr>
                <a:endParaRPr lang="en-US"/>
              </a:p>
            </p:txBody>
          </p:sp>
          <p:sp>
            <p:nvSpPr>
              <p:cNvPr id="94224" name="Freeform 16"/>
              <p:cNvSpPr>
                <a:spLocks/>
              </p:cNvSpPr>
              <p:nvPr/>
            </p:nvSpPr>
            <p:spPr bwMode="gray">
              <a:xfrm>
                <a:off x="2207" y="1948"/>
                <a:ext cx="1297" cy="63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w="0">
                <a:noFill/>
                <a:prstDash val="solid"/>
                <a:round/>
                <a:headEnd/>
                <a:tailEnd/>
              </a:ln>
              <a:effectLst/>
            </p:spPr>
            <p:txBody>
              <a:bodyPr/>
              <a:lstStyle/>
              <a:p>
                <a:pPr>
                  <a:defRPr/>
                </a:pPr>
                <a:endParaRPr lang="en-US"/>
              </a:p>
            </p:txBody>
          </p:sp>
        </p:grpSp>
        <p:sp>
          <p:nvSpPr>
            <p:cNvPr id="94225" name="Text Box 17"/>
            <p:cNvSpPr txBox="1">
              <a:spLocks noChangeArrowheads="1"/>
            </p:cNvSpPr>
            <p:nvPr/>
          </p:nvSpPr>
          <p:spPr bwMode="gray">
            <a:xfrm>
              <a:off x="1816" y="2649"/>
              <a:ext cx="862" cy="262"/>
            </a:xfrm>
            <a:prstGeom prst="rect">
              <a:avLst/>
            </a:prstGeom>
            <a:noFill/>
            <a:ln w="9525">
              <a:noFill/>
              <a:miter lim="800000"/>
              <a:headEnd/>
              <a:tailEnd/>
            </a:ln>
            <a:effectLst/>
          </p:spPr>
          <p:txBody>
            <a:bodyPr>
              <a:spAutoFit/>
            </a:bodyPr>
            <a:lstStyle/>
            <a:p>
              <a:pPr algn="ctr" eaLnBrk="0" hangingPunct="0">
                <a:defRPr/>
              </a:pPr>
              <a:endParaRPr lang="en-US" sz="2400" b="1" i="1" dirty="0">
                <a:solidFill>
                  <a:srgbClr val="040A10"/>
                </a:solidFill>
                <a:effectLst>
                  <a:outerShdw blurRad="38100" dist="38100" dir="2700000" algn="tl">
                    <a:srgbClr val="C0C0C0"/>
                  </a:outerShdw>
                </a:effectLst>
                <a:latin typeface="Times New Roman" pitchFamily="18" charset="0"/>
                <a:cs typeface="Times New Roman" pitchFamily="18" charset="0"/>
              </a:endParaRPr>
            </a:p>
          </p:txBody>
        </p:sp>
        <p:sp>
          <p:nvSpPr>
            <p:cNvPr id="14355" name="Oval 18"/>
            <p:cNvSpPr>
              <a:spLocks noChangeArrowheads="1"/>
            </p:cNvSpPr>
            <p:nvPr/>
          </p:nvSpPr>
          <p:spPr bwMode="gray">
            <a:xfrm>
              <a:off x="1800"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p:spPr>
          <p:txBody>
            <a:bodyPr wrap="none" anchor="ctr"/>
            <a:lstStyle/>
            <a:p>
              <a:pPr algn="ctr"/>
              <a:endParaRPr lang="en-US"/>
            </a:p>
          </p:txBody>
        </p:sp>
      </p:grpSp>
      <p:grpSp>
        <p:nvGrpSpPr>
          <p:cNvPr id="7" name="Group 19"/>
          <p:cNvGrpSpPr>
            <a:grpSpLocks/>
          </p:cNvGrpSpPr>
          <p:nvPr/>
        </p:nvGrpSpPr>
        <p:grpSpPr bwMode="auto">
          <a:xfrm>
            <a:off x="4876800" y="4114800"/>
            <a:ext cx="1981200" cy="2571750"/>
            <a:chOff x="3072" y="2405"/>
            <a:chExt cx="1028" cy="1375"/>
          </a:xfrm>
        </p:grpSpPr>
        <p:grpSp>
          <p:nvGrpSpPr>
            <p:cNvPr id="8" name="Group 20"/>
            <p:cNvGrpSpPr>
              <a:grpSpLocks/>
            </p:cNvGrpSpPr>
            <p:nvPr/>
          </p:nvGrpSpPr>
          <p:grpSpPr bwMode="auto">
            <a:xfrm>
              <a:off x="3072" y="2405"/>
              <a:ext cx="960" cy="958"/>
              <a:chOff x="2016" y="1844"/>
              <a:chExt cx="1680" cy="1680"/>
            </a:xfrm>
          </p:grpSpPr>
          <p:sp>
            <p:nvSpPr>
              <p:cNvPr id="94229" name="Oval 21"/>
              <p:cNvSpPr>
                <a:spLocks noChangeArrowheads="1"/>
              </p:cNvSpPr>
              <p:nvPr/>
            </p:nvSpPr>
            <p:spPr bwMode="gray">
              <a:xfrm>
                <a:off x="2016" y="1844"/>
                <a:ext cx="1680" cy="1680"/>
              </a:xfrm>
              <a:prstGeom prst="ellipse">
                <a:avLst/>
              </a:prstGeom>
              <a:gradFill rotWithShape="1">
                <a:gsLst>
                  <a:gs pos="0">
                    <a:schemeClr val="accent1"/>
                  </a:gs>
                  <a:gs pos="100000">
                    <a:schemeClr val="accent1">
                      <a:gamma/>
                      <a:shade val="51373"/>
                      <a:invGamma/>
                    </a:schemeClr>
                  </a:gs>
                </a:gsLst>
                <a:lin ang="5400000" scaled="1"/>
              </a:gradFill>
              <a:ln w="9525">
                <a:noFill/>
                <a:round/>
                <a:headEnd/>
                <a:tailEnd/>
              </a:ln>
              <a:effectLst/>
            </p:spPr>
            <p:txBody>
              <a:bodyPr wrap="none" anchor="ctr"/>
              <a:lstStyle/>
              <a:p>
                <a:pPr>
                  <a:defRPr/>
                </a:pPr>
                <a:endParaRPr lang="en-US"/>
              </a:p>
            </p:txBody>
          </p:sp>
          <p:sp>
            <p:nvSpPr>
              <p:cNvPr id="94230" name="Freeform 22"/>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100000">
                    <a:schemeClr val="accent1"/>
                  </a:gs>
                </a:gsLst>
                <a:lin ang="5400000" scaled="1"/>
              </a:gradFill>
              <a:ln w="0">
                <a:noFill/>
                <a:prstDash val="solid"/>
                <a:round/>
                <a:headEnd/>
                <a:tailEnd/>
              </a:ln>
              <a:effectLst/>
            </p:spPr>
            <p:txBody>
              <a:bodyPr/>
              <a:lstStyle/>
              <a:p>
                <a:pPr>
                  <a:defRPr/>
                </a:pPr>
                <a:endParaRPr lang="en-US"/>
              </a:p>
            </p:txBody>
          </p:sp>
        </p:grpSp>
        <p:sp>
          <p:nvSpPr>
            <p:cNvPr id="94231" name="Text Box 23"/>
            <p:cNvSpPr txBox="1">
              <a:spLocks noChangeArrowheads="1"/>
            </p:cNvSpPr>
            <p:nvPr/>
          </p:nvSpPr>
          <p:spPr bwMode="gray">
            <a:xfrm>
              <a:off x="3153" y="2751"/>
              <a:ext cx="864" cy="263"/>
            </a:xfrm>
            <a:prstGeom prst="rect">
              <a:avLst/>
            </a:prstGeom>
            <a:noFill/>
            <a:ln w="9525">
              <a:noFill/>
              <a:miter lim="800000"/>
              <a:headEnd/>
              <a:tailEnd/>
            </a:ln>
            <a:effectLst/>
          </p:spPr>
          <p:txBody>
            <a:bodyPr>
              <a:spAutoFit/>
            </a:bodyPr>
            <a:lstStyle/>
            <a:p>
              <a:pPr algn="ctr" eaLnBrk="0" hangingPunct="0">
                <a:defRPr/>
              </a:pPr>
              <a:endParaRPr lang="en-US" sz="2400" b="1" i="1" dirty="0">
                <a:solidFill>
                  <a:srgbClr val="040A10"/>
                </a:solidFill>
                <a:effectLst>
                  <a:outerShdw blurRad="38100" dist="38100" dir="2700000" algn="tl">
                    <a:srgbClr val="C0C0C0"/>
                  </a:outerShdw>
                </a:effectLst>
                <a:latin typeface="Times New Roman" pitchFamily="18" charset="0"/>
                <a:cs typeface="Times New Roman" pitchFamily="18" charset="0"/>
              </a:endParaRPr>
            </a:p>
          </p:txBody>
        </p:sp>
        <p:sp>
          <p:nvSpPr>
            <p:cNvPr id="14350" name="Oval 24"/>
            <p:cNvSpPr>
              <a:spLocks noChangeArrowheads="1"/>
            </p:cNvSpPr>
            <p:nvPr/>
          </p:nvSpPr>
          <p:spPr bwMode="gray">
            <a:xfrm>
              <a:off x="3105"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p:spPr>
          <p:txBody>
            <a:bodyPr wrap="none" anchor="ctr"/>
            <a:lstStyle/>
            <a:p>
              <a:pPr algn="ctr"/>
              <a:endParaRPr lang="en-US"/>
            </a:p>
          </p:txBody>
        </p:sp>
      </p:grpSp>
      <p:sp>
        <p:nvSpPr>
          <p:cNvPr id="26" name="Rectangle 25"/>
          <p:cNvSpPr>
            <a:spLocks noChangeArrowheads="1"/>
          </p:cNvSpPr>
          <p:nvPr/>
        </p:nvSpPr>
        <p:spPr bwMode="auto">
          <a:xfrm>
            <a:off x="838200" y="4267200"/>
            <a:ext cx="1371600" cy="1569660"/>
          </a:xfrm>
          <a:prstGeom prst="rect">
            <a:avLst/>
          </a:prstGeom>
          <a:noFill/>
          <a:ln w="9525">
            <a:noFill/>
            <a:miter lim="800000"/>
            <a:headEnd/>
            <a:tailEnd/>
          </a:ln>
        </p:spPr>
        <p:txBody>
          <a:bodyPr wrap="square">
            <a:spAutoFit/>
          </a:bodyPr>
          <a:lstStyle/>
          <a:p>
            <a:pPr algn="ctr"/>
            <a:r>
              <a:rPr lang="en-US" sz="2400" b="1" i="1" smtClean="0">
                <a:solidFill>
                  <a:srgbClr val="000000"/>
                </a:solidFill>
                <a:latin typeface="Times New Roman" pitchFamily="18" charset="0"/>
                <a:cs typeface="Times New Roman" pitchFamily="18" charset="0"/>
              </a:rPr>
              <a:t>Theo công dụng của L/C </a:t>
            </a:r>
            <a:r>
              <a:rPr lang="en-US" sz="2400" b="1" i="1" smtClean="0">
                <a:solidFill>
                  <a:schemeClr val="bg1"/>
                </a:solidFill>
                <a:latin typeface="Times New Roman" pitchFamily="18" charset="0"/>
                <a:cs typeface="Times New Roman" pitchFamily="18" charset="0"/>
              </a:rPr>
              <a:t> </a:t>
            </a:r>
            <a:endParaRPr lang="en-US" sz="2400" b="1" i="1">
              <a:solidFill>
                <a:schemeClr val="bg1"/>
              </a:solidFill>
              <a:latin typeface="Times New Roman" pitchFamily="18" charset="0"/>
              <a:cs typeface="Times New Roman" pitchFamily="18" charset="0"/>
            </a:endParaRPr>
          </a:p>
        </p:txBody>
      </p:sp>
      <p:sp>
        <p:nvSpPr>
          <p:cNvPr id="27" name="Rectangle 26"/>
          <p:cNvSpPr>
            <a:spLocks noChangeArrowheads="1"/>
          </p:cNvSpPr>
          <p:nvPr/>
        </p:nvSpPr>
        <p:spPr bwMode="auto">
          <a:xfrm>
            <a:off x="2971801" y="4419600"/>
            <a:ext cx="1447800" cy="1200329"/>
          </a:xfrm>
          <a:prstGeom prst="rect">
            <a:avLst/>
          </a:prstGeom>
          <a:noFill/>
          <a:ln w="9525">
            <a:noFill/>
            <a:miter lim="800000"/>
            <a:headEnd/>
            <a:tailEnd/>
          </a:ln>
        </p:spPr>
        <p:txBody>
          <a:bodyPr wrap="square">
            <a:spAutoFit/>
          </a:bodyPr>
          <a:lstStyle/>
          <a:p>
            <a:pPr algn="ctr"/>
            <a:r>
              <a:rPr lang="en-US" sz="2400" b="1" i="1">
                <a:solidFill>
                  <a:srgbClr val="000000"/>
                </a:solidFill>
                <a:latin typeface="Times New Roman" pitchFamily="18" charset="0"/>
                <a:cs typeface="Times New Roman" pitchFamily="18" charset="0"/>
              </a:rPr>
              <a:t>Thời </a:t>
            </a:r>
            <a:r>
              <a:rPr lang="en-US" sz="2400" b="1" i="1" smtClean="0">
                <a:solidFill>
                  <a:srgbClr val="000000"/>
                </a:solidFill>
                <a:latin typeface="Times New Roman" pitchFamily="18" charset="0"/>
                <a:cs typeface="Times New Roman" pitchFamily="18" charset="0"/>
              </a:rPr>
              <a:t>hạn </a:t>
            </a:r>
            <a:endParaRPr lang="en-US" sz="2400" b="1" i="1">
              <a:solidFill>
                <a:srgbClr val="000000"/>
              </a:solidFill>
              <a:latin typeface="Times New Roman" pitchFamily="18" charset="0"/>
              <a:cs typeface="Times New Roman" pitchFamily="18" charset="0"/>
            </a:endParaRPr>
          </a:p>
          <a:p>
            <a:pPr algn="ctr"/>
            <a:r>
              <a:rPr lang="en-US" sz="2400" b="1" i="1">
                <a:solidFill>
                  <a:srgbClr val="000000"/>
                </a:solidFill>
                <a:latin typeface="Times New Roman" pitchFamily="18" charset="0"/>
                <a:cs typeface="Times New Roman" pitchFamily="18" charset="0"/>
              </a:rPr>
              <a:t>thanh toán</a:t>
            </a:r>
            <a:r>
              <a:rPr lang="en-US" sz="2400" i="1">
                <a:solidFill>
                  <a:schemeClr val="bg1"/>
                </a:solidFill>
                <a:latin typeface="Times New Roman" pitchFamily="18" charset="0"/>
                <a:cs typeface="Times New Roman" pitchFamily="18" charset="0"/>
              </a:rPr>
              <a:t> </a:t>
            </a:r>
          </a:p>
        </p:txBody>
      </p:sp>
      <p:sp>
        <p:nvSpPr>
          <p:cNvPr id="28" name="Rectangle 27"/>
          <p:cNvSpPr>
            <a:spLocks noChangeArrowheads="1"/>
          </p:cNvSpPr>
          <p:nvPr/>
        </p:nvSpPr>
        <p:spPr bwMode="auto">
          <a:xfrm>
            <a:off x="5181600" y="4495800"/>
            <a:ext cx="1295400" cy="1143000"/>
          </a:xfrm>
          <a:prstGeom prst="rect">
            <a:avLst/>
          </a:prstGeom>
          <a:noFill/>
          <a:ln w="9525">
            <a:noFill/>
            <a:miter lim="800000"/>
            <a:headEnd/>
            <a:tailEnd/>
          </a:ln>
        </p:spPr>
        <p:txBody>
          <a:bodyPr wrap="square">
            <a:spAutoFit/>
          </a:bodyPr>
          <a:lstStyle/>
          <a:p>
            <a:pPr algn="ctr"/>
            <a:r>
              <a:rPr lang="en-US" sz="2200" b="1" i="1" smtClean="0">
                <a:solidFill>
                  <a:srgbClr val="000000"/>
                </a:solidFill>
                <a:latin typeface="Times New Roman" pitchFamily="18" charset="0"/>
                <a:cs typeface="Times New Roman" pitchFamily="18" charset="0"/>
              </a:rPr>
              <a:t>Quan hệ đối tác</a:t>
            </a:r>
            <a:r>
              <a:rPr lang="en-US" sz="2200" i="1">
                <a:solidFill>
                  <a:schemeClr val="bg1"/>
                </a:solidFill>
                <a:latin typeface="Times New Roman" pitchFamily="18" charset="0"/>
                <a:cs typeface="Times New Roman" pitchFamily="18" charset="0"/>
              </a:rPr>
              <a:t/>
            </a:r>
            <a:br>
              <a:rPr lang="en-US" sz="2200" i="1">
                <a:solidFill>
                  <a:schemeClr val="bg1"/>
                </a:solidFill>
                <a:latin typeface="Times New Roman" pitchFamily="18" charset="0"/>
                <a:cs typeface="Times New Roman" pitchFamily="18" charset="0"/>
              </a:rPr>
            </a:br>
            <a:endParaRPr lang="en-US" sz="2200" i="1">
              <a:solidFill>
                <a:schemeClr val="bg1"/>
              </a:solidFill>
              <a:latin typeface="Times New Roman" pitchFamily="18" charset="0"/>
              <a:cs typeface="Times New Roman" pitchFamily="18" charset="0"/>
            </a:endParaRPr>
          </a:p>
        </p:txBody>
      </p:sp>
      <p:grpSp>
        <p:nvGrpSpPr>
          <p:cNvPr id="43" name="Group 25"/>
          <p:cNvGrpSpPr>
            <a:grpSpLocks/>
          </p:cNvGrpSpPr>
          <p:nvPr/>
        </p:nvGrpSpPr>
        <p:grpSpPr bwMode="auto">
          <a:xfrm>
            <a:off x="7010400" y="4038600"/>
            <a:ext cx="1981200" cy="2667000"/>
            <a:chOff x="4272" y="2448"/>
            <a:chExt cx="995" cy="1332"/>
          </a:xfrm>
        </p:grpSpPr>
        <p:grpSp>
          <p:nvGrpSpPr>
            <p:cNvPr id="44" name="Group 26"/>
            <p:cNvGrpSpPr>
              <a:grpSpLocks/>
            </p:cNvGrpSpPr>
            <p:nvPr/>
          </p:nvGrpSpPr>
          <p:grpSpPr bwMode="auto">
            <a:xfrm>
              <a:off x="4277" y="2448"/>
              <a:ext cx="962" cy="965"/>
              <a:chOff x="2400" y="1488"/>
              <a:chExt cx="1152" cy="1152"/>
            </a:xfrm>
          </p:grpSpPr>
          <p:grpSp>
            <p:nvGrpSpPr>
              <p:cNvPr id="46" name="Group 27"/>
              <p:cNvGrpSpPr>
                <a:grpSpLocks/>
              </p:cNvGrpSpPr>
              <p:nvPr/>
            </p:nvGrpSpPr>
            <p:grpSpPr bwMode="auto">
              <a:xfrm>
                <a:off x="2400" y="1488"/>
                <a:ext cx="1152" cy="1152"/>
                <a:chOff x="2016" y="1920"/>
                <a:chExt cx="1680" cy="1680"/>
              </a:xfrm>
            </p:grpSpPr>
            <p:sp>
              <p:nvSpPr>
                <p:cNvPr id="48" name="Oval 28"/>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w="9525">
                  <a:noFill/>
                  <a:round/>
                  <a:headEnd/>
                  <a:tailEnd/>
                </a:ln>
                <a:effectLst/>
              </p:spPr>
              <p:txBody>
                <a:bodyPr wrap="none" anchor="ctr"/>
                <a:lstStyle/>
                <a:p>
                  <a:endParaRPr lang="en-US"/>
                </a:p>
              </p:txBody>
            </p:sp>
            <p:sp>
              <p:nvSpPr>
                <p:cNvPr id="49" name="Freeform 29"/>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chemeClr val="folHlink"/>
                    </a:gs>
                  </a:gsLst>
                  <a:lin ang="5400000" scaled="1"/>
                </a:gradFill>
                <a:ln w="0">
                  <a:noFill/>
                  <a:prstDash val="solid"/>
                  <a:round/>
                  <a:headEnd/>
                  <a:tailEnd/>
                </a:ln>
              </p:spPr>
              <p:txBody>
                <a:bodyPr/>
                <a:lstStyle/>
                <a:p>
                  <a:endParaRPr lang="en-US"/>
                </a:p>
              </p:txBody>
            </p:sp>
          </p:grpSp>
          <p:sp>
            <p:nvSpPr>
              <p:cNvPr id="47" name="Text Box 30"/>
              <p:cNvSpPr txBox="1">
                <a:spLocks noChangeArrowheads="1"/>
              </p:cNvSpPr>
              <p:nvPr/>
            </p:nvSpPr>
            <p:spPr bwMode="gray">
              <a:xfrm>
                <a:off x="2503" y="1695"/>
                <a:ext cx="947" cy="731"/>
              </a:xfrm>
              <a:prstGeom prst="rect">
                <a:avLst/>
              </a:prstGeom>
              <a:noFill/>
              <a:ln w="9525">
                <a:noFill/>
                <a:miter lim="800000"/>
                <a:headEnd/>
                <a:tailEnd/>
              </a:ln>
              <a:effectLst/>
            </p:spPr>
            <p:txBody>
              <a:bodyPr wrap="square">
                <a:spAutoFit/>
              </a:bodyPr>
              <a:lstStyle/>
              <a:p>
                <a:pPr algn="ctr" eaLnBrk="0" hangingPunct="0"/>
                <a:r>
                  <a:rPr lang="en-US" sz="2000" b="1" smtClean="0">
                    <a:effectLst>
                      <a:outerShdw blurRad="38100" dist="38100" dir="2700000" algn="tl">
                        <a:srgbClr val="C0C0C0"/>
                      </a:outerShdw>
                    </a:effectLst>
                    <a:latin typeface="Times New Roman" pitchFamily="18" charset="0"/>
                    <a:cs typeface="Times New Roman" pitchFamily="18" charset="0"/>
                  </a:rPr>
                  <a:t>Các loại L/C</a:t>
                </a:r>
              </a:p>
              <a:p>
                <a:pPr algn="ctr" eaLnBrk="0" hangingPunct="0"/>
                <a:r>
                  <a:rPr lang="en-US" sz="2000" b="1" smtClean="0">
                    <a:effectLst>
                      <a:outerShdw blurRad="38100" dist="38100" dir="2700000" algn="tl">
                        <a:srgbClr val="C0C0C0"/>
                      </a:outerShdw>
                    </a:effectLst>
                    <a:latin typeface="Times New Roman" pitchFamily="18" charset="0"/>
                    <a:cs typeface="Times New Roman" pitchFamily="18" charset="0"/>
                  </a:rPr>
                  <a:t> đặc </a:t>
                </a:r>
                <a:r>
                  <a:rPr lang="en-US" sz="2400" b="1" smtClean="0">
                    <a:effectLst>
                      <a:outerShdw blurRad="38100" dist="38100" dir="2700000" algn="tl">
                        <a:srgbClr val="C0C0C0"/>
                      </a:outerShdw>
                    </a:effectLst>
                    <a:latin typeface="Times New Roman" pitchFamily="18" charset="0"/>
                    <a:cs typeface="Times New Roman" pitchFamily="18" charset="0"/>
                  </a:rPr>
                  <a:t>biệt</a:t>
                </a:r>
                <a:endParaRPr lang="en-US" sz="2400" b="1">
                  <a:effectLst>
                    <a:outerShdw blurRad="38100" dist="38100" dir="2700000" algn="tl">
                      <a:srgbClr val="C0C0C0"/>
                    </a:outerShdw>
                  </a:effectLst>
                  <a:latin typeface="Times New Roman" pitchFamily="18" charset="0"/>
                  <a:cs typeface="Times New Roman" pitchFamily="18" charset="0"/>
                </a:endParaRPr>
              </a:p>
            </p:txBody>
          </p:sp>
        </p:grpSp>
        <p:sp>
          <p:nvSpPr>
            <p:cNvPr id="45" name="Oval 31"/>
            <p:cNvSpPr>
              <a:spLocks noChangeArrowheads="1"/>
            </p:cNvSpPr>
            <p:nvPr/>
          </p:nvSpPr>
          <p:spPr bwMode="gray">
            <a:xfrm>
              <a:off x="4272"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a:effectLst/>
          </p:spPr>
          <p:txBody>
            <a:bodyPr wrap="none" anchor="ctr"/>
            <a:lstStyle/>
            <a:p>
              <a:pPr algn="ctr"/>
              <a:endParaRPr lang="en-US"/>
            </a:p>
          </p:txBody>
        </p:sp>
      </p:gr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4212"/>
                                        </p:tgtEl>
                                        <p:attrNameLst>
                                          <p:attrName>style.visibility</p:attrName>
                                        </p:attrNameLst>
                                      </p:cBhvr>
                                      <p:to>
                                        <p:strVal val="visible"/>
                                      </p:to>
                                    </p:set>
                                    <p:animEffect transition="in" filter="wedge">
                                      <p:cBhvr>
                                        <p:cTn id="7" dur="2000"/>
                                        <p:tgtEl>
                                          <p:spTgt spid="9421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1000" fill="hold"/>
                                        <p:tgtEl>
                                          <p:spTgt spid="26"/>
                                        </p:tgtEl>
                                        <p:attrNameLst>
                                          <p:attrName>ppt_w</p:attrName>
                                        </p:attrNameLst>
                                      </p:cBhvr>
                                      <p:tavLst>
                                        <p:tav tm="0">
                                          <p:val>
                                            <p:strVal val="#ppt_w*0.70"/>
                                          </p:val>
                                        </p:tav>
                                        <p:tav tm="100000">
                                          <p:val>
                                            <p:strVal val="#ppt_w"/>
                                          </p:val>
                                        </p:tav>
                                      </p:tavLst>
                                    </p:anim>
                                    <p:anim calcmode="lin" valueType="num">
                                      <p:cBhvr>
                                        <p:cTn id="13" dur="1000" fill="hold"/>
                                        <p:tgtEl>
                                          <p:spTgt spid="26"/>
                                        </p:tgtEl>
                                        <p:attrNameLst>
                                          <p:attrName>ppt_h</p:attrName>
                                        </p:attrNameLst>
                                      </p:cBhvr>
                                      <p:tavLst>
                                        <p:tav tm="0">
                                          <p:val>
                                            <p:strVal val="#ppt_h"/>
                                          </p:val>
                                        </p:tav>
                                        <p:tav tm="100000">
                                          <p:val>
                                            <p:strVal val="#ppt_h"/>
                                          </p:val>
                                        </p:tav>
                                      </p:tavLst>
                                    </p:anim>
                                    <p:animEffect transition="in" filter="fade">
                                      <p:cBhvr>
                                        <p:cTn id="14" dur="1000"/>
                                        <p:tgtEl>
                                          <p:spTgt spid="26"/>
                                        </p:tgtEl>
                                      </p:cBhvr>
                                    </p:animEffect>
                                  </p:childTnLst>
                                </p:cTn>
                              </p:par>
                              <p:par>
                                <p:cTn id="15" presetID="55"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strVal val="#ppt_w*0.70"/>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Effect transition="in" filter="fade">
                                      <p:cBhvr>
                                        <p:cTn id="19" dur="1000"/>
                                        <p:tgtEl>
                                          <p:spTgt spid="2"/>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000" fill="hold"/>
                                        <p:tgtEl>
                                          <p:spTgt spid="27"/>
                                        </p:tgtEl>
                                        <p:attrNameLst>
                                          <p:attrName>ppt_w</p:attrName>
                                        </p:attrNameLst>
                                      </p:cBhvr>
                                      <p:tavLst>
                                        <p:tav tm="0">
                                          <p:val>
                                            <p:strVal val="#ppt_w*0.70"/>
                                          </p:val>
                                        </p:tav>
                                        <p:tav tm="100000">
                                          <p:val>
                                            <p:strVal val="#ppt_w"/>
                                          </p:val>
                                        </p:tav>
                                      </p:tavLst>
                                    </p:anim>
                                    <p:anim calcmode="lin" valueType="num">
                                      <p:cBhvr>
                                        <p:cTn id="23" dur="1000" fill="hold"/>
                                        <p:tgtEl>
                                          <p:spTgt spid="27"/>
                                        </p:tgtEl>
                                        <p:attrNameLst>
                                          <p:attrName>ppt_h</p:attrName>
                                        </p:attrNameLst>
                                      </p:cBhvr>
                                      <p:tavLst>
                                        <p:tav tm="0">
                                          <p:val>
                                            <p:strVal val="#ppt_h"/>
                                          </p:val>
                                        </p:tav>
                                        <p:tav tm="100000">
                                          <p:val>
                                            <p:strVal val="#ppt_h"/>
                                          </p:val>
                                        </p:tav>
                                      </p:tavLst>
                                    </p:anim>
                                    <p:animEffect transition="in" filter="fade">
                                      <p:cBhvr>
                                        <p:cTn id="24" dur="1000"/>
                                        <p:tgtEl>
                                          <p:spTgt spid="27"/>
                                        </p:tgtEl>
                                      </p:cBhvr>
                                    </p:animEffect>
                                  </p:childTnLst>
                                </p:cTn>
                              </p:par>
                              <p:par>
                                <p:cTn id="25" presetID="55"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strVal val="#ppt_w*0.70"/>
                                          </p:val>
                                        </p:tav>
                                        <p:tav tm="100000">
                                          <p:val>
                                            <p:strVal val="#ppt_w"/>
                                          </p:val>
                                        </p:tav>
                                      </p:tavLst>
                                    </p:anim>
                                    <p:anim calcmode="lin" valueType="num">
                                      <p:cBhvr>
                                        <p:cTn id="28" dur="1000" fill="hold"/>
                                        <p:tgtEl>
                                          <p:spTgt spid="5"/>
                                        </p:tgtEl>
                                        <p:attrNameLst>
                                          <p:attrName>ppt_h</p:attrName>
                                        </p:attrNameLst>
                                      </p:cBhvr>
                                      <p:tavLst>
                                        <p:tav tm="0">
                                          <p:val>
                                            <p:strVal val="#ppt_h"/>
                                          </p:val>
                                        </p:tav>
                                        <p:tav tm="100000">
                                          <p:val>
                                            <p:strVal val="#ppt_h"/>
                                          </p:val>
                                        </p:tav>
                                      </p:tavLst>
                                    </p:anim>
                                    <p:animEffect transition="in" filter="fade">
                                      <p:cBhvr>
                                        <p:cTn id="29" dur="1000"/>
                                        <p:tgtEl>
                                          <p:spTgt spid="5"/>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ppt_w</p:attrName>
                                        </p:attrNameLst>
                                      </p:cBhvr>
                                      <p:tavLst>
                                        <p:tav tm="0">
                                          <p:val>
                                            <p:strVal val="#ppt_w*0.70"/>
                                          </p:val>
                                        </p:tav>
                                        <p:tav tm="100000">
                                          <p:val>
                                            <p:strVal val="#ppt_w"/>
                                          </p:val>
                                        </p:tav>
                                      </p:tavLst>
                                    </p:anim>
                                    <p:anim calcmode="lin" valueType="num">
                                      <p:cBhvr>
                                        <p:cTn id="33" dur="1000" fill="hold"/>
                                        <p:tgtEl>
                                          <p:spTgt spid="28"/>
                                        </p:tgtEl>
                                        <p:attrNameLst>
                                          <p:attrName>ppt_h</p:attrName>
                                        </p:attrNameLst>
                                      </p:cBhvr>
                                      <p:tavLst>
                                        <p:tav tm="0">
                                          <p:val>
                                            <p:strVal val="#ppt_h"/>
                                          </p:val>
                                        </p:tav>
                                        <p:tav tm="100000">
                                          <p:val>
                                            <p:strVal val="#ppt_h"/>
                                          </p:val>
                                        </p:tav>
                                      </p:tavLst>
                                    </p:anim>
                                    <p:animEffect transition="in" filter="fade">
                                      <p:cBhvr>
                                        <p:cTn id="34" dur="1000"/>
                                        <p:tgtEl>
                                          <p:spTgt spid="28"/>
                                        </p:tgtEl>
                                      </p:cBhvr>
                                    </p:animEffect>
                                  </p:childTnLst>
                                </p:cTn>
                              </p:par>
                              <p:par>
                                <p:cTn id="35" presetID="55"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strVal val="#ppt_w*0.70"/>
                                          </p:val>
                                        </p:tav>
                                        <p:tav tm="100000">
                                          <p:val>
                                            <p:strVal val="#ppt_w"/>
                                          </p:val>
                                        </p:tav>
                                      </p:tavLst>
                                    </p:anim>
                                    <p:anim calcmode="lin" valueType="num">
                                      <p:cBhvr>
                                        <p:cTn id="38" dur="1000" fill="hold"/>
                                        <p:tgtEl>
                                          <p:spTgt spid="7"/>
                                        </p:tgtEl>
                                        <p:attrNameLst>
                                          <p:attrName>ppt_h</p:attrName>
                                        </p:attrNameLst>
                                      </p:cBhvr>
                                      <p:tavLst>
                                        <p:tav tm="0">
                                          <p:val>
                                            <p:strVal val="#ppt_h"/>
                                          </p:val>
                                        </p:tav>
                                        <p:tav tm="100000">
                                          <p:val>
                                            <p:strVal val="#ppt_h"/>
                                          </p:val>
                                        </p:tav>
                                      </p:tavLst>
                                    </p:anim>
                                    <p:animEffect transition="in" filter="fade">
                                      <p:cBhvr>
                                        <p:cTn id="3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animBg="1"/>
      <p:bldP spid="26"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xfrm>
            <a:off x="914400" y="533400"/>
            <a:ext cx="7239000" cy="1143000"/>
          </a:xfrm>
        </p:spPr>
        <p:txBody>
          <a:bodyPr>
            <a:normAutofit/>
          </a:bodyPr>
          <a:lstStyle/>
          <a:p>
            <a:r>
              <a:rPr lang="en-US">
                <a:latin typeface="Times New Roman" pitchFamily="18" charset="0"/>
                <a:cs typeface="Times New Roman" pitchFamily="18" charset="0"/>
              </a:rPr>
              <a:t>Qui trình nghiệp vụ </a:t>
            </a:r>
            <a:r>
              <a:rPr lang="en-US" smtClean="0">
                <a:latin typeface="Times New Roman" pitchFamily="18" charset="0"/>
                <a:cs typeface="Times New Roman" pitchFamily="18" charset="0"/>
              </a:rPr>
              <a:t>chung</a:t>
            </a:r>
            <a:endParaRPr lang="en-US">
              <a:latin typeface="Times New Roman" pitchFamily="18" charset="0"/>
              <a:cs typeface="Times New Roman" pitchFamily="18" charset="0"/>
            </a:endParaRPr>
          </a:p>
        </p:txBody>
      </p:sp>
      <p:sp>
        <p:nvSpPr>
          <p:cNvPr id="22" name="Content Placeholder 2"/>
          <p:cNvSpPr>
            <a:spLocks noGrp="1"/>
          </p:cNvSpPr>
          <p:nvPr>
            <p:ph idx="1"/>
          </p:nvPr>
        </p:nvSpPr>
        <p:spPr/>
        <p:txBody>
          <a:bodyPr>
            <a:normAutofit/>
          </a:bodyPr>
          <a:lstStyle/>
          <a:p>
            <a:pPr>
              <a:buNone/>
            </a:pPr>
            <a:endParaRPr lang="en-US"/>
          </a:p>
          <a:p>
            <a:endParaRPr lang="en-US"/>
          </a:p>
        </p:txBody>
      </p:sp>
      <p:sp>
        <p:nvSpPr>
          <p:cNvPr id="23" name="Rectangle 22"/>
          <p:cNvSpPr/>
          <p:nvPr/>
        </p:nvSpPr>
        <p:spPr>
          <a:xfrm>
            <a:off x="5791200" y="2133600"/>
            <a:ext cx="16002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smtClean="0">
                <a:latin typeface="Times New Roman" pitchFamily="18" charset="0"/>
                <a:cs typeface="Times New Roman" pitchFamily="18" charset="0"/>
              </a:rPr>
              <a:t>Nhà nhập khẩu</a:t>
            </a:r>
            <a:endParaRPr lang="en-US" sz="2000">
              <a:latin typeface="Times New Roman" pitchFamily="18" charset="0"/>
              <a:cs typeface="Times New Roman" pitchFamily="18" charset="0"/>
            </a:endParaRPr>
          </a:p>
        </p:txBody>
      </p:sp>
      <p:sp>
        <p:nvSpPr>
          <p:cNvPr id="24" name="Rectangle 23"/>
          <p:cNvSpPr/>
          <p:nvPr/>
        </p:nvSpPr>
        <p:spPr>
          <a:xfrm>
            <a:off x="5943600" y="4800600"/>
            <a:ext cx="16002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smtClean="0">
                <a:latin typeface="Times New Roman" pitchFamily="18" charset="0"/>
                <a:cs typeface="Times New Roman" pitchFamily="18" charset="0"/>
              </a:rPr>
              <a:t>NHPH</a:t>
            </a:r>
            <a:endParaRPr lang="en-US" sz="2000">
              <a:latin typeface="Times New Roman" pitchFamily="18" charset="0"/>
              <a:cs typeface="Times New Roman" pitchFamily="18" charset="0"/>
            </a:endParaRPr>
          </a:p>
        </p:txBody>
      </p:sp>
      <p:sp>
        <p:nvSpPr>
          <p:cNvPr id="25" name="Rectangle 24"/>
          <p:cNvSpPr/>
          <p:nvPr/>
        </p:nvSpPr>
        <p:spPr>
          <a:xfrm>
            <a:off x="1676400" y="4800600"/>
            <a:ext cx="16002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smtClean="0">
                <a:latin typeface="Times New Roman" pitchFamily="18" charset="0"/>
                <a:cs typeface="Times New Roman" pitchFamily="18" charset="0"/>
              </a:rPr>
              <a:t>NHTB/</a:t>
            </a:r>
          </a:p>
          <a:p>
            <a:pPr algn="ctr"/>
            <a:r>
              <a:rPr lang="en-US" sz="2000" smtClean="0">
                <a:latin typeface="Times New Roman" pitchFamily="18" charset="0"/>
                <a:cs typeface="Times New Roman" pitchFamily="18" charset="0"/>
              </a:rPr>
              <a:t>Trả tiền</a:t>
            </a:r>
            <a:endParaRPr lang="en-US" sz="2000">
              <a:latin typeface="Times New Roman" pitchFamily="18" charset="0"/>
              <a:cs typeface="Times New Roman" pitchFamily="18" charset="0"/>
            </a:endParaRPr>
          </a:p>
        </p:txBody>
      </p:sp>
      <p:sp>
        <p:nvSpPr>
          <p:cNvPr id="26" name="Rectangle 25"/>
          <p:cNvSpPr/>
          <p:nvPr/>
        </p:nvSpPr>
        <p:spPr>
          <a:xfrm>
            <a:off x="1676400" y="2133600"/>
            <a:ext cx="16002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smtClean="0">
                <a:latin typeface="Times New Roman" pitchFamily="18" charset="0"/>
                <a:cs typeface="Times New Roman" pitchFamily="18" charset="0"/>
              </a:rPr>
              <a:t>Nhà xuất khẩu</a:t>
            </a:r>
            <a:endParaRPr lang="en-US" sz="2000">
              <a:latin typeface="Times New Roman" pitchFamily="18" charset="0"/>
              <a:cs typeface="Times New Roman" pitchFamily="18" charset="0"/>
            </a:endParaRPr>
          </a:p>
        </p:txBody>
      </p:sp>
      <p:cxnSp>
        <p:nvCxnSpPr>
          <p:cNvPr id="27" name="Straight Arrow Connector 26"/>
          <p:cNvCxnSpPr/>
          <p:nvPr/>
        </p:nvCxnSpPr>
        <p:spPr>
          <a:xfrm>
            <a:off x="3352800" y="2817812"/>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352800" y="2438400"/>
            <a:ext cx="23622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a:off x="65532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flipH="1" flipV="1">
            <a:off x="55626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a:off x="5295900" y="3924300"/>
            <a:ext cx="1447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10800000">
            <a:off x="3429000" y="4953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3429000" y="5334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10800000">
            <a:off x="3429000" y="56388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flipH="1" flipV="1">
            <a:off x="23241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12573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flipH="1" flipV="1">
            <a:off x="990600" y="39624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flipH="1">
            <a:off x="3505198" y="2023646"/>
            <a:ext cx="2133602" cy="338554"/>
          </a:xfrm>
          <a:prstGeom prst="rect">
            <a:avLst/>
          </a:prstGeom>
          <a:noFill/>
        </p:spPr>
        <p:txBody>
          <a:bodyPr wrap="square" rtlCol="0">
            <a:spAutoFit/>
          </a:bodyPr>
          <a:lstStyle/>
          <a:p>
            <a:r>
              <a:rPr lang="en-US" sz="1600" smtClean="0">
                <a:latin typeface="Times New Roman" pitchFamily="18" charset="0"/>
                <a:cs typeface="Times New Roman" pitchFamily="18" charset="0"/>
              </a:rPr>
              <a:t>Hợp đồng ngoại thương</a:t>
            </a:r>
            <a:endParaRPr lang="en-US" sz="1600">
              <a:latin typeface="Times New Roman" pitchFamily="18" charset="0"/>
              <a:cs typeface="Times New Roman" pitchFamily="18" charset="0"/>
            </a:endParaRPr>
          </a:p>
        </p:txBody>
      </p:sp>
      <p:sp>
        <p:nvSpPr>
          <p:cNvPr id="39" name="TextBox 38"/>
          <p:cNvSpPr txBox="1"/>
          <p:nvPr/>
        </p:nvSpPr>
        <p:spPr>
          <a:xfrm>
            <a:off x="3810000" y="2895600"/>
            <a:ext cx="1219200" cy="338554"/>
          </a:xfrm>
          <a:prstGeom prst="rect">
            <a:avLst/>
          </a:prstGeom>
          <a:noFill/>
        </p:spPr>
        <p:txBody>
          <a:bodyPr wrap="square" rtlCol="0">
            <a:spAutoFit/>
          </a:bodyPr>
          <a:lstStyle/>
          <a:p>
            <a:r>
              <a:rPr lang="en-US" sz="1600" smtClean="0">
                <a:latin typeface="Times New Roman" pitchFamily="18" charset="0"/>
                <a:cs typeface="Times New Roman" pitchFamily="18" charset="0"/>
              </a:rPr>
              <a:t>3.Hàng hóa</a:t>
            </a:r>
            <a:endParaRPr lang="en-US" sz="1600">
              <a:latin typeface="Times New Roman" pitchFamily="18" charset="0"/>
              <a:cs typeface="Times New Roman" pitchFamily="18" charset="0"/>
            </a:endParaRPr>
          </a:p>
        </p:txBody>
      </p:sp>
      <p:sp>
        <p:nvSpPr>
          <p:cNvPr id="40" name="TextBox 39"/>
          <p:cNvSpPr txBox="1"/>
          <p:nvPr/>
        </p:nvSpPr>
        <p:spPr>
          <a:xfrm>
            <a:off x="5181600" y="3436203"/>
            <a:ext cx="914400" cy="830997"/>
          </a:xfrm>
          <a:prstGeom prst="rect">
            <a:avLst/>
          </a:prstGeom>
          <a:noFill/>
        </p:spPr>
        <p:txBody>
          <a:bodyPr wrap="square" rtlCol="0">
            <a:spAutoFit/>
          </a:bodyPr>
          <a:lstStyle/>
          <a:p>
            <a:r>
              <a:rPr lang="en-US" sz="1600" smtClean="0">
                <a:latin typeface="Times New Roman" pitchFamily="18" charset="0"/>
                <a:cs typeface="Times New Roman" pitchFamily="18" charset="0"/>
              </a:rPr>
              <a:t>1.Đơn xin mở L/C</a:t>
            </a:r>
            <a:endParaRPr lang="en-US" sz="1600">
              <a:latin typeface="Times New Roman" pitchFamily="18" charset="0"/>
              <a:cs typeface="Times New Roman" pitchFamily="18" charset="0"/>
            </a:endParaRPr>
          </a:p>
        </p:txBody>
      </p:sp>
      <p:sp>
        <p:nvSpPr>
          <p:cNvPr id="41" name="TextBox 40"/>
          <p:cNvSpPr txBox="1"/>
          <p:nvPr/>
        </p:nvSpPr>
        <p:spPr>
          <a:xfrm>
            <a:off x="6477000" y="3429000"/>
            <a:ext cx="762000" cy="838200"/>
          </a:xfrm>
          <a:prstGeom prst="rect">
            <a:avLst/>
          </a:prstGeom>
          <a:noFill/>
        </p:spPr>
        <p:txBody>
          <a:bodyPr wrap="square" rtlCol="0">
            <a:spAutoFit/>
          </a:bodyPr>
          <a:lstStyle/>
          <a:p>
            <a:r>
              <a:rPr lang="en-US" sz="1600" smtClean="0">
                <a:latin typeface="Times New Roman" pitchFamily="18" charset="0"/>
                <a:cs typeface="Times New Roman" pitchFamily="18" charset="0"/>
              </a:rPr>
              <a:t>6.Bộ chứng từ</a:t>
            </a:r>
            <a:endParaRPr lang="en-US" sz="1600">
              <a:latin typeface="Times New Roman" pitchFamily="18" charset="0"/>
              <a:cs typeface="Times New Roman" pitchFamily="18" charset="0"/>
            </a:endParaRPr>
          </a:p>
        </p:txBody>
      </p:sp>
      <p:sp>
        <p:nvSpPr>
          <p:cNvPr id="42" name="TextBox 41"/>
          <p:cNvSpPr txBox="1"/>
          <p:nvPr/>
        </p:nvSpPr>
        <p:spPr>
          <a:xfrm>
            <a:off x="7342304" y="3429000"/>
            <a:ext cx="1115896" cy="584775"/>
          </a:xfrm>
          <a:prstGeom prst="rect">
            <a:avLst/>
          </a:prstGeom>
          <a:noFill/>
        </p:spPr>
        <p:txBody>
          <a:bodyPr wrap="square" rtlCol="0">
            <a:spAutoFit/>
          </a:bodyPr>
          <a:lstStyle/>
          <a:p>
            <a:r>
              <a:rPr lang="en-US" sz="1600" smtClean="0">
                <a:latin typeface="Times New Roman" pitchFamily="18" charset="0"/>
                <a:cs typeface="Times New Roman" pitchFamily="18" charset="0"/>
              </a:rPr>
              <a:t>7.Thanh toán</a:t>
            </a:r>
            <a:endParaRPr lang="en-US" sz="1600">
              <a:latin typeface="Times New Roman" pitchFamily="18" charset="0"/>
              <a:cs typeface="Times New Roman" pitchFamily="18" charset="0"/>
            </a:endParaRPr>
          </a:p>
        </p:txBody>
      </p:sp>
      <p:sp>
        <p:nvSpPr>
          <p:cNvPr id="43" name="TextBox 42"/>
          <p:cNvSpPr txBox="1"/>
          <p:nvPr/>
        </p:nvSpPr>
        <p:spPr>
          <a:xfrm>
            <a:off x="4114800" y="4572000"/>
            <a:ext cx="657552" cy="338554"/>
          </a:xfrm>
          <a:prstGeom prst="rect">
            <a:avLst/>
          </a:prstGeom>
          <a:noFill/>
        </p:spPr>
        <p:txBody>
          <a:bodyPr wrap="none" rtlCol="0">
            <a:spAutoFit/>
          </a:bodyPr>
          <a:lstStyle/>
          <a:p>
            <a:r>
              <a:rPr lang="en-US" sz="1600" smtClean="0">
                <a:latin typeface="Times New Roman" pitchFamily="18" charset="0"/>
                <a:cs typeface="Times New Roman" pitchFamily="18" charset="0"/>
              </a:rPr>
              <a:t>2.L/C</a:t>
            </a:r>
            <a:endParaRPr lang="en-US" sz="1600">
              <a:latin typeface="Times New Roman" pitchFamily="18" charset="0"/>
              <a:cs typeface="Times New Roman" pitchFamily="18" charset="0"/>
            </a:endParaRPr>
          </a:p>
        </p:txBody>
      </p:sp>
      <p:sp>
        <p:nvSpPr>
          <p:cNvPr id="44" name="TextBox 43"/>
          <p:cNvSpPr txBox="1"/>
          <p:nvPr/>
        </p:nvSpPr>
        <p:spPr>
          <a:xfrm>
            <a:off x="3733800" y="5054025"/>
            <a:ext cx="19050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5.Bộ chứng từ + HP + thư đòi tiền</a:t>
            </a:r>
            <a:endParaRPr lang="en-US" sz="1600">
              <a:latin typeface="Times New Roman" pitchFamily="18" charset="0"/>
              <a:cs typeface="Times New Roman" pitchFamily="18" charset="0"/>
            </a:endParaRPr>
          </a:p>
        </p:txBody>
      </p:sp>
      <p:sp>
        <p:nvSpPr>
          <p:cNvPr id="45" name="TextBox 44"/>
          <p:cNvSpPr txBox="1"/>
          <p:nvPr/>
        </p:nvSpPr>
        <p:spPr>
          <a:xfrm>
            <a:off x="3810000" y="5715000"/>
            <a:ext cx="1268296" cy="338554"/>
          </a:xfrm>
          <a:prstGeom prst="rect">
            <a:avLst/>
          </a:prstGeom>
          <a:noFill/>
        </p:spPr>
        <p:txBody>
          <a:bodyPr wrap="none" rtlCol="0">
            <a:spAutoFit/>
          </a:bodyPr>
          <a:lstStyle/>
          <a:p>
            <a:r>
              <a:rPr lang="en-US" sz="1600" smtClean="0">
                <a:latin typeface="Times New Roman" pitchFamily="18" charset="0"/>
                <a:cs typeface="Times New Roman" pitchFamily="18" charset="0"/>
              </a:rPr>
              <a:t>8.Thanh toán</a:t>
            </a:r>
            <a:endParaRPr lang="en-US" sz="1600">
              <a:latin typeface="Times New Roman" pitchFamily="18" charset="0"/>
              <a:cs typeface="Times New Roman" pitchFamily="18" charset="0"/>
            </a:endParaRPr>
          </a:p>
        </p:txBody>
      </p:sp>
      <p:sp>
        <p:nvSpPr>
          <p:cNvPr id="46" name="TextBox 45"/>
          <p:cNvSpPr txBox="1"/>
          <p:nvPr/>
        </p:nvSpPr>
        <p:spPr>
          <a:xfrm>
            <a:off x="3352800" y="3505200"/>
            <a:ext cx="657552" cy="338554"/>
          </a:xfrm>
          <a:prstGeom prst="rect">
            <a:avLst/>
          </a:prstGeom>
          <a:noFill/>
        </p:spPr>
        <p:txBody>
          <a:bodyPr wrap="none" rtlCol="0">
            <a:spAutoFit/>
          </a:bodyPr>
          <a:lstStyle/>
          <a:p>
            <a:r>
              <a:rPr lang="en-US" sz="1600" smtClean="0">
                <a:latin typeface="Times New Roman" pitchFamily="18" charset="0"/>
                <a:cs typeface="Times New Roman" pitchFamily="18" charset="0"/>
              </a:rPr>
              <a:t>2.L/C</a:t>
            </a:r>
            <a:endParaRPr lang="en-US" sz="1600">
              <a:latin typeface="Times New Roman" pitchFamily="18" charset="0"/>
              <a:cs typeface="Times New Roman" pitchFamily="18" charset="0"/>
            </a:endParaRPr>
          </a:p>
        </p:txBody>
      </p:sp>
      <p:sp>
        <p:nvSpPr>
          <p:cNvPr id="47" name="TextBox 46"/>
          <p:cNvSpPr txBox="1"/>
          <p:nvPr/>
        </p:nvSpPr>
        <p:spPr>
          <a:xfrm>
            <a:off x="2133600" y="3505200"/>
            <a:ext cx="9144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4.Bộ chứng từ</a:t>
            </a:r>
            <a:endParaRPr lang="en-US" sz="1600">
              <a:latin typeface="Times New Roman" pitchFamily="18" charset="0"/>
              <a:cs typeface="Times New Roman" pitchFamily="18" charset="0"/>
            </a:endParaRPr>
          </a:p>
        </p:txBody>
      </p:sp>
      <p:sp>
        <p:nvSpPr>
          <p:cNvPr id="48" name="TextBox 47"/>
          <p:cNvSpPr txBox="1"/>
          <p:nvPr/>
        </p:nvSpPr>
        <p:spPr>
          <a:xfrm>
            <a:off x="914400" y="3530025"/>
            <a:ext cx="9144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9.Thanh toán</a:t>
            </a:r>
            <a:endParaRPr lang="en-US" sz="16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diamond(in)">
                                      <p:cBhvr>
                                        <p:cTn id="12" dur="20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linds(horizontal)">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blinds(horizontal)">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diamond(in)">
                                      <p:cBhvr>
                                        <p:cTn id="33" dur="2000"/>
                                        <p:tgtEl>
                                          <p:spTgt spid="43"/>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blinds(horizontal)">
                                      <p:cBhvr>
                                        <p:cTn id="38" dur="500"/>
                                        <p:tgtEl>
                                          <p:spTgt spid="35"/>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box(in)">
                                      <p:cBhvr>
                                        <p:cTn id="43" dur="500"/>
                                        <p:tgtEl>
                                          <p:spTgt spid="46"/>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blinds(horizontal)">
                                      <p:cBhvr>
                                        <p:cTn id="48" dur="500"/>
                                        <p:tgtEl>
                                          <p:spTgt spid="27"/>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box(in)">
                                      <p:cBhvr>
                                        <p:cTn id="53" dur="500"/>
                                        <p:tgtEl>
                                          <p:spTgt spid="39"/>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blinds(horizontal)">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nodeType="clickEffect">
                                  <p:stCondLst>
                                    <p:cond delay="0"/>
                                  </p:stCondLst>
                                  <p:childTnLst>
                                    <p:set>
                                      <p:cBhvr>
                                        <p:cTn id="62" dur="1" fill="hold">
                                          <p:stCondLst>
                                            <p:cond delay="0"/>
                                          </p:stCondLst>
                                        </p:cTn>
                                        <p:tgtEl>
                                          <p:spTgt spid="47">
                                            <p:txEl>
                                              <p:pRg st="0" end="0"/>
                                            </p:txEl>
                                          </p:spTgt>
                                        </p:tgtEl>
                                        <p:attrNameLst>
                                          <p:attrName>style.visibility</p:attrName>
                                        </p:attrNameLst>
                                      </p:cBhvr>
                                      <p:to>
                                        <p:strVal val="visible"/>
                                      </p:to>
                                    </p:set>
                                    <p:animEffect transition="in" filter="box(in)">
                                      <p:cBhvr>
                                        <p:cTn id="63" dur="500"/>
                                        <p:tgtEl>
                                          <p:spTgt spid="47">
                                            <p:txEl>
                                              <p:pRg st="0" end="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blinds(horizontal)">
                                      <p:cBhvr>
                                        <p:cTn id="68" dur="500"/>
                                        <p:tgtEl>
                                          <p:spTgt spid="33"/>
                                        </p:tgtEl>
                                      </p:cBhvr>
                                    </p:animEffect>
                                  </p:childTnLst>
                                </p:cTn>
                              </p:par>
                            </p:childTnLst>
                          </p:cTn>
                        </p:par>
                      </p:childTnLst>
                    </p:cTn>
                  </p:par>
                  <p:par>
                    <p:cTn id="69" fill="hold">
                      <p:stCondLst>
                        <p:cond delay="indefinite"/>
                      </p:stCondLst>
                      <p:childTnLst>
                        <p:par>
                          <p:cTn id="70" fill="hold">
                            <p:stCondLst>
                              <p:cond delay="0"/>
                            </p:stCondLst>
                            <p:childTnLst>
                              <p:par>
                                <p:cTn id="71" presetID="4" presetClass="entr" presetSubtype="16" fill="hold" grpId="0" nodeType="click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box(in)">
                                      <p:cBhvr>
                                        <p:cTn id="73" dur="500"/>
                                        <p:tgtEl>
                                          <p:spTgt spid="44"/>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nodeType="click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checkerboard(across)">
                                      <p:cBhvr>
                                        <p:cTn id="78" dur="500"/>
                                        <p:tgtEl>
                                          <p:spTgt spid="30"/>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grpId="0" nodeType="click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diamond(in)">
                                      <p:cBhvr>
                                        <p:cTn id="83" dur="2000"/>
                                        <p:tgtEl>
                                          <p:spTgt spid="41"/>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fill="hold"/>
                                        <p:tgtEl>
                                          <p:spTgt spid="29"/>
                                        </p:tgtEl>
                                        <p:attrNameLst>
                                          <p:attrName>ppt_x</p:attrName>
                                        </p:attrNameLst>
                                      </p:cBhvr>
                                      <p:tavLst>
                                        <p:tav tm="0">
                                          <p:val>
                                            <p:strVal val="#ppt_x"/>
                                          </p:val>
                                        </p:tav>
                                        <p:tav tm="100000">
                                          <p:val>
                                            <p:strVal val="#ppt_x"/>
                                          </p:val>
                                        </p:tav>
                                      </p:tavLst>
                                    </p:anim>
                                    <p:anim calcmode="lin" valueType="num">
                                      <p:cBhvr additive="base">
                                        <p:cTn id="8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8" presetClass="entr" presetSubtype="16" fill="hold" grpId="0" nodeType="click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diamond(in)">
                                      <p:cBhvr>
                                        <p:cTn id="94" dur="2000"/>
                                        <p:tgtEl>
                                          <p:spTgt spid="42"/>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ppt_x"/>
                                          </p:val>
                                        </p:tav>
                                        <p:tav tm="100000">
                                          <p:val>
                                            <p:strVal val="#ppt_x"/>
                                          </p:val>
                                        </p:tav>
                                      </p:tavLst>
                                    </p:anim>
                                    <p:anim calcmode="lin" valueType="num">
                                      <p:cBhvr additive="base">
                                        <p:cTn id="10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8" presetClass="entr" presetSubtype="16" fill="hold" grpId="0" nodeType="click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diamond(in)">
                                      <p:cBhvr>
                                        <p:cTn id="105" dur="2000"/>
                                        <p:tgtEl>
                                          <p:spTgt spid="45"/>
                                        </p:tgtEl>
                                      </p:cBhvr>
                                    </p:animEffect>
                                  </p:childTnLst>
                                </p:cTn>
                              </p:par>
                            </p:childTnLst>
                          </p:cTn>
                        </p:par>
                      </p:childTnLst>
                    </p:cTn>
                  </p:par>
                  <p:par>
                    <p:cTn id="106" fill="hold">
                      <p:stCondLst>
                        <p:cond delay="indefinite"/>
                      </p:stCondLst>
                      <p:childTnLst>
                        <p:par>
                          <p:cTn id="107" fill="hold">
                            <p:stCondLst>
                              <p:cond delay="0"/>
                            </p:stCondLst>
                            <p:childTnLst>
                              <p:par>
                                <p:cTn id="108" presetID="5" presetClass="entr" presetSubtype="10" fill="hold" nodeType="click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checkerboard(across)">
                                      <p:cBhvr>
                                        <p:cTn id="110" dur="500"/>
                                        <p:tgtEl>
                                          <p:spTgt spid="37"/>
                                        </p:tgtEl>
                                      </p:cBhvr>
                                    </p:animEffect>
                                  </p:childTnLst>
                                </p:cTn>
                              </p:par>
                            </p:childTnLst>
                          </p:cTn>
                        </p:par>
                      </p:childTnLst>
                    </p:cTn>
                  </p:par>
                  <p:par>
                    <p:cTn id="111" fill="hold">
                      <p:stCondLst>
                        <p:cond delay="indefinite"/>
                      </p:stCondLst>
                      <p:childTnLst>
                        <p:par>
                          <p:cTn id="112" fill="hold">
                            <p:stCondLst>
                              <p:cond delay="0"/>
                            </p:stCondLst>
                            <p:childTnLst>
                              <p:par>
                                <p:cTn id="113" presetID="8" presetClass="entr" presetSubtype="16" fill="hold" grpId="0" nodeType="clickEffect">
                                  <p:stCondLst>
                                    <p:cond delay="0"/>
                                  </p:stCondLst>
                                  <p:childTnLst>
                                    <p:set>
                                      <p:cBhvr>
                                        <p:cTn id="114" dur="1" fill="hold">
                                          <p:stCondLst>
                                            <p:cond delay="0"/>
                                          </p:stCondLst>
                                        </p:cTn>
                                        <p:tgtEl>
                                          <p:spTgt spid="48"/>
                                        </p:tgtEl>
                                        <p:attrNameLst>
                                          <p:attrName>style.visibility</p:attrName>
                                        </p:attrNameLst>
                                      </p:cBhvr>
                                      <p:to>
                                        <p:strVal val="visible"/>
                                      </p:to>
                                    </p:set>
                                    <p:animEffect transition="in" filter="diamond(in)">
                                      <p:cBhvr>
                                        <p:cTn id="115"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46" grpId="0"/>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smtClean="0">
                <a:latin typeface="Times New Roman" pitchFamily="18" charset="0"/>
                <a:cs typeface="Times New Roman" pitchFamily="18" charset="0"/>
              </a:rPr>
              <a:t>1. Theo công dụng của L/C</a:t>
            </a:r>
            <a:endParaRPr lang="en-US" sz="400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Font typeface="Wingdings" pitchFamily="2" charset="2"/>
              <a:buChar char="v"/>
            </a:pPr>
            <a:r>
              <a:rPr lang="en-US" b="1">
                <a:latin typeface="Times New Roman" pitchFamily="18" charset="0"/>
                <a:cs typeface="Times New Roman" pitchFamily="18" charset="0"/>
              </a:rPr>
              <a:t>1. </a:t>
            </a:r>
            <a:r>
              <a:rPr lang="en-US" b="1" smtClean="0">
                <a:latin typeface="Times New Roman" pitchFamily="18" charset="0"/>
                <a:cs typeface="Times New Roman" pitchFamily="18" charset="0"/>
              </a:rPr>
              <a:t>L/C có </a:t>
            </a:r>
            <a:r>
              <a:rPr lang="en-US" b="1">
                <a:latin typeface="Times New Roman" pitchFamily="18" charset="0"/>
                <a:cs typeface="Times New Roman" pitchFamily="18" charset="0"/>
              </a:rPr>
              <a:t>thể hủy ngang: (Revocable letter of </a:t>
            </a:r>
            <a:r>
              <a:rPr lang="en-US" b="1" smtClean="0">
                <a:latin typeface="Times New Roman" pitchFamily="18" charset="0"/>
                <a:cs typeface="Times New Roman" pitchFamily="18" charset="0"/>
              </a:rPr>
              <a:t>credit):</a:t>
            </a:r>
            <a:r>
              <a:rPr lang="en-US" smtClean="0">
                <a:latin typeface="Times New Roman" pitchFamily="18" charset="0"/>
                <a:cs typeface="Times New Roman" pitchFamily="18" charset="0"/>
              </a:rPr>
              <a:t> là </a:t>
            </a:r>
            <a:r>
              <a:rPr lang="en-US">
                <a:latin typeface="Times New Roman" pitchFamily="18" charset="0"/>
                <a:cs typeface="Times New Roman" pitchFamily="18" charset="0"/>
              </a:rPr>
              <a:t>loại L/C có thể bị sửa đổi hoặc hủy bỏ mà không cần thông báo cho người hưởng </a:t>
            </a:r>
            <a:r>
              <a:rPr lang="en-US" smtClean="0">
                <a:latin typeface="Times New Roman" pitchFamily="18" charset="0"/>
                <a:cs typeface="Times New Roman" pitchFamily="18" charset="0"/>
              </a:rPr>
              <a:t>lợi</a:t>
            </a:r>
          </a:p>
          <a:p>
            <a:pPr>
              <a:buFont typeface="Wingdings" pitchFamily="2" charset="2"/>
              <a:buChar char="v"/>
            </a:pPr>
            <a:r>
              <a:rPr lang="en-US" b="1">
                <a:latin typeface="Times New Roman" pitchFamily="18" charset="0"/>
                <a:cs typeface="Times New Roman" pitchFamily="18" charset="0"/>
              </a:rPr>
              <a:t>2. L/C không thể hủy ngang: (Irrevocable letter of </a:t>
            </a:r>
            <a:r>
              <a:rPr lang="en-US" b="1" smtClean="0">
                <a:latin typeface="Times New Roman" pitchFamily="18" charset="0"/>
                <a:cs typeface="Times New Roman" pitchFamily="18" charset="0"/>
              </a:rPr>
              <a:t>credit): </a:t>
            </a:r>
            <a:r>
              <a:rPr lang="en-US" smtClean="0">
                <a:latin typeface="Times New Roman" pitchFamily="18" charset="0"/>
                <a:cs typeface="Times New Roman" pitchFamily="18" charset="0"/>
              </a:rPr>
              <a:t>là </a:t>
            </a:r>
            <a:r>
              <a:rPr lang="en-US">
                <a:latin typeface="Times New Roman" pitchFamily="18" charset="0"/>
                <a:cs typeface="Times New Roman" pitchFamily="18" charset="0"/>
              </a:rPr>
              <a:t>loại L/C sau khi đã được ngân hàng mở thì không thể sửa đổi bổ sung hay hủy bỏ trong thời hạn hiệu lực của nó nếu chưa có sự thỏa </a:t>
            </a:r>
            <a:r>
              <a:rPr lang="en-US" smtClean="0">
                <a:latin typeface="Times New Roman" pitchFamily="18" charset="0"/>
                <a:cs typeface="Times New Roman" pitchFamily="18" charset="0"/>
              </a:rPr>
              <a:t>thuận </a:t>
            </a:r>
            <a:r>
              <a:rPr lang="en-US">
                <a:latin typeface="Times New Roman" pitchFamily="18" charset="0"/>
                <a:cs typeface="Times New Roman" pitchFamily="18" charset="0"/>
              </a:rPr>
              <a:t>của các bên tham gia</a:t>
            </a:r>
            <a:r>
              <a:rPr lang="en-US" smtClean="0">
                <a:latin typeface="Times New Roman" pitchFamily="18" charset="0"/>
                <a:cs typeface="Times New Roman" pitchFamily="18" charset="0"/>
              </a:rPr>
              <a:t>.</a:t>
            </a:r>
          </a:p>
          <a:p>
            <a:pPr>
              <a:buFont typeface="Wingdings" pitchFamily="2" charset="2"/>
              <a:buChar char="v"/>
            </a:pPr>
            <a:r>
              <a:rPr lang="en-US" b="1">
                <a:latin typeface="Times New Roman" pitchFamily="18" charset="0"/>
                <a:cs typeface="Times New Roman" pitchFamily="18" charset="0"/>
              </a:rPr>
              <a:t>3. L/C xác nhận: (Confirming L/C</a:t>
            </a:r>
            <a:r>
              <a:rPr lang="en-US" b="1" smtClean="0">
                <a:latin typeface="Times New Roman" pitchFamily="18" charset="0"/>
                <a:cs typeface="Times New Roman" pitchFamily="18" charset="0"/>
              </a:rPr>
              <a:t>): </a:t>
            </a:r>
            <a:r>
              <a:rPr lang="en-US">
                <a:latin typeface="Times New Roman" pitchFamily="18" charset="0"/>
                <a:cs typeface="Times New Roman" pitchFamily="18" charset="0"/>
              </a:rPr>
              <a:t>là loại thư tín dụng không thể hủy ngang, được một ngân hàng khác xác </a:t>
            </a:r>
            <a:r>
              <a:rPr lang="en-US" smtClean="0">
                <a:latin typeface="Times New Roman" pitchFamily="18" charset="0"/>
                <a:cs typeface="Times New Roman" pitchFamily="18" charset="0"/>
              </a:rPr>
              <a:t>nhận, điều đó có nghĩa là ngoài cam kết thanh toán của ngân hàng phát hành L/C còn có thêm sự cam kết thanh toán của ngân hàng xác nhận</a:t>
            </a:r>
            <a:r>
              <a:rPr lang="en-US" sz="2000" smtClean="0"/>
              <a:t>.</a:t>
            </a:r>
            <a:endParaRPr lang="en-US" sz="20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7239000" cy="1143000"/>
          </a:xfrm>
        </p:spPr>
        <p:txBody>
          <a:bodyPr>
            <a:normAutofit fontScale="90000"/>
          </a:bodyPr>
          <a:lstStyle/>
          <a:p>
            <a:r>
              <a:rPr lang="en-US">
                <a:latin typeface="Times New Roman" pitchFamily="18" charset="0"/>
                <a:cs typeface="Times New Roman" pitchFamily="18" charset="0"/>
              </a:rPr>
              <a:t>Qui trình nghiệp vụ L/C không thể hủy ngang</a:t>
            </a:r>
          </a:p>
        </p:txBody>
      </p:sp>
      <p:sp>
        <p:nvSpPr>
          <p:cNvPr id="3" name="Content Placeholder 2"/>
          <p:cNvSpPr>
            <a:spLocks noGrp="1"/>
          </p:cNvSpPr>
          <p:nvPr>
            <p:ph idx="1"/>
          </p:nvPr>
        </p:nvSpPr>
        <p:spPr/>
        <p:txBody>
          <a:bodyPr>
            <a:normAutofit/>
          </a:bodyPr>
          <a:lstStyle/>
          <a:p>
            <a:pPr>
              <a:buNone/>
            </a:pPr>
            <a:endParaRPr lang="en-US"/>
          </a:p>
          <a:p>
            <a:endParaRPr lang="en-US"/>
          </a:p>
        </p:txBody>
      </p:sp>
      <p:sp>
        <p:nvSpPr>
          <p:cNvPr id="5" name="Rectangle 4"/>
          <p:cNvSpPr/>
          <p:nvPr/>
        </p:nvSpPr>
        <p:spPr>
          <a:xfrm>
            <a:off x="5791200" y="2133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Nhà nhập khẩu</a:t>
            </a:r>
            <a:endParaRPr lang="en-US" sz="2000">
              <a:latin typeface="Times New Roman" pitchFamily="18" charset="0"/>
              <a:cs typeface="Times New Roman" pitchFamily="18" charset="0"/>
            </a:endParaRPr>
          </a:p>
        </p:txBody>
      </p:sp>
      <p:sp>
        <p:nvSpPr>
          <p:cNvPr id="6" name="Rectangle 5"/>
          <p:cNvSpPr/>
          <p:nvPr/>
        </p:nvSpPr>
        <p:spPr>
          <a:xfrm>
            <a:off x="5943600" y="4800600"/>
            <a:ext cx="1600200" cy="9144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NHPH</a:t>
            </a:r>
            <a:endParaRPr lang="en-US" sz="2000">
              <a:latin typeface="Times New Roman" pitchFamily="18" charset="0"/>
              <a:cs typeface="Times New Roman" pitchFamily="18" charset="0"/>
            </a:endParaRPr>
          </a:p>
        </p:txBody>
      </p:sp>
      <p:sp>
        <p:nvSpPr>
          <p:cNvPr id="7" name="Rectangle 6"/>
          <p:cNvSpPr/>
          <p:nvPr/>
        </p:nvSpPr>
        <p:spPr>
          <a:xfrm>
            <a:off x="1676400" y="4800600"/>
            <a:ext cx="1600200" cy="9144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NHTB/</a:t>
            </a:r>
          </a:p>
          <a:p>
            <a:pPr algn="ctr"/>
            <a:r>
              <a:rPr lang="en-US" sz="2000" smtClean="0">
                <a:latin typeface="Times New Roman" pitchFamily="18" charset="0"/>
                <a:cs typeface="Times New Roman" pitchFamily="18" charset="0"/>
              </a:rPr>
              <a:t>Trả tiền</a:t>
            </a:r>
            <a:endParaRPr lang="en-US" sz="2000">
              <a:latin typeface="Times New Roman" pitchFamily="18" charset="0"/>
              <a:cs typeface="Times New Roman" pitchFamily="18" charset="0"/>
            </a:endParaRPr>
          </a:p>
        </p:txBody>
      </p:sp>
      <p:sp>
        <p:nvSpPr>
          <p:cNvPr id="8" name="Rectangle 7"/>
          <p:cNvSpPr/>
          <p:nvPr/>
        </p:nvSpPr>
        <p:spPr>
          <a:xfrm>
            <a:off x="1676400" y="2133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Nhà xuất khẩu</a:t>
            </a:r>
            <a:endParaRPr lang="en-US" sz="2000">
              <a:latin typeface="Times New Roman" pitchFamily="18" charset="0"/>
              <a:cs typeface="Times New Roman" pitchFamily="18" charset="0"/>
            </a:endParaRPr>
          </a:p>
        </p:txBody>
      </p:sp>
      <p:cxnSp>
        <p:nvCxnSpPr>
          <p:cNvPr id="10" name="Straight Arrow Connector 9"/>
          <p:cNvCxnSpPr/>
          <p:nvPr/>
        </p:nvCxnSpPr>
        <p:spPr>
          <a:xfrm>
            <a:off x="3352800" y="2817812"/>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352800" y="2438400"/>
            <a:ext cx="23622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65532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flipH="1" flipV="1">
            <a:off x="55626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5295900" y="3924300"/>
            <a:ext cx="1447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0800000">
            <a:off x="3429000" y="4953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429000" y="5334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10800000">
            <a:off x="3429000" y="56388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flipH="1" flipV="1">
            <a:off x="23241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a:off x="12573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flipH="1" flipV="1">
            <a:off x="990600" y="39624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flipH="1">
            <a:off x="3505198" y="2023646"/>
            <a:ext cx="2133602" cy="338554"/>
          </a:xfrm>
          <a:prstGeom prst="rect">
            <a:avLst/>
          </a:prstGeom>
          <a:noFill/>
        </p:spPr>
        <p:txBody>
          <a:bodyPr wrap="square" rtlCol="0">
            <a:spAutoFit/>
          </a:bodyPr>
          <a:lstStyle/>
          <a:p>
            <a:r>
              <a:rPr lang="en-US" sz="1600" smtClean="0">
                <a:latin typeface="Times New Roman" pitchFamily="18" charset="0"/>
                <a:cs typeface="Times New Roman" pitchFamily="18" charset="0"/>
              </a:rPr>
              <a:t>Hợp đồng ngoại thương</a:t>
            </a:r>
            <a:endParaRPr lang="en-US" sz="1600">
              <a:latin typeface="Times New Roman" pitchFamily="18" charset="0"/>
              <a:cs typeface="Times New Roman" pitchFamily="18" charset="0"/>
            </a:endParaRPr>
          </a:p>
        </p:txBody>
      </p:sp>
      <p:sp>
        <p:nvSpPr>
          <p:cNvPr id="39" name="TextBox 38"/>
          <p:cNvSpPr txBox="1"/>
          <p:nvPr/>
        </p:nvSpPr>
        <p:spPr>
          <a:xfrm>
            <a:off x="3810000" y="2895600"/>
            <a:ext cx="1219200" cy="338554"/>
          </a:xfrm>
          <a:prstGeom prst="rect">
            <a:avLst/>
          </a:prstGeom>
          <a:noFill/>
        </p:spPr>
        <p:txBody>
          <a:bodyPr wrap="square" rtlCol="0">
            <a:spAutoFit/>
          </a:bodyPr>
          <a:lstStyle/>
          <a:p>
            <a:r>
              <a:rPr lang="en-US" sz="1600" smtClean="0">
                <a:latin typeface="Times New Roman" pitchFamily="18" charset="0"/>
                <a:cs typeface="Times New Roman" pitchFamily="18" charset="0"/>
              </a:rPr>
              <a:t>3.Hàng hóa</a:t>
            </a:r>
            <a:endParaRPr lang="en-US" sz="1600">
              <a:latin typeface="Times New Roman" pitchFamily="18" charset="0"/>
              <a:cs typeface="Times New Roman" pitchFamily="18" charset="0"/>
            </a:endParaRPr>
          </a:p>
        </p:txBody>
      </p:sp>
      <p:sp>
        <p:nvSpPr>
          <p:cNvPr id="42" name="TextBox 41"/>
          <p:cNvSpPr txBox="1"/>
          <p:nvPr/>
        </p:nvSpPr>
        <p:spPr>
          <a:xfrm>
            <a:off x="5181600" y="3436203"/>
            <a:ext cx="914400" cy="830997"/>
          </a:xfrm>
          <a:prstGeom prst="rect">
            <a:avLst/>
          </a:prstGeom>
          <a:noFill/>
        </p:spPr>
        <p:txBody>
          <a:bodyPr wrap="square" rtlCol="0">
            <a:spAutoFit/>
          </a:bodyPr>
          <a:lstStyle/>
          <a:p>
            <a:r>
              <a:rPr lang="en-US" sz="1600" smtClean="0">
                <a:latin typeface="Times New Roman" pitchFamily="18" charset="0"/>
                <a:cs typeface="Times New Roman" pitchFamily="18" charset="0"/>
              </a:rPr>
              <a:t>1.Đơn xin mở L/C</a:t>
            </a:r>
            <a:endParaRPr lang="en-US" sz="1600">
              <a:latin typeface="Times New Roman" pitchFamily="18" charset="0"/>
              <a:cs typeface="Times New Roman" pitchFamily="18" charset="0"/>
            </a:endParaRPr>
          </a:p>
        </p:txBody>
      </p:sp>
      <p:sp>
        <p:nvSpPr>
          <p:cNvPr id="43" name="TextBox 42"/>
          <p:cNvSpPr txBox="1"/>
          <p:nvPr/>
        </p:nvSpPr>
        <p:spPr>
          <a:xfrm>
            <a:off x="6477000" y="3429000"/>
            <a:ext cx="762000" cy="838200"/>
          </a:xfrm>
          <a:prstGeom prst="rect">
            <a:avLst/>
          </a:prstGeom>
          <a:noFill/>
        </p:spPr>
        <p:txBody>
          <a:bodyPr wrap="square" rtlCol="0">
            <a:spAutoFit/>
          </a:bodyPr>
          <a:lstStyle/>
          <a:p>
            <a:r>
              <a:rPr lang="en-US" sz="1600" smtClean="0">
                <a:latin typeface="Times New Roman" pitchFamily="18" charset="0"/>
                <a:cs typeface="Times New Roman" pitchFamily="18" charset="0"/>
              </a:rPr>
              <a:t>6.Bộ chứng từ</a:t>
            </a:r>
            <a:endParaRPr lang="en-US" sz="1600">
              <a:latin typeface="Times New Roman" pitchFamily="18" charset="0"/>
              <a:cs typeface="Times New Roman" pitchFamily="18" charset="0"/>
            </a:endParaRPr>
          </a:p>
        </p:txBody>
      </p:sp>
      <p:sp>
        <p:nvSpPr>
          <p:cNvPr id="44" name="TextBox 43"/>
          <p:cNvSpPr txBox="1"/>
          <p:nvPr/>
        </p:nvSpPr>
        <p:spPr>
          <a:xfrm>
            <a:off x="7342304" y="3429000"/>
            <a:ext cx="1115896" cy="584775"/>
          </a:xfrm>
          <a:prstGeom prst="rect">
            <a:avLst/>
          </a:prstGeom>
          <a:noFill/>
        </p:spPr>
        <p:txBody>
          <a:bodyPr wrap="square" rtlCol="0">
            <a:spAutoFit/>
          </a:bodyPr>
          <a:lstStyle/>
          <a:p>
            <a:r>
              <a:rPr lang="en-US" sz="1600" smtClean="0">
                <a:latin typeface="Times New Roman" pitchFamily="18" charset="0"/>
                <a:cs typeface="Times New Roman" pitchFamily="18" charset="0"/>
              </a:rPr>
              <a:t>7.Thanh toán</a:t>
            </a:r>
            <a:endParaRPr lang="en-US" sz="1600">
              <a:latin typeface="Times New Roman" pitchFamily="18" charset="0"/>
              <a:cs typeface="Times New Roman" pitchFamily="18" charset="0"/>
            </a:endParaRPr>
          </a:p>
        </p:txBody>
      </p:sp>
      <p:sp>
        <p:nvSpPr>
          <p:cNvPr id="45" name="TextBox 44"/>
          <p:cNvSpPr txBox="1"/>
          <p:nvPr/>
        </p:nvSpPr>
        <p:spPr>
          <a:xfrm>
            <a:off x="4114800" y="4572000"/>
            <a:ext cx="657552" cy="338554"/>
          </a:xfrm>
          <a:prstGeom prst="rect">
            <a:avLst/>
          </a:prstGeom>
          <a:noFill/>
        </p:spPr>
        <p:txBody>
          <a:bodyPr wrap="none" rtlCol="0">
            <a:spAutoFit/>
          </a:bodyPr>
          <a:lstStyle/>
          <a:p>
            <a:r>
              <a:rPr lang="en-US" sz="1600" smtClean="0">
                <a:latin typeface="Times New Roman" pitchFamily="18" charset="0"/>
                <a:cs typeface="Times New Roman" pitchFamily="18" charset="0"/>
              </a:rPr>
              <a:t>2.L/C</a:t>
            </a:r>
            <a:endParaRPr lang="en-US" sz="1600">
              <a:latin typeface="Times New Roman" pitchFamily="18" charset="0"/>
              <a:cs typeface="Times New Roman" pitchFamily="18" charset="0"/>
            </a:endParaRPr>
          </a:p>
        </p:txBody>
      </p:sp>
      <p:sp>
        <p:nvSpPr>
          <p:cNvPr id="46" name="TextBox 45"/>
          <p:cNvSpPr txBox="1"/>
          <p:nvPr/>
        </p:nvSpPr>
        <p:spPr>
          <a:xfrm>
            <a:off x="3733800" y="5054025"/>
            <a:ext cx="19050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5.Bộ chứng từ + HP + thư đòi tiền</a:t>
            </a:r>
            <a:endParaRPr lang="en-US" sz="1600">
              <a:latin typeface="Times New Roman" pitchFamily="18" charset="0"/>
              <a:cs typeface="Times New Roman" pitchFamily="18" charset="0"/>
            </a:endParaRPr>
          </a:p>
        </p:txBody>
      </p:sp>
      <p:sp>
        <p:nvSpPr>
          <p:cNvPr id="48" name="TextBox 47"/>
          <p:cNvSpPr txBox="1"/>
          <p:nvPr/>
        </p:nvSpPr>
        <p:spPr>
          <a:xfrm>
            <a:off x="3810000" y="5715000"/>
            <a:ext cx="1268296" cy="338554"/>
          </a:xfrm>
          <a:prstGeom prst="rect">
            <a:avLst/>
          </a:prstGeom>
          <a:noFill/>
        </p:spPr>
        <p:txBody>
          <a:bodyPr wrap="none" rtlCol="0">
            <a:spAutoFit/>
          </a:bodyPr>
          <a:lstStyle/>
          <a:p>
            <a:r>
              <a:rPr lang="en-US" sz="1600" smtClean="0">
                <a:latin typeface="Times New Roman" pitchFamily="18" charset="0"/>
                <a:cs typeface="Times New Roman" pitchFamily="18" charset="0"/>
              </a:rPr>
              <a:t>8.Thanh toán</a:t>
            </a:r>
            <a:endParaRPr lang="en-US" sz="1600">
              <a:latin typeface="Times New Roman" pitchFamily="18" charset="0"/>
              <a:cs typeface="Times New Roman" pitchFamily="18" charset="0"/>
            </a:endParaRPr>
          </a:p>
        </p:txBody>
      </p:sp>
      <p:sp>
        <p:nvSpPr>
          <p:cNvPr id="49" name="TextBox 48"/>
          <p:cNvSpPr txBox="1"/>
          <p:nvPr/>
        </p:nvSpPr>
        <p:spPr>
          <a:xfrm>
            <a:off x="3276600" y="3505200"/>
            <a:ext cx="657552" cy="338554"/>
          </a:xfrm>
          <a:prstGeom prst="rect">
            <a:avLst/>
          </a:prstGeom>
          <a:noFill/>
        </p:spPr>
        <p:txBody>
          <a:bodyPr wrap="none" rtlCol="0">
            <a:spAutoFit/>
          </a:bodyPr>
          <a:lstStyle/>
          <a:p>
            <a:r>
              <a:rPr lang="en-US" sz="1600" smtClean="0">
                <a:latin typeface="Times New Roman" pitchFamily="18" charset="0"/>
                <a:cs typeface="Times New Roman" pitchFamily="18" charset="0"/>
              </a:rPr>
              <a:t>2.L/C</a:t>
            </a:r>
            <a:endParaRPr lang="en-US" sz="1600">
              <a:latin typeface="Times New Roman" pitchFamily="18" charset="0"/>
              <a:cs typeface="Times New Roman" pitchFamily="18" charset="0"/>
            </a:endParaRPr>
          </a:p>
        </p:txBody>
      </p:sp>
      <p:sp>
        <p:nvSpPr>
          <p:cNvPr id="50" name="TextBox 49"/>
          <p:cNvSpPr txBox="1"/>
          <p:nvPr/>
        </p:nvSpPr>
        <p:spPr>
          <a:xfrm>
            <a:off x="2133600" y="3505200"/>
            <a:ext cx="9144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4.Bộ chứng từ</a:t>
            </a:r>
            <a:endParaRPr lang="en-US" sz="1600">
              <a:latin typeface="Times New Roman" pitchFamily="18" charset="0"/>
              <a:cs typeface="Times New Roman" pitchFamily="18" charset="0"/>
            </a:endParaRPr>
          </a:p>
        </p:txBody>
      </p:sp>
      <p:sp>
        <p:nvSpPr>
          <p:cNvPr id="51" name="TextBox 50"/>
          <p:cNvSpPr txBox="1"/>
          <p:nvPr/>
        </p:nvSpPr>
        <p:spPr>
          <a:xfrm>
            <a:off x="914400" y="3530025"/>
            <a:ext cx="9144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9.Thanh toán</a:t>
            </a:r>
            <a:endParaRPr lang="en-US" sz="16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diamond(in)">
                                      <p:cBhvr>
                                        <p:cTn id="12" dur="20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diamond(in)">
                                      <p:cBhvr>
                                        <p:cTn id="22" dur="20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linds(horizont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box(in)">
                                      <p:cBhvr>
                                        <p:cTn id="32" dur="500"/>
                                        <p:tgtEl>
                                          <p:spTgt spid="4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ox(in)">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blinds(horizontal)">
                                      <p:cBhvr>
                                        <p:cTn id="42" dur="500"/>
                                        <p:tgtEl>
                                          <p:spTgt spid="4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nodeType="click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checkerboard(across)">
                                      <p:cBhvr>
                                        <p:cTn id="59" dur="500"/>
                                        <p:tgtEl>
                                          <p:spTgt spid="33"/>
                                        </p:tgtEl>
                                      </p:cBhvr>
                                    </p:animEffect>
                                  </p:childTnLst>
                                </p:cTn>
                              </p:par>
                            </p:childTnLst>
                          </p:cTn>
                        </p:par>
                      </p:childTnLst>
                    </p:cTn>
                  </p:par>
                  <p:par>
                    <p:cTn id="60" fill="hold">
                      <p:stCondLst>
                        <p:cond delay="indefinite"/>
                      </p:stCondLst>
                      <p:childTnLst>
                        <p:par>
                          <p:cTn id="61" fill="hold">
                            <p:stCondLst>
                              <p:cond delay="0"/>
                            </p:stCondLst>
                            <p:childTnLst>
                              <p:par>
                                <p:cTn id="62" presetID="8" presetClass="entr" presetSubtype="16" fill="hold" grpId="0" nodeType="click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diamond(in)">
                                      <p:cBhvr>
                                        <p:cTn id="64" dur="2000"/>
                                        <p:tgtEl>
                                          <p:spTgt spid="50"/>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ppt_x"/>
                                          </p:val>
                                        </p:tav>
                                        <p:tav tm="100000">
                                          <p:val>
                                            <p:strVal val="#ppt_x"/>
                                          </p:val>
                                        </p:tav>
                                      </p:tavLst>
                                    </p:anim>
                                    <p:anim calcmode="lin" valueType="num">
                                      <p:cBhvr additive="base">
                                        <p:cTn id="7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500" fill="hold"/>
                                        <p:tgtEl>
                                          <p:spTgt spid="46"/>
                                        </p:tgtEl>
                                        <p:attrNameLst>
                                          <p:attrName>ppt_x</p:attrName>
                                        </p:attrNameLst>
                                      </p:cBhvr>
                                      <p:tavLst>
                                        <p:tav tm="0">
                                          <p:val>
                                            <p:strVal val="#ppt_x"/>
                                          </p:val>
                                        </p:tav>
                                        <p:tav tm="100000">
                                          <p:val>
                                            <p:strVal val="#ppt_x"/>
                                          </p:val>
                                        </p:tav>
                                      </p:tavLst>
                                    </p:anim>
                                    <p:anim calcmode="lin" valueType="num">
                                      <p:cBhvr additive="base">
                                        <p:cTn id="7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 presetClass="entr" presetSubtype="16" fill="hold" nodeType="click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box(in)">
                                      <p:cBhvr>
                                        <p:cTn id="81" dur="500"/>
                                        <p:tgtEl>
                                          <p:spTgt spid="19"/>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blinds(horizontal)">
                                      <p:cBhvr>
                                        <p:cTn id="86" dur="500"/>
                                        <p:tgtEl>
                                          <p:spTgt spid="43"/>
                                        </p:tgtEl>
                                      </p:cBhvr>
                                    </p:animEffect>
                                  </p:childTnLst>
                                </p:cTn>
                              </p:par>
                            </p:childTnLst>
                          </p:cTn>
                        </p:par>
                      </p:childTnLst>
                    </p:cTn>
                  </p:par>
                  <p:par>
                    <p:cTn id="87" fill="hold">
                      <p:stCondLst>
                        <p:cond delay="indefinite"/>
                      </p:stCondLst>
                      <p:childTnLst>
                        <p:par>
                          <p:cTn id="88" fill="hold">
                            <p:stCondLst>
                              <p:cond delay="0"/>
                            </p:stCondLst>
                            <p:childTnLst>
                              <p:par>
                                <p:cTn id="89" presetID="4" presetClass="entr" presetSubtype="16" fill="hold" nodeType="click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box(in)">
                                      <p:cBhvr>
                                        <p:cTn id="91" dur="500"/>
                                        <p:tgtEl>
                                          <p:spTgt spid="17"/>
                                        </p:tgtEl>
                                      </p:cBhvr>
                                    </p:animEffect>
                                  </p:childTnLst>
                                </p:cTn>
                              </p:par>
                            </p:childTnLst>
                          </p:cTn>
                        </p:par>
                      </p:childTnLst>
                    </p:cTn>
                  </p:par>
                  <p:par>
                    <p:cTn id="92" fill="hold">
                      <p:stCondLst>
                        <p:cond delay="indefinite"/>
                      </p:stCondLst>
                      <p:childTnLst>
                        <p:par>
                          <p:cTn id="93" fill="hold">
                            <p:stCondLst>
                              <p:cond delay="0"/>
                            </p:stCondLst>
                            <p:childTnLst>
                              <p:par>
                                <p:cTn id="94" presetID="8" presetClass="entr" presetSubtype="16" fill="hold" grpId="0" nodeType="click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diamond(in)">
                                      <p:cBhvr>
                                        <p:cTn id="96" dur="2000"/>
                                        <p:tgtEl>
                                          <p:spTgt spid="44"/>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nodeType="click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additive="base">
                                        <p:cTn id="101" dur="500" fill="hold"/>
                                        <p:tgtEl>
                                          <p:spTgt spid="29"/>
                                        </p:tgtEl>
                                        <p:attrNameLst>
                                          <p:attrName>ppt_x</p:attrName>
                                        </p:attrNameLst>
                                      </p:cBhvr>
                                      <p:tavLst>
                                        <p:tav tm="0">
                                          <p:val>
                                            <p:strVal val="#ppt_x"/>
                                          </p:val>
                                        </p:tav>
                                        <p:tav tm="100000">
                                          <p:val>
                                            <p:strVal val="#ppt_x"/>
                                          </p:val>
                                        </p:tav>
                                      </p:tavLst>
                                    </p:anim>
                                    <p:anim calcmode="lin" valueType="num">
                                      <p:cBhvr additive="base">
                                        <p:cTn id="10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48"/>
                                        </p:tgtEl>
                                        <p:attrNameLst>
                                          <p:attrName>style.visibility</p:attrName>
                                        </p:attrNameLst>
                                      </p:cBhvr>
                                      <p:to>
                                        <p:strVal val="visible"/>
                                      </p:to>
                                    </p:set>
                                    <p:anim calcmode="lin" valueType="num">
                                      <p:cBhvr additive="base">
                                        <p:cTn id="107" dur="500" fill="hold"/>
                                        <p:tgtEl>
                                          <p:spTgt spid="48"/>
                                        </p:tgtEl>
                                        <p:attrNameLst>
                                          <p:attrName>ppt_x</p:attrName>
                                        </p:attrNameLst>
                                      </p:cBhvr>
                                      <p:tavLst>
                                        <p:tav tm="0">
                                          <p:val>
                                            <p:strVal val="#ppt_x"/>
                                          </p:val>
                                        </p:tav>
                                        <p:tav tm="100000">
                                          <p:val>
                                            <p:strVal val="#ppt_x"/>
                                          </p:val>
                                        </p:tav>
                                      </p:tavLst>
                                    </p:anim>
                                    <p:anim calcmode="lin" valueType="num">
                                      <p:cBhvr additive="base">
                                        <p:cTn id="10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 presetClass="entr" presetSubtype="16" fill="hold" nodeType="clickEffect">
                                  <p:stCondLst>
                                    <p:cond delay="0"/>
                                  </p:stCondLst>
                                  <p:childTnLst>
                                    <p:set>
                                      <p:cBhvr>
                                        <p:cTn id="112" dur="1" fill="hold">
                                          <p:stCondLst>
                                            <p:cond delay="0"/>
                                          </p:stCondLst>
                                        </p:cTn>
                                        <p:tgtEl>
                                          <p:spTgt spid="35"/>
                                        </p:tgtEl>
                                        <p:attrNameLst>
                                          <p:attrName>style.visibility</p:attrName>
                                        </p:attrNameLst>
                                      </p:cBhvr>
                                      <p:to>
                                        <p:strVal val="visible"/>
                                      </p:to>
                                    </p:set>
                                    <p:animEffect transition="in" filter="box(in)">
                                      <p:cBhvr>
                                        <p:cTn id="113" dur="500"/>
                                        <p:tgtEl>
                                          <p:spTgt spid="35"/>
                                        </p:tgtEl>
                                      </p:cBhvr>
                                    </p:animEffect>
                                  </p:childTnLst>
                                </p:cTn>
                              </p:par>
                            </p:childTnLst>
                          </p:cTn>
                        </p:par>
                      </p:childTnLst>
                    </p:cTn>
                  </p:par>
                  <p:par>
                    <p:cTn id="114" fill="hold">
                      <p:stCondLst>
                        <p:cond delay="indefinite"/>
                      </p:stCondLst>
                      <p:childTnLst>
                        <p:par>
                          <p:cTn id="115" fill="hold">
                            <p:stCondLst>
                              <p:cond delay="0"/>
                            </p:stCondLst>
                            <p:childTnLst>
                              <p:par>
                                <p:cTn id="116" presetID="8" presetClass="entr" presetSubtype="16" fill="hold" grpId="0" nodeType="clickEffect">
                                  <p:stCondLst>
                                    <p:cond delay="0"/>
                                  </p:stCondLst>
                                  <p:childTnLst>
                                    <p:set>
                                      <p:cBhvr>
                                        <p:cTn id="117" dur="1" fill="hold">
                                          <p:stCondLst>
                                            <p:cond delay="0"/>
                                          </p:stCondLst>
                                        </p:cTn>
                                        <p:tgtEl>
                                          <p:spTgt spid="51"/>
                                        </p:tgtEl>
                                        <p:attrNameLst>
                                          <p:attrName>style.visibility</p:attrName>
                                        </p:attrNameLst>
                                      </p:cBhvr>
                                      <p:to>
                                        <p:strVal val="visible"/>
                                      </p:to>
                                    </p:set>
                                    <p:animEffect transition="in" filter="diamond(in)">
                                      <p:cBhvr>
                                        <p:cTn id="118"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2" grpId="0"/>
      <p:bldP spid="43" grpId="0"/>
      <p:bldP spid="44" grpId="0"/>
      <p:bldP spid="45" grpId="0"/>
      <p:bldP spid="46" grpId="0"/>
      <p:bldP spid="48" grpId="0"/>
      <p:bldP spid="49" grpId="0"/>
      <p:bldP spid="50" grpId="0"/>
      <p:bldP spid="5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a:spLocks noGrp="1"/>
          </p:cNvSpPr>
          <p:nvPr>
            <p:ph type="title"/>
          </p:nvPr>
        </p:nvSpPr>
        <p:spPr>
          <a:xfrm>
            <a:off x="914400" y="533400"/>
            <a:ext cx="7239000" cy="1143000"/>
          </a:xfrm>
        </p:spPr>
        <p:txBody>
          <a:bodyPr>
            <a:normAutofit/>
          </a:bodyPr>
          <a:lstStyle/>
          <a:p>
            <a:r>
              <a:rPr lang="en-US">
                <a:latin typeface="Times New Roman" pitchFamily="18" charset="0"/>
                <a:cs typeface="Times New Roman" pitchFamily="18" charset="0"/>
              </a:rPr>
              <a:t>Qui trình nghiệp vụ L/C </a:t>
            </a:r>
            <a:r>
              <a:rPr lang="en-US" smtClean="0">
                <a:latin typeface="Times New Roman" pitchFamily="18" charset="0"/>
                <a:cs typeface="Times New Roman" pitchFamily="18" charset="0"/>
              </a:rPr>
              <a:t>xác nhận</a:t>
            </a:r>
            <a:endParaRPr lang="en-US">
              <a:latin typeface="Times New Roman" pitchFamily="18" charset="0"/>
              <a:cs typeface="Times New Roman" pitchFamily="18" charset="0"/>
            </a:endParaRPr>
          </a:p>
        </p:txBody>
      </p:sp>
      <p:sp>
        <p:nvSpPr>
          <p:cNvPr id="23" name="Content Placeholder 22"/>
          <p:cNvSpPr>
            <a:spLocks noGrp="1"/>
          </p:cNvSpPr>
          <p:nvPr>
            <p:ph idx="1"/>
          </p:nvPr>
        </p:nvSpPr>
        <p:spPr/>
        <p:txBody>
          <a:bodyPr/>
          <a:lstStyle/>
          <a:p>
            <a:pPr>
              <a:buNone/>
            </a:pPr>
            <a:endParaRPr lang="en-US"/>
          </a:p>
        </p:txBody>
      </p:sp>
      <p:sp>
        <p:nvSpPr>
          <p:cNvPr id="25"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26" name="Rectangle 25"/>
          <p:cNvSpPr/>
          <p:nvPr/>
        </p:nvSpPr>
        <p:spPr>
          <a:xfrm>
            <a:off x="5791200" y="2133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Nhà nhập khẩu</a:t>
            </a:r>
            <a:endParaRPr lang="en-US" sz="2000">
              <a:latin typeface="Times New Roman" pitchFamily="18" charset="0"/>
              <a:cs typeface="Times New Roman" pitchFamily="18" charset="0"/>
            </a:endParaRPr>
          </a:p>
        </p:txBody>
      </p:sp>
      <p:sp>
        <p:nvSpPr>
          <p:cNvPr id="27" name="Rectangle 26"/>
          <p:cNvSpPr/>
          <p:nvPr/>
        </p:nvSpPr>
        <p:spPr>
          <a:xfrm>
            <a:off x="5943600" y="4800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NHPH</a:t>
            </a:r>
            <a:endParaRPr lang="en-US" sz="2000">
              <a:latin typeface="Times New Roman" pitchFamily="18" charset="0"/>
              <a:cs typeface="Times New Roman" pitchFamily="18" charset="0"/>
            </a:endParaRPr>
          </a:p>
        </p:txBody>
      </p:sp>
      <p:sp>
        <p:nvSpPr>
          <p:cNvPr id="28" name="Rectangle 27"/>
          <p:cNvSpPr/>
          <p:nvPr/>
        </p:nvSpPr>
        <p:spPr>
          <a:xfrm>
            <a:off x="1676400" y="4800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NHTB/xác nhận</a:t>
            </a:r>
          </a:p>
        </p:txBody>
      </p:sp>
      <p:sp>
        <p:nvSpPr>
          <p:cNvPr id="29" name="Rectangle 28"/>
          <p:cNvSpPr/>
          <p:nvPr/>
        </p:nvSpPr>
        <p:spPr>
          <a:xfrm>
            <a:off x="1676400" y="2133600"/>
            <a:ext cx="1600200" cy="9144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Nhà xuất khẩu</a:t>
            </a:r>
            <a:endParaRPr lang="en-US" sz="2000">
              <a:latin typeface="Times New Roman" pitchFamily="18" charset="0"/>
              <a:cs typeface="Times New Roman" pitchFamily="18" charset="0"/>
            </a:endParaRPr>
          </a:p>
        </p:txBody>
      </p:sp>
      <p:cxnSp>
        <p:nvCxnSpPr>
          <p:cNvPr id="30" name="Straight Arrow Connector 29"/>
          <p:cNvCxnSpPr/>
          <p:nvPr/>
        </p:nvCxnSpPr>
        <p:spPr>
          <a:xfrm>
            <a:off x="3352800" y="2817812"/>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3352800" y="2438400"/>
            <a:ext cx="23622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a:off x="65532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flipH="1" flipV="1">
            <a:off x="55626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a:off x="5295900" y="3924300"/>
            <a:ext cx="1447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10800000">
            <a:off x="3429000" y="4953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429000" y="5334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10800000">
            <a:off x="3429000" y="56388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5400000" flipH="1" flipV="1">
            <a:off x="23241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12573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flipH="1" flipV="1">
            <a:off x="990600" y="39624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flipH="1">
            <a:off x="3505198" y="2023646"/>
            <a:ext cx="2133602" cy="338554"/>
          </a:xfrm>
          <a:prstGeom prst="rect">
            <a:avLst/>
          </a:prstGeom>
          <a:noFill/>
        </p:spPr>
        <p:txBody>
          <a:bodyPr wrap="square" rtlCol="0">
            <a:spAutoFit/>
          </a:bodyPr>
          <a:lstStyle/>
          <a:p>
            <a:r>
              <a:rPr lang="en-US" sz="1600" smtClean="0">
                <a:latin typeface="Times New Roman" pitchFamily="18" charset="0"/>
                <a:cs typeface="Times New Roman" pitchFamily="18" charset="0"/>
              </a:rPr>
              <a:t>Hợp đồng ngoại thương</a:t>
            </a:r>
            <a:endParaRPr lang="en-US" sz="1600">
              <a:latin typeface="Times New Roman" pitchFamily="18" charset="0"/>
              <a:cs typeface="Times New Roman" pitchFamily="18" charset="0"/>
            </a:endParaRPr>
          </a:p>
        </p:txBody>
      </p:sp>
      <p:sp>
        <p:nvSpPr>
          <p:cNvPr id="42" name="TextBox 41"/>
          <p:cNvSpPr txBox="1"/>
          <p:nvPr/>
        </p:nvSpPr>
        <p:spPr>
          <a:xfrm>
            <a:off x="3810000" y="2895600"/>
            <a:ext cx="1219200" cy="338554"/>
          </a:xfrm>
          <a:prstGeom prst="rect">
            <a:avLst/>
          </a:prstGeom>
          <a:noFill/>
        </p:spPr>
        <p:txBody>
          <a:bodyPr wrap="square" rtlCol="0">
            <a:spAutoFit/>
          </a:bodyPr>
          <a:lstStyle/>
          <a:p>
            <a:r>
              <a:rPr lang="en-US" sz="1600">
                <a:latin typeface="Times New Roman" pitchFamily="18" charset="0"/>
                <a:cs typeface="Times New Roman" pitchFamily="18" charset="0"/>
              </a:rPr>
              <a:t>4</a:t>
            </a:r>
            <a:r>
              <a:rPr lang="en-US" sz="1600" smtClean="0">
                <a:latin typeface="Times New Roman" pitchFamily="18" charset="0"/>
                <a:cs typeface="Times New Roman" pitchFamily="18" charset="0"/>
              </a:rPr>
              <a:t>.Hàng hóa</a:t>
            </a:r>
            <a:endParaRPr lang="en-US" sz="1600">
              <a:latin typeface="Times New Roman" pitchFamily="18" charset="0"/>
              <a:cs typeface="Times New Roman" pitchFamily="18" charset="0"/>
            </a:endParaRPr>
          </a:p>
        </p:txBody>
      </p:sp>
      <p:sp>
        <p:nvSpPr>
          <p:cNvPr id="43" name="TextBox 42"/>
          <p:cNvSpPr txBox="1"/>
          <p:nvPr/>
        </p:nvSpPr>
        <p:spPr>
          <a:xfrm>
            <a:off x="5181600" y="3436203"/>
            <a:ext cx="914400" cy="830997"/>
          </a:xfrm>
          <a:prstGeom prst="rect">
            <a:avLst/>
          </a:prstGeom>
          <a:noFill/>
        </p:spPr>
        <p:txBody>
          <a:bodyPr wrap="square" rtlCol="0">
            <a:spAutoFit/>
          </a:bodyPr>
          <a:lstStyle/>
          <a:p>
            <a:r>
              <a:rPr lang="en-US" sz="1600" smtClean="0">
                <a:latin typeface="Times New Roman" pitchFamily="18" charset="0"/>
                <a:cs typeface="Times New Roman" pitchFamily="18" charset="0"/>
              </a:rPr>
              <a:t>1.Đơn xin mở L/C</a:t>
            </a:r>
            <a:endParaRPr lang="en-US" sz="1600">
              <a:latin typeface="Times New Roman" pitchFamily="18" charset="0"/>
              <a:cs typeface="Times New Roman" pitchFamily="18" charset="0"/>
            </a:endParaRPr>
          </a:p>
        </p:txBody>
      </p:sp>
      <p:sp>
        <p:nvSpPr>
          <p:cNvPr id="44" name="TextBox 43"/>
          <p:cNvSpPr txBox="1"/>
          <p:nvPr/>
        </p:nvSpPr>
        <p:spPr>
          <a:xfrm>
            <a:off x="6477000" y="3429000"/>
            <a:ext cx="762000" cy="838200"/>
          </a:xfrm>
          <a:prstGeom prst="rect">
            <a:avLst/>
          </a:prstGeom>
          <a:noFill/>
        </p:spPr>
        <p:txBody>
          <a:bodyPr wrap="square" rtlCol="0">
            <a:spAutoFit/>
          </a:bodyPr>
          <a:lstStyle/>
          <a:p>
            <a:r>
              <a:rPr lang="en-US" sz="1600">
                <a:latin typeface="Times New Roman" pitchFamily="18" charset="0"/>
                <a:cs typeface="Times New Roman" pitchFamily="18" charset="0"/>
              </a:rPr>
              <a:t>7</a:t>
            </a:r>
            <a:r>
              <a:rPr lang="en-US" sz="1600" smtClean="0">
                <a:latin typeface="Times New Roman" pitchFamily="18" charset="0"/>
                <a:cs typeface="Times New Roman" pitchFamily="18" charset="0"/>
              </a:rPr>
              <a:t>.Bộ chứng từ</a:t>
            </a:r>
            <a:endParaRPr lang="en-US" sz="1600">
              <a:latin typeface="Times New Roman" pitchFamily="18" charset="0"/>
              <a:cs typeface="Times New Roman" pitchFamily="18" charset="0"/>
            </a:endParaRPr>
          </a:p>
        </p:txBody>
      </p:sp>
      <p:sp>
        <p:nvSpPr>
          <p:cNvPr id="45" name="TextBox 44"/>
          <p:cNvSpPr txBox="1"/>
          <p:nvPr/>
        </p:nvSpPr>
        <p:spPr>
          <a:xfrm>
            <a:off x="7342304" y="3429000"/>
            <a:ext cx="1115896" cy="584775"/>
          </a:xfrm>
          <a:prstGeom prst="rect">
            <a:avLst/>
          </a:prstGeom>
          <a:noFill/>
        </p:spPr>
        <p:txBody>
          <a:bodyPr wrap="square" rtlCol="0">
            <a:spAutoFit/>
          </a:bodyPr>
          <a:lstStyle/>
          <a:p>
            <a:r>
              <a:rPr lang="en-US" sz="1600">
                <a:latin typeface="Times New Roman" pitchFamily="18" charset="0"/>
                <a:cs typeface="Times New Roman" pitchFamily="18" charset="0"/>
              </a:rPr>
              <a:t>8</a:t>
            </a:r>
            <a:r>
              <a:rPr lang="en-US" sz="1600" smtClean="0">
                <a:latin typeface="Times New Roman" pitchFamily="18" charset="0"/>
                <a:cs typeface="Times New Roman" pitchFamily="18" charset="0"/>
              </a:rPr>
              <a:t>.Thanh toán</a:t>
            </a:r>
            <a:endParaRPr lang="en-US" sz="1600">
              <a:latin typeface="Times New Roman" pitchFamily="18" charset="0"/>
              <a:cs typeface="Times New Roman" pitchFamily="18" charset="0"/>
            </a:endParaRPr>
          </a:p>
        </p:txBody>
      </p:sp>
      <p:sp>
        <p:nvSpPr>
          <p:cNvPr id="46" name="TextBox 45"/>
          <p:cNvSpPr txBox="1"/>
          <p:nvPr/>
        </p:nvSpPr>
        <p:spPr>
          <a:xfrm>
            <a:off x="4114800" y="4572000"/>
            <a:ext cx="657552" cy="338554"/>
          </a:xfrm>
          <a:prstGeom prst="rect">
            <a:avLst/>
          </a:prstGeom>
          <a:noFill/>
        </p:spPr>
        <p:txBody>
          <a:bodyPr wrap="none" rtlCol="0">
            <a:spAutoFit/>
          </a:bodyPr>
          <a:lstStyle/>
          <a:p>
            <a:r>
              <a:rPr lang="en-US" sz="1600" smtClean="0">
                <a:latin typeface="Times New Roman" pitchFamily="18" charset="0"/>
                <a:cs typeface="Times New Roman" pitchFamily="18" charset="0"/>
              </a:rPr>
              <a:t>2.L/C</a:t>
            </a:r>
            <a:endParaRPr lang="en-US" sz="1600">
              <a:latin typeface="Times New Roman" pitchFamily="18" charset="0"/>
              <a:cs typeface="Times New Roman" pitchFamily="18" charset="0"/>
            </a:endParaRPr>
          </a:p>
        </p:txBody>
      </p:sp>
      <p:sp>
        <p:nvSpPr>
          <p:cNvPr id="47" name="TextBox 46"/>
          <p:cNvSpPr txBox="1"/>
          <p:nvPr/>
        </p:nvSpPr>
        <p:spPr>
          <a:xfrm>
            <a:off x="3733800" y="5054025"/>
            <a:ext cx="1905000" cy="338554"/>
          </a:xfrm>
          <a:prstGeom prst="rect">
            <a:avLst/>
          </a:prstGeom>
          <a:noFill/>
        </p:spPr>
        <p:txBody>
          <a:bodyPr wrap="square" rtlCol="0">
            <a:spAutoFit/>
          </a:bodyPr>
          <a:lstStyle/>
          <a:p>
            <a:r>
              <a:rPr lang="en-US" sz="1600">
                <a:latin typeface="Times New Roman" pitchFamily="18" charset="0"/>
                <a:cs typeface="Times New Roman" pitchFamily="18" charset="0"/>
              </a:rPr>
              <a:t>6</a:t>
            </a:r>
            <a:r>
              <a:rPr lang="en-US" sz="1600" smtClean="0">
                <a:latin typeface="Times New Roman" pitchFamily="18" charset="0"/>
                <a:cs typeface="Times New Roman" pitchFamily="18" charset="0"/>
              </a:rPr>
              <a:t>.Bộ chứng từ + HP </a:t>
            </a:r>
            <a:endParaRPr lang="en-US" sz="1600">
              <a:latin typeface="Times New Roman" pitchFamily="18" charset="0"/>
              <a:cs typeface="Times New Roman" pitchFamily="18" charset="0"/>
            </a:endParaRPr>
          </a:p>
        </p:txBody>
      </p:sp>
      <p:sp>
        <p:nvSpPr>
          <p:cNvPr id="48" name="TextBox 47"/>
          <p:cNvSpPr txBox="1"/>
          <p:nvPr/>
        </p:nvSpPr>
        <p:spPr>
          <a:xfrm>
            <a:off x="3810000" y="5715000"/>
            <a:ext cx="1268296" cy="338554"/>
          </a:xfrm>
          <a:prstGeom prst="rect">
            <a:avLst/>
          </a:prstGeom>
          <a:noFill/>
        </p:spPr>
        <p:txBody>
          <a:bodyPr wrap="none" rtlCol="0">
            <a:spAutoFit/>
          </a:bodyPr>
          <a:lstStyle/>
          <a:p>
            <a:r>
              <a:rPr lang="en-US" sz="1600">
                <a:latin typeface="Times New Roman" pitchFamily="18" charset="0"/>
                <a:cs typeface="Times New Roman" pitchFamily="18" charset="0"/>
              </a:rPr>
              <a:t>9</a:t>
            </a:r>
            <a:r>
              <a:rPr lang="en-US" sz="1600" smtClean="0">
                <a:latin typeface="Times New Roman" pitchFamily="18" charset="0"/>
                <a:cs typeface="Times New Roman" pitchFamily="18" charset="0"/>
              </a:rPr>
              <a:t>.Thanh toán</a:t>
            </a:r>
            <a:endParaRPr lang="en-US" sz="1600">
              <a:latin typeface="Times New Roman" pitchFamily="18" charset="0"/>
              <a:cs typeface="Times New Roman" pitchFamily="18" charset="0"/>
            </a:endParaRPr>
          </a:p>
        </p:txBody>
      </p:sp>
      <p:sp>
        <p:nvSpPr>
          <p:cNvPr id="49" name="TextBox 48"/>
          <p:cNvSpPr txBox="1"/>
          <p:nvPr/>
        </p:nvSpPr>
        <p:spPr>
          <a:xfrm>
            <a:off x="3276600" y="3505200"/>
            <a:ext cx="9144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3.L/C đã xác nhận</a:t>
            </a:r>
            <a:endParaRPr lang="en-US" sz="1600">
              <a:latin typeface="Times New Roman" pitchFamily="18" charset="0"/>
              <a:cs typeface="Times New Roman" pitchFamily="18" charset="0"/>
            </a:endParaRPr>
          </a:p>
        </p:txBody>
      </p:sp>
      <p:sp>
        <p:nvSpPr>
          <p:cNvPr id="50" name="TextBox 49"/>
          <p:cNvSpPr txBox="1"/>
          <p:nvPr/>
        </p:nvSpPr>
        <p:spPr>
          <a:xfrm>
            <a:off x="2133600" y="3505200"/>
            <a:ext cx="914400" cy="830997"/>
          </a:xfrm>
          <a:prstGeom prst="rect">
            <a:avLst/>
          </a:prstGeom>
          <a:noFill/>
        </p:spPr>
        <p:txBody>
          <a:bodyPr wrap="square" rtlCol="0">
            <a:spAutoFit/>
          </a:bodyPr>
          <a:lstStyle/>
          <a:p>
            <a:r>
              <a:rPr lang="en-US" sz="1600">
                <a:latin typeface="Times New Roman" pitchFamily="18" charset="0"/>
                <a:cs typeface="Times New Roman" pitchFamily="18" charset="0"/>
              </a:rPr>
              <a:t>5</a:t>
            </a:r>
            <a:r>
              <a:rPr lang="en-US" sz="1600" smtClean="0">
                <a:latin typeface="Times New Roman" pitchFamily="18" charset="0"/>
                <a:cs typeface="Times New Roman" pitchFamily="18" charset="0"/>
              </a:rPr>
              <a:t>.Bộ chứng từ + HP</a:t>
            </a:r>
            <a:endParaRPr lang="en-US" sz="1600">
              <a:latin typeface="Times New Roman" pitchFamily="18" charset="0"/>
              <a:cs typeface="Times New Roman" pitchFamily="18" charset="0"/>
            </a:endParaRPr>
          </a:p>
        </p:txBody>
      </p:sp>
      <p:sp>
        <p:nvSpPr>
          <p:cNvPr id="51" name="TextBox 50"/>
          <p:cNvSpPr txBox="1"/>
          <p:nvPr/>
        </p:nvSpPr>
        <p:spPr>
          <a:xfrm>
            <a:off x="762000" y="3505200"/>
            <a:ext cx="9906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10.Thanh toán</a:t>
            </a:r>
            <a:endParaRPr lang="en-US" sz="16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box(in)">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linds(horizontal)">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diamond(in)">
                                      <p:cBhvr>
                                        <p:cTn id="22" dur="20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fill="hold"/>
                                        <p:tgtEl>
                                          <p:spTgt spid="46"/>
                                        </p:tgtEl>
                                        <p:attrNameLst>
                                          <p:attrName>ppt_x</p:attrName>
                                        </p:attrNameLst>
                                      </p:cBhvr>
                                      <p:tavLst>
                                        <p:tav tm="0">
                                          <p:val>
                                            <p:strVal val="#ppt_x"/>
                                          </p:val>
                                        </p:tav>
                                        <p:tav tm="100000">
                                          <p:val>
                                            <p:strVal val="#ppt_x"/>
                                          </p:val>
                                        </p:tav>
                                      </p:tavLst>
                                    </p:anim>
                                    <p:anim calcmode="lin" valueType="num">
                                      <p:cBhvr additive="base">
                                        <p:cTn id="3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box(in)">
                                      <p:cBhvr>
                                        <p:cTn id="39" dur="500"/>
                                        <p:tgtEl>
                                          <p:spTgt spid="38"/>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diamond(in)">
                                      <p:cBhvr>
                                        <p:cTn id="44" dur="2000"/>
                                        <p:tgtEl>
                                          <p:spTgt spid="49"/>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box(in)">
                                      <p:cBhvr>
                                        <p:cTn id="49" dur="500"/>
                                        <p:tgtEl>
                                          <p:spTgt spid="30"/>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diamond(in)">
                                      <p:cBhvr>
                                        <p:cTn id="54" dur="2000"/>
                                        <p:tgtEl>
                                          <p:spTgt spid="42"/>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nodeType="click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box(in)">
                                      <p:cBhvr>
                                        <p:cTn id="59" dur="500"/>
                                        <p:tgtEl>
                                          <p:spTgt spid="39"/>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blinds(horizontal)">
                                      <p:cBhvr>
                                        <p:cTn id="64" dur="500"/>
                                        <p:tgtEl>
                                          <p:spTgt spid="50"/>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blinds(horizontal)">
                                      <p:cBhvr>
                                        <p:cTn id="69" dur="500"/>
                                        <p:tgtEl>
                                          <p:spTgt spid="36"/>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blinds(horizontal)">
                                      <p:cBhvr>
                                        <p:cTn id="74" dur="5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nodeType="click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blinds(horizontal)">
                                      <p:cBhvr>
                                        <p:cTn id="79" dur="500"/>
                                        <p:tgtEl>
                                          <p:spTgt spid="33"/>
                                        </p:tgtEl>
                                      </p:cBhvr>
                                    </p:animEffect>
                                  </p:childTnLst>
                                </p:cTn>
                              </p:par>
                            </p:childTnLst>
                          </p:cTn>
                        </p:par>
                      </p:childTnLst>
                    </p:cTn>
                  </p:par>
                  <p:par>
                    <p:cTn id="80" fill="hold">
                      <p:stCondLst>
                        <p:cond delay="indefinite"/>
                      </p:stCondLst>
                      <p:childTnLst>
                        <p:par>
                          <p:cTn id="81" fill="hold">
                            <p:stCondLst>
                              <p:cond delay="0"/>
                            </p:stCondLst>
                            <p:childTnLst>
                              <p:par>
                                <p:cTn id="82" presetID="8" presetClass="entr" presetSubtype="16" fill="hold" grpId="0" nodeType="click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diamond(in)">
                                      <p:cBhvr>
                                        <p:cTn id="84" dur="2000"/>
                                        <p:tgtEl>
                                          <p:spTgt spid="44"/>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nodeType="click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box(in)">
                                      <p:cBhvr>
                                        <p:cTn id="89" dur="500"/>
                                        <p:tgtEl>
                                          <p:spTgt spid="32"/>
                                        </p:tgtEl>
                                      </p:cBhvr>
                                    </p:animEffect>
                                  </p:childTnLst>
                                </p:cTn>
                              </p:par>
                            </p:childTnLst>
                          </p:cTn>
                        </p:par>
                      </p:childTnLst>
                    </p:cTn>
                  </p:par>
                  <p:par>
                    <p:cTn id="90" fill="hold">
                      <p:stCondLst>
                        <p:cond delay="indefinite"/>
                      </p:stCondLst>
                      <p:childTnLst>
                        <p:par>
                          <p:cTn id="91" fill="hold">
                            <p:stCondLst>
                              <p:cond delay="0"/>
                            </p:stCondLst>
                            <p:childTnLst>
                              <p:par>
                                <p:cTn id="92" presetID="8" presetClass="entr" presetSubtype="16"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diamond(in)">
                                      <p:cBhvr>
                                        <p:cTn id="94" dur="2000"/>
                                        <p:tgtEl>
                                          <p:spTgt spid="45"/>
                                        </p:tgtEl>
                                      </p:cBhvr>
                                    </p:animEffect>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additive="base">
                                        <p:cTn id="99" dur="500" fill="hold"/>
                                        <p:tgtEl>
                                          <p:spTgt spid="37"/>
                                        </p:tgtEl>
                                        <p:attrNameLst>
                                          <p:attrName>ppt_x</p:attrName>
                                        </p:attrNameLst>
                                      </p:cBhvr>
                                      <p:tavLst>
                                        <p:tav tm="0">
                                          <p:val>
                                            <p:strVal val="#ppt_x"/>
                                          </p:val>
                                        </p:tav>
                                        <p:tav tm="100000">
                                          <p:val>
                                            <p:strVal val="#ppt_x"/>
                                          </p:val>
                                        </p:tav>
                                      </p:tavLst>
                                    </p:anim>
                                    <p:anim calcmode="lin" valueType="num">
                                      <p:cBhvr additive="base">
                                        <p:cTn id="10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48"/>
                                        </p:tgtEl>
                                        <p:attrNameLst>
                                          <p:attrName>style.visibility</p:attrName>
                                        </p:attrNameLst>
                                      </p:cBhvr>
                                      <p:to>
                                        <p:strVal val="visible"/>
                                      </p:to>
                                    </p:set>
                                    <p:anim calcmode="lin" valueType="num">
                                      <p:cBhvr additive="base">
                                        <p:cTn id="105" dur="500" fill="hold"/>
                                        <p:tgtEl>
                                          <p:spTgt spid="48"/>
                                        </p:tgtEl>
                                        <p:attrNameLst>
                                          <p:attrName>ppt_x</p:attrName>
                                        </p:attrNameLst>
                                      </p:cBhvr>
                                      <p:tavLst>
                                        <p:tav tm="0">
                                          <p:val>
                                            <p:strVal val="#ppt_x"/>
                                          </p:val>
                                        </p:tav>
                                        <p:tav tm="100000">
                                          <p:val>
                                            <p:strVal val="#ppt_x"/>
                                          </p:val>
                                        </p:tav>
                                      </p:tavLst>
                                    </p:anim>
                                    <p:anim calcmode="lin" valueType="num">
                                      <p:cBhvr additive="base">
                                        <p:cTn id="10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 presetClass="entr" presetSubtype="16" fill="hold" nodeType="click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box(in)">
                                      <p:cBhvr>
                                        <p:cTn id="111" dur="500"/>
                                        <p:tgtEl>
                                          <p:spTgt spid="40"/>
                                        </p:tgtEl>
                                      </p:cBhvr>
                                    </p:animEffect>
                                  </p:childTnLst>
                                </p:cTn>
                              </p:par>
                            </p:childTnLst>
                          </p:cTn>
                        </p:par>
                      </p:childTnLst>
                    </p:cTn>
                  </p:par>
                  <p:par>
                    <p:cTn id="112" fill="hold">
                      <p:stCondLst>
                        <p:cond delay="indefinite"/>
                      </p:stCondLst>
                      <p:childTnLst>
                        <p:par>
                          <p:cTn id="113" fill="hold">
                            <p:stCondLst>
                              <p:cond delay="0"/>
                            </p:stCondLst>
                            <p:childTnLst>
                              <p:par>
                                <p:cTn id="114" presetID="8" presetClass="entr" presetSubtype="16" fill="hold" grpId="0" nodeType="click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diamond(in)">
                                      <p:cBhvr>
                                        <p:cTn id="116" dur="2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7" grpId="0"/>
      <p:bldP spid="48" grpId="0"/>
      <p:bldP spid="49" grpId="0"/>
      <p:bldP spid="50" grpId="0"/>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ooter Placeholder 3"/>
          <p:cNvSpPr>
            <a:spLocks noGrp="1"/>
          </p:cNvSpPr>
          <p:nvPr>
            <p:ph type="ftr" sz="quarter" idx="10"/>
          </p:nvPr>
        </p:nvSpPr>
        <p:spPr/>
        <p:txBody>
          <a:bodyPr/>
          <a:lstStyle/>
          <a:p>
            <a:r>
              <a:rPr lang="en-US"/>
              <a:t>Company  Logo</a:t>
            </a:r>
          </a:p>
        </p:txBody>
      </p:sp>
      <p:sp>
        <p:nvSpPr>
          <p:cNvPr id="69634" name="Rectangle 2"/>
          <p:cNvSpPr>
            <a:spLocks noGrp="1" noChangeArrowheads="1"/>
          </p:cNvSpPr>
          <p:nvPr>
            <p:ph type="title"/>
          </p:nvPr>
        </p:nvSpPr>
        <p:spPr/>
        <p:txBody>
          <a:bodyPr/>
          <a:lstStyle/>
          <a:p>
            <a:pPr algn="ctr"/>
            <a:r>
              <a:rPr lang="en-US" smtClean="0">
                <a:solidFill>
                  <a:schemeClr val="accent1"/>
                </a:solidFill>
              </a:rPr>
              <a:t>Nội dung chính</a:t>
            </a:r>
            <a:endParaRPr lang="en-US">
              <a:solidFill>
                <a:schemeClr val="accent1"/>
              </a:solidFill>
            </a:endParaRPr>
          </a:p>
        </p:txBody>
      </p:sp>
      <p:sp>
        <p:nvSpPr>
          <p:cNvPr id="69673" name="AutoShape 41"/>
          <p:cNvSpPr>
            <a:spLocks noChangeArrowheads="1"/>
          </p:cNvSpPr>
          <p:nvPr/>
        </p:nvSpPr>
        <p:spPr bwMode="ltGray">
          <a:xfrm rot="5400000">
            <a:off x="-2422526" y="14747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endParaRPr lang="en-US"/>
          </a:p>
        </p:txBody>
      </p:sp>
      <p:sp>
        <p:nvSpPr>
          <p:cNvPr id="69674" name="AutoShape 42"/>
          <p:cNvSpPr>
            <a:spLocks noChangeArrowheads="1"/>
          </p:cNvSpPr>
          <p:nvPr/>
        </p:nvSpPr>
        <p:spPr bwMode="ltGray">
          <a:xfrm rot="5400000" flipH="1">
            <a:off x="-2016918" y="1910556"/>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accent1">
              <a:alpha val="36000"/>
            </a:schemeClr>
          </a:solidFill>
          <a:ln w="0" algn="ctr">
            <a:noFill/>
            <a:miter lim="800000"/>
            <a:headEnd/>
            <a:tailEnd/>
          </a:ln>
          <a:effectLst/>
        </p:spPr>
        <p:txBody>
          <a:bodyPr wrap="none" anchor="ctr"/>
          <a:lstStyle/>
          <a:p>
            <a:endParaRPr lang="en-US"/>
          </a:p>
        </p:txBody>
      </p:sp>
      <p:sp>
        <p:nvSpPr>
          <p:cNvPr id="69675" name="AutoShape 43"/>
          <p:cNvSpPr>
            <a:spLocks noChangeArrowheads="1"/>
          </p:cNvSpPr>
          <p:nvPr/>
        </p:nvSpPr>
        <p:spPr bwMode="gray">
          <a:xfrm>
            <a:off x="1822450" y="5099050"/>
            <a:ext cx="4419600"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r>
              <a:rPr lang="en-US" sz="2400" b="1" smtClean="0"/>
              <a:t>Câu hỏi tình huống và thảo luận</a:t>
            </a:r>
            <a:endParaRPr lang="en-US" sz="2400" b="1"/>
          </a:p>
        </p:txBody>
      </p:sp>
      <p:sp>
        <p:nvSpPr>
          <p:cNvPr id="69676" name="AutoShape 44"/>
          <p:cNvSpPr>
            <a:spLocks noChangeArrowheads="1"/>
          </p:cNvSpPr>
          <p:nvPr/>
        </p:nvSpPr>
        <p:spPr bwMode="gray">
          <a:xfrm>
            <a:off x="2317750" y="4271963"/>
            <a:ext cx="4419600"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r>
              <a:rPr lang="en-US" sz="2400" b="1" smtClean="0"/>
              <a:t>Phân loại L/C</a:t>
            </a:r>
            <a:endParaRPr lang="en-US" sz="2400" b="1"/>
          </a:p>
        </p:txBody>
      </p:sp>
      <p:sp>
        <p:nvSpPr>
          <p:cNvPr id="69677" name="AutoShape 45"/>
          <p:cNvSpPr>
            <a:spLocks noChangeArrowheads="1"/>
          </p:cNvSpPr>
          <p:nvPr/>
        </p:nvSpPr>
        <p:spPr bwMode="gray">
          <a:xfrm>
            <a:off x="2438400" y="3459163"/>
            <a:ext cx="4419600"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r>
              <a:rPr lang="en-US" sz="2400" b="1" smtClean="0"/>
              <a:t>Các bên tham gia trong L/C</a:t>
            </a:r>
            <a:endParaRPr lang="en-US" sz="2400" b="1"/>
          </a:p>
        </p:txBody>
      </p:sp>
      <p:sp>
        <p:nvSpPr>
          <p:cNvPr id="69678" name="AutoShape 46"/>
          <p:cNvSpPr>
            <a:spLocks noChangeArrowheads="1"/>
          </p:cNvSpPr>
          <p:nvPr/>
        </p:nvSpPr>
        <p:spPr bwMode="gray">
          <a:xfrm>
            <a:off x="2286000" y="2590800"/>
            <a:ext cx="4419600"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r>
              <a:rPr lang="en-US" sz="2400" b="1" smtClean="0"/>
              <a:t>Nội dung của L/C</a:t>
            </a:r>
            <a:endParaRPr lang="en-US" sz="2400" b="1"/>
          </a:p>
        </p:txBody>
      </p:sp>
      <p:sp>
        <p:nvSpPr>
          <p:cNvPr id="69679" name="AutoShape 47"/>
          <p:cNvSpPr>
            <a:spLocks noChangeArrowheads="1"/>
          </p:cNvSpPr>
          <p:nvPr/>
        </p:nvSpPr>
        <p:spPr bwMode="gray">
          <a:xfrm>
            <a:off x="1765300" y="1820863"/>
            <a:ext cx="4419600" cy="508000"/>
          </a:xfrm>
          <a:prstGeom prst="roundRect">
            <a:avLst>
              <a:gd name="adj" fmla="val 50000"/>
            </a:avLst>
          </a:prstGeom>
          <a:noFill/>
          <a:ln w="28575" algn="ctr">
            <a:solidFill>
              <a:schemeClr val="bg2"/>
            </a:solidFill>
            <a:round/>
            <a:headEnd/>
            <a:tailEnd/>
          </a:ln>
          <a:effectLst/>
        </p:spPr>
        <p:txBody>
          <a:bodyPr wrap="none" anchor="ctr"/>
          <a:lstStyle/>
          <a:p>
            <a:pPr eaLnBrk="0" hangingPunct="0"/>
            <a:r>
              <a:rPr lang="en-US" sz="2400" b="1" smtClean="0"/>
              <a:t>Khái quát về L/C</a:t>
            </a:r>
            <a:endParaRPr lang="en-US" sz="2400" b="1"/>
          </a:p>
        </p:txBody>
      </p:sp>
      <p:grpSp>
        <p:nvGrpSpPr>
          <p:cNvPr id="2" name="Group 48"/>
          <p:cNvGrpSpPr>
            <a:grpSpLocks/>
          </p:cNvGrpSpPr>
          <p:nvPr/>
        </p:nvGrpSpPr>
        <p:grpSpPr bwMode="auto">
          <a:xfrm>
            <a:off x="1447800" y="1909763"/>
            <a:ext cx="381000" cy="381000"/>
            <a:chOff x="2078" y="1680"/>
            <a:chExt cx="1615" cy="1615"/>
          </a:xfrm>
        </p:grpSpPr>
        <p:sp>
          <p:nvSpPr>
            <p:cNvPr id="69681" name="Oval 49"/>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69682" name="Oval 50"/>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69683" name="Oval 51"/>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69684" name="Oval 52"/>
            <p:cNvSpPr>
              <a:spLocks noChangeArrowheads="1"/>
            </p:cNvSpPr>
            <p:nvPr/>
          </p:nvSpPr>
          <p:spPr bwMode="gray">
            <a:xfrm>
              <a:off x="2254" y="1856"/>
              <a:ext cx="1262" cy="1264"/>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69685" name="Oval 53"/>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69686" name="Oval 54"/>
            <p:cNvSpPr>
              <a:spLocks noChangeArrowheads="1"/>
            </p:cNvSpPr>
            <p:nvPr/>
          </p:nvSpPr>
          <p:spPr bwMode="gray">
            <a:xfrm>
              <a:off x="2337" y="1939"/>
              <a:ext cx="1096" cy="1098"/>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grpSp>
        <p:nvGrpSpPr>
          <p:cNvPr id="3" name="Group 55"/>
          <p:cNvGrpSpPr>
            <a:grpSpLocks/>
          </p:cNvGrpSpPr>
          <p:nvPr/>
        </p:nvGrpSpPr>
        <p:grpSpPr bwMode="auto">
          <a:xfrm>
            <a:off x="1981200" y="2697163"/>
            <a:ext cx="381000" cy="381000"/>
            <a:chOff x="2078" y="1680"/>
            <a:chExt cx="1615" cy="1615"/>
          </a:xfrm>
        </p:grpSpPr>
        <p:sp>
          <p:nvSpPr>
            <p:cNvPr id="69688" name="Oval 56"/>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69689" name="Oval 57"/>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69690" name="Oval 58"/>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69691" name="Oval 59"/>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w="38100" algn="ctr">
              <a:noFill/>
              <a:round/>
              <a:headEnd/>
              <a:tailEnd/>
            </a:ln>
            <a:effectLst/>
          </p:spPr>
          <p:txBody>
            <a:bodyPr wrap="none" anchor="ctr">
              <a:spAutoFit/>
            </a:bodyPr>
            <a:lstStyle/>
            <a:p>
              <a:endParaRPr lang="en-US"/>
            </a:p>
          </p:txBody>
        </p:sp>
        <p:sp>
          <p:nvSpPr>
            <p:cNvPr id="69692" name="Oval 60"/>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69693" name="Oval 61"/>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w="38100" algn="ctr">
              <a:noFill/>
              <a:round/>
              <a:headEnd/>
              <a:tailEnd/>
            </a:ln>
            <a:effectLst/>
          </p:spPr>
          <p:txBody>
            <a:bodyPr anchor="ctr">
              <a:spAutoFit/>
            </a:bodyPr>
            <a:lstStyle/>
            <a:p>
              <a:endParaRPr lang="en-US"/>
            </a:p>
          </p:txBody>
        </p:sp>
      </p:grpSp>
      <p:grpSp>
        <p:nvGrpSpPr>
          <p:cNvPr id="4" name="Group 62"/>
          <p:cNvGrpSpPr>
            <a:grpSpLocks/>
          </p:cNvGrpSpPr>
          <p:nvPr/>
        </p:nvGrpSpPr>
        <p:grpSpPr bwMode="auto">
          <a:xfrm>
            <a:off x="2133600" y="3535363"/>
            <a:ext cx="381000" cy="381000"/>
            <a:chOff x="2078" y="1680"/>
            <a:chExt cx="1615" cy="1615"/>
          </a:xfrm>
        </p:grpSpPr>
        <p:sp>
          <p:nvSpPr>
            <p:cNvPr id="69695" name="Oval 63"/>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69696" name="Oval 64"/>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69697" name="Oval 65"/>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69698" name="Oval 66"/>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w="38100" algn="ctr">
              <a:noFill/>
              <a:round/>
              <a:headEnd/>
              <a:tailEnd/>
            </a:ln>
            <a:effectLst/>
          </p:spPr>
          <p:txBody>
            <a:bodyPr wrap="none" anchor="ctr">
              <a:spAutoFit/>
            </a:bodyPr>
            <a:lstStyle/>
            <a:p>
              <a:endParaRPr lang="en-US"/>
            </a:p>
          </p:txBody>
        </p:sp>
        <p:sp>
          <p:nvSpPr>
            <p:cNvPr id="69699" name="Oval 67"/>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69700" name="Oval 68"/>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w="38100" algn="ctr">
              <a:noFill/>
              <a:round/>
              <a:headEnd/>
              <a:tailEnd/>
            </a:ln>
            <a:effectLst/>
          </p:spPr>
          <p:txBody>
            <a:bodyPr anchor="ctr">
              <a:spAutoFit/>
            </a:bodyPr>
            <a:lstStyle/>
            <a:p>
              <a:endParaRPr lang="en-US"/>
            </a:p>
          </p:txBody>
        </p:sp>
      </p:grpSp>
      <p:grpSp>
        <p:nvGrpSpPr>
          <p:cNvPr id="5" name="Group 69"/>
          <p:cNvGrpSpPr>
            <a:grpSpLocks/>
          </p:cNvGrpSpPr>
          <p:nvPr/>
        </p:nvGrpSpPr>
        <p:grpSpPr bwMode="auto">
          <a:xfrm>
            <a:off x="1981200" y="4373563"/>
            <a:ext cx="381000" cy="381000"/>
            <a:chOff x="2078" y="1680"/>
            <a:chExt cx="1615" cy="1615"/>
          </a:xfrm>
        </p:grpSpPr>
        <p:sp>
          <p:nvSpPr>
            <p:cNvPr id="69702" name="Oval 70"/>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69703" name="Oval 71"/>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69704" name="Oval 72"/>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69705" name="Oval 73"/>
            <p:cNvSpPr>
              <a:spLocks noChangeArrowheads="1"/>
            </p:cNvSpPr>
            <p:nvPr/>
          </p:nvSpPr>
          <p:spPr bwMode="gray">
            <a:xfrm>
              <a:off x="2254" y="1856"/>
              <a:ext cx="1262" cy="1264"/>
            </a:xfrm>
            <a:prstGeom prst="ellipse">
              <a:avLst/>
            </a:prstGeom>
            <a:gradFill rotWithShape="1">
              <a:gsLst>
                <a:gs pos="0">
                  <a:srgbClr val="8D67E1">
                    <a:gamma/>
                    <a:shade val="0"/>
                    <a:invGamma/>
                  </a:srgbClr>
                </a:gs>
                <a:gs pos="100000">
                  <a:srgbClr val="8D67E1"/>
                </a:gs>
              </a:gsLst>
              <a:lin ang="2700000" scaled="1"/>
            </a:gradFill>
            <a:ln w="38100" algn="ctr">
              <a:noFill/>
              <a:round/>
              <a:headEnd/>
              <a:tailEnd/>
            </a:ln>
            <a:effectLst/>
          </p:spPr>
          <p:txBody>
            <a:bodyPr wrap="none" anchor="ctr">
              <a:spAutoFit/>
            </a:bodyPr>
            <a:lstStyle/>
            <a:p>
              <a:endParaRPr lang="en-US"/>
            </a:p>
          </p:txBody>
        </p:sp>
        <p:sp>
          <p:nvSpPr>
            <p:cNvPr id="69706" name="Oval 74"/>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69707" name="Oval 75"/>
            <p:cNvSpPr>
              <a:spLocks noChangeArrowheads="1"/>
            </p:cNvSpPr>
            <p:nvPr/>
          </p:nvSpPr>
          <p:spPr bwMode="gray">
            <a:xfrm>
              <a:off x="2337" y="1939"/>
              <a:ext cx="1096" cy="1098"/>
            </a:xfrm>
            <a:prstGeom prst="ellipse">
              <a:avLst/>
            </a:prstGeom>
            <a:gradFill rotWithShape="1">
              <a:gsLst>
                <a:gs pos="0">
                  <a:srgbClr val="8D67E1"/>
                </a:gs>
                <a:gs pos="100000">
                  <a:srgbClr val="8D67E1">
                    <a:gamma/>
                    <a:shade val="48627"/>
                    <a:invGamma/>
                  </a:srgbClr>
                </a:gs>
              </a:gsLst>
              <a:lin ang="2700000" scaled="1"/>
            </a:gradFill>
            <a:ln w="38100" algn="ctr">
              <a:noFill/>
              <a:round/>
              <a:headEnd/>
              <a:tailEnd/>
            </a:ln>
            <a:effectLst/>
          </p:spPr>
          <p:txBody>
            <a:bodyPr anchor="ctr">
              <a:spAutoFit/>
            </a:bodyPr>
            <a:lstStyle/>
            <a:p>
              <a:endParaRPr lang="en-US"/>
            </a:p>
          </p:txBody>
        </p:sp>
      </p:grpSp>
      <p:grpSp>
        <p:nvGrpSpPr>
          <p:cNvPr id="6" name="Group 76"/>
          <p:cNvGrpSpPr>
            <a:grpSpLocks/>
          </p:cNvGrpSpPr>
          <p:nvPr/>
        </p:nvGrpSpPr>
        <p:grpSpPr bwMode="auto">
          <a:xfrm>
            <a:off x="1524000" y="5148263"/>
            <a:ext cx="355600" cy="381000"/>
            <a:chOff x="2078" y="1680"/>
            <a:chExt cx="1615" cy="1615"/>
          </a:xfrm>
        </p:grpSpPr>
        <p:sp>
          <p:nvSpPr>
            <p:cNvPr id="69709" name="Oval 77"/>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69710" name="Oval 78"/>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69711" name="Oval 79"/>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69712" name="Oval 80"/>
            <p:cNvSpPr>
              <a:spLocks noChangeArrowheads="1"/>
            </p:cNvSpPr>
            <p:nvPr/>
          </p:nvSpPr>
          <p:spPr bwMode="gray">
            <a:xfrm>
              <a:off x="2254" y="1856"/>
              <a:ext cx="1262" cy="1264"/>
            </a:xfrm>
            <a:prstGeom prst="ellipse">
              <a:avLst/>
            </a:prstGeom>
            <a:gradFill rotWithShape="1">
              <a:gsLst>
                <a:gs pos="0">
                  <a:srgbClr val="E35E23">
                    <a:gamma/>
                    <a:shade val="0"/>
                    <a:invGamma/>
                  </a:srgbClr>
                </a:gs>
                <a:gs pos="100000">
                  <a:srgbClr val="E35E23"/>
                </a:gs>
              </a:gsLst>
              <a:lin ang="2700000" scaled="1"/>
            </a:gradFill>
            <a:ln w="38100" algn="ctr">
              <a:noFill/>
              <a:round/>
              <a:headEnd/>
              <a:tailEnd/>
            </a:ln>
            <a:effectLst/>
          </p:spPr>
          <p:txBody>
            <a:bodyPr wrap="none" anchor="ctr">
              <a:spAutoFit/>
            </a:bodyPr>
            <a:lstStyle/>
            <a:p>
              <a:endParaRPr lang="en-US"/>
            </a:p>
          </p:txBody>
        </p:sp>
        <p:sp>
          <p:nvSpPr>
            <p:cNvPr id="69713" name="Oval 81"/>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69714" name="Oval 82"/>
            <p:cNvSpPr>
              <a:spLocks noChangeArrowheads="1"/>
            </p:cNvSpPr>
            <p:nvPr/>
          </p:nvSpPr>
          <p:spPr bwMode="gray">
            <a:xfrm>
              <a:off x="2337" y="1939"/>
              <a:ext cx="1096" cy="1098"/>
            </a:xfrm>
            <a:prstGeom prst="ellipse">
              <a:avLst/>
            </a:prstGeom>
            <a:gradFill rotWithShape="1">
              <a:gsLst>
                <a:gs pos="0">
                  <a:srgbClr val="E35E23"/>
                </a:gs>
                <a:gs pos="100000">
                  <a:srgbClr val="E35E23">
                    <a:gamma/>
                    <a:shade val="48627"/>
                    <a:invGamma/>
                  </a:srgbClr>
                </a:gs>
              </a:gsLst>
              <a:lin ang="2700000" scaled="1"/>
            </a:gradFill>
            <a:ln w="38100" algn="ctr">
              <a:noFill/>
              <a:round/>
              <a:headEnd/>
              <a:tailEnd/>
            </a:ln>
            <a:effectLst/>
          </p:spPr>
          <p:txBody>
            <a:bodyPr anchor="ctr">
              <a:spAutoFit/>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679">
                                            <p:bg/>
                                          </p:spTgt>
                                        </p:tgtEl>
                                        <p:attrNameLst>
                                          <p:attrName>style.visibility</p:attrName>
                                        </p:attrNameLst>
                                      </p:cBhvr>
                                      <p:to>
                                        <p:strVal val="visible"/>
                                      </p:to>
                                    </p:set>
                                    <p:anim calcmode="lin" valueType="num">
                                      <p:cBhvr additive="base">
                                        <p:cTn id="7" dur="500" fill="hold"/>
                                        <p:tgtEl>
                                          <p:spTgt spid="6967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9679">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9679">
                                            <p:txEl>
                                              <p:pRg st="0" end="0"/>
                                            </p:txEl>
                                          </p:spTgt>
                                        </p:tgtEl>
                                        <p:attrNameLst>
                                          <p:attrName>style.visibility</p:attrName>
                                        </p:attrNameLst>
                                      </p:cBhvr>
                                      <p:to>
                                        <p:strVal val="visible"/>
                                      </p:to>
                                    </p:set>
                                    <p:anim calcmode="lin" valueType="num">
                                      <p:cBhvr additive="base">
                                        <p:cTn id="11" dur="500" fill="hold"/>
                                        <p:tgtEl>
                                          <p:spTgt spid="6967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96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9678">
                                            <p:bg/>
                                          </p:spTgt>
                                        </p:tgtEl>
                                        <p:attrNameLst>
                                          <p:attrName>style.visibility</p:attrName>
                                        </p:attrNameLst>
                                      </p:cBhvr>
                                      <p:to>
                                        <p:strVal val="visible"/>
                                      </p:to>
                                    </p:set>
                                    <p:animEffect transition="in" filter="wipe(down)">
                                      <p:cBhvr>
                                        <p:cTn id="17" dur="500"/>
                                        <p:tgtEl>
                                          <p:spTgt spid="69678">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9678">
                                            <p:txEl>
                                              <p:pRg st="0" end="0"/>
                                            </p:txEl>
                                          </p:spTgt>
                                        </p:tgtEl>
                                        <p:attrNameLst>
                                          <p:attrName>style.visibility</p:attrName>
                                        </p:attrNameLst>
                                      </p:cBhvr>
                                      <p:to>
                                        <p:strVal val="visible"/>
                                      </p:to>
                                    </p:set>
                                    <p:animEffect transition="in" filter="wipe(down)">
                                      <p:cBhvr>
                                        <p:cTn id="22" dur="500"/>
                                        <p:tgtEl>
                                          <p:spTgt spid="6967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9677">
                                            <p:bg/>
                                          </p:spTgt>
                                        </p:tgtEl>
                                        <p:attrNameLst>
                                          <p:attrName>style.visibility</p:attrName>
                                        </p:attrNameLst>
                                      </p:cBhvr>
                                      <p:to>
                                        <p:strVal val="visible"/>
                                      </p:to>
                                    </p:set>
                                    <p:animEffect transition="in" filter="wipe(down)">
                                      <p:cBhvr>
                                        <p:cTn id="27" dur="500"/>
                                        <p:tgtEl>
                                          <p:spTgt spid="69677">
                                            <p:bg/>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9677">
                                            <p:txEl>
                                              <p:pRg st="0" end="0"/>
                                            </p:txEl>
                                          </p:spTgt>
                                        </p:tgtEl>
                                        <p:attrNameLst>
                                          <p:attrName>style.visibility</p:attrName>
                                        </p:attrNameLst>
                                      </p:cBhvr>
                                      <p:to>
                                        <p:strVal val="visible"/>
                                      </p:to>
                                    </p:set>
                                    <p:animEffect transition="in" filter="wipe(down)">
                                      <p:cBhvr>
                                        <p:cTn id="32" dur="500"/>
                                        <p:tgtEl>
                                          <p:spTgt spid="6967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9676">
                                            <p:bg/>
                                          </p:spTgt>
                                        </p:tgtEl>
                                        <p:attrNameLst>
                                          <p:attrName>style.visibility</p:attrName>
                                        </p:attrNameLst>
                                      </p:cBhvr>
                                      <p:to>
                                        <p:strVal val="visible"/>
                                      </p:to>
                                    </p:set>
                                    <p:anim calcmode="lin" valueType="num">
                                      <p:cBhvr additive="base">
                                        <p:cTn id="37" dur="500" fill="hold"/>
                                        <p:tgtEl>
                                          <p:spTgt spid="69676">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69676">
                                            <p:bg/>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9676">
                                            <p:txEl>
                                              <p:pRg st="0" end="0"/>
                                            </p:txEl>
                                          </p:spTgt>
                                        </p:tgtEl>
                                        <p:attrNameLst>
                                          <p:attrName>style.visibility</p:attrName>
                                        </p:attrNameLst>
                                      </p:cBhvr>
                                      <p:to>
                                        <p:strVal val="visible"/>
                                      </p:to>
                                    </p:set>
                                    <p:anim calcmode="lin" valueType="num">
                                      <p:cBhvr additive="base">
                                        <p:cTn id="43" dur="500" fill="hold"/>
                                        <p:tgtEl>
                                          <p:spTgt spid="6967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96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9675">
                                            <p:bg/>
                                          </p:spTgt>
                                        </p:tgtEl>
                                        <p:attrNameLst>
                                          <p:attrName>style.visibility</p:attrName>
                                        </p:attrNameLst>
                                      </p:cBhvr>
                                      <p:to>
                                        <p:strVal val="visible"/>
                                      </p:to>
                                    </p:set>
                                    <p:anim calcmode="lin" valueType="num">
                                      <p:cBhvr additive="base">
                                        <p:cTn id="49" dur="500" fill="hold"/>
                                        <p:tgtEl>
                                          <p:spTgt spid="69675">
                                            <p:bg/>
                                          </p:spTgt>
                                        </p:tgtEl>
                                        <p:attrNameLst>
                                          <p:attrName>ppt_x</p:attrName>
                                        </p:attrNameLst>
                                      </p:cBhvr>
                                      <p:tavLst>
                                        <p:tav tm="0">
                                          <p:val>
                                            <p:strVal val="#ppt_x"/>
                                          </p:val>
                                        </p:tav>
                                        <p:tav tm="100000">
                                          <p:val>
                                            <p:strVal val="#ppt_x"/>
                                          </p:val>
                                        </p:tav>
                                      </p:tavLst>
                                    </p:anim>
                                    <p:anim calcmode="lin" valueType="num">
                                      <p:cBhvr additive="base">
                                        <p:cTn id="50" dur="500" fill="hold"/>
                                        <p:tgtEl>
                                          <p:spTgt spid="69675">
                                            <p:bg/>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9675">
                                            <p:txEl>
                                              <p:pRg st="0" end="0"/>
                                            </p:txEl>
                                          </p:spTgt>
                                        </p:tgtEl>
                                        <p:attrNameLst>
                                          <p:attrName>style.visibility</p:attrName>
                                        </p:attrNameLst>
                                      </p:cBhvr>
                                      <p:to>
                                        <p:strVal val="visible"/>
                                      </p:to>
                                    </p:set>
                                    <p:anim calcmode="lin" valueType="num">
                                      <p:cBhvr additive="base">
                                        <p:cTn id="55" dur="500" fill="hold"/>
                                        <p:tgtEl>
                                          <p:spTgt spid="69675">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967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75" grpId="0" build="p" animBg="1"/>
      <p:bldP spid="69676" grpId="0" build="p" animBg="1"/>
      <p:bldP spid="69677" grpId="0" build="p" animBg="1"/>
      <p:bldP spid="69678" grpId="0" build="p" animBg="1"/>
      <p:bldP spid="69679" grpId="0" build="allAtOnce"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smtClean="0">
                <a:latin typeface="Times New Roman" pitchFamily="18" charset="0"/>
                <a:cs typeface="Times New Roman" pitchFamily="18" charset="0"/>
              </a:rPr>
              <a:t>2. Theo thời hạn thanh toán</a:t>
            </a:r>
            <a:endParaRPr lang="en-US" sz="400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Font typeface="Wingdings" pitchFamily="2" charset="2"/>
              <a:buChar char="v"/>
            </a:pPr>
            <a:r>
              <a:rPr lang="en-US" b="1">
                <a:latin typeface="Times New Roman" pitchFamily="18" charset="0"/>
                <a:cs typeface="Times New Roman" pitchFamily="18" charset="0"/>
              </a:rPr>
              <a:t>1. L/C trả ngay: (L/C payable by draft at sight</a:t>
            </a:r>
            <a:r>
              <a:rPr lang="en-US" b="1" smtClean="0">
                <a:latin typeface="Times New Roman" pitchFamily="18" charset="0"/>
                <a:cs typeface="Times New Roman" pitchFamily="18" charset="0"/>
              </a:rPr>
              <a:t>):  </a:t>
            </a:r>
            <a:r>
              <a:rPr lang="en-US">
                <a:latin typeface="Times New Roman" pitchFamily="18" charset="0"/>
                <a:cs typeface="Times New Roman" pitchFamily="18" charset="0"/>
              </a:rPr>
              <a:t>Là loại L/C không thể hủy ngang, phải thanh toán ngay khi hối phiếu (hối phiếu trả ngay) được xuất trình. </a:t>
            </a:r>
            <a:endParaRPr lang="en-US" smtClean="0">
              <a:latin typeface="Times New Roman" pitchFamily="18" charset="0"/>
              <a:cs typeface="Times New Roman" pitchFamily="18" charset="0"/>
            </a:endParaRPr>
          </a:p>
          <a:p>
            <a:pPr>
              <a:buFont typeface="Wingdings" pitchFamily="2" charset="2"/>
              <a:buChar char="v"/>
            </a:pPr>
            <a:r>
              <a:rPr lang="en-US" b="1" smtClean="0">
                <a:latin typeface="Times New Roman" pitchFamily="18" charset="0"/>
                <a:cs typeface="Times New Roman" pitchFamily="18" charset="0"/>
              </a:rPr>
              <a:t>2.</a:t>
            </a:r>
            <a:r>
              <a:rPr lang="en-US" smtClean="0">
                <a:latin typeface="Times New Roman" pitchFamily="18" charset="0"/>
                <a:cs typeface="Times New Roman" pitchFamily="18" charset="0"/>
              </a:rPr>
              <a:t> </a:t>
            </a:r>
            <a:r>
              <a:rPr lang="en-US" b="1" smtClean="0">
                <a:latin typeface="Times New Roman" pitchFamily="18" charset="0"/>
                <a:cs typeface="Times New Roman" pitchFamily="18" charset="0"/>
              </a:rPr>
              <a:t>L/C trả chậm</a:t>
            </a:r>
            <a:r>
              <a:rPr lang="en-US" smtClean="0">
                <a:latin typeface="Times New Roman" pitchFamily="18" charset="0"/>
                <a:cs typeface="Times New Roman" pitchFamily="18" charset="0"/>
              </a:rPr>
              <a:t>:  </a:t>
            </a:r>
            <a:r>
              <a:rPr lang="en-US" b="1" smtClean="0">
                <a:latin typeface="Times New Roman" pitchFamily="18" charset="0"/>
                <a:cs typeface="Times New Roman" pitchFamily="18" charset="0"/>
              </a:rPr>
              <a:t>(L/C available by deffered payment):</a:t>
            </a:r>
            <a:r>
              <a:rPr lang="en-US" smtClean="0">
                <a:latin typeface="Times New Roman" pitchFamily="18" charset="0"/>
                <a:cs typeface="Times New Roman" pitchFamily="18" charset="0"/>
              </a:rPr>
              <a:t> Là loại L/C trong đó NHPH cam kết thanh toán cho người hưởng lợi số tiền của thư tín dụng một số ngày sau khi bộ chứng từ hoàn hảo đượ xuất trình hoặc sau ngày giao hàng. </a:t>
            </a:r>
          </a:p>
          <a:p>
            <a:pPr>
              <a:buNone/>
            </a:pPr>
            <a:r>
              <a:rPr lang="en-US" smtClean="0">
                <a:latin typeface="Times New Roman" pitchFamily="18" charset="0"/>
                <a:cs typeface="Times New Roman" pitchFamily="18" charset="0"/>
              </a:rPr>
              <a:t>            Gồm: L/C có kỳ hạn, L/C trả dần</a:t>
            </a:r>
          </a:p>
          <a:p>
            <a:pPr>
              <a:buFont typeface="Wingdings" pitchFamily="2" charset="2"/>
              <a:buChar char="v"/>
            </a:pPr>
            <a:r>
              <a:rPr lang="en-US" b="1" smtClean="0">
                <a:latin typeface="Times New Roman" pitchFamily="18" charset="0"/>
                <a:cs typeface="Times New Roman" pitchFamily="18" charset="0"/>
              </a:rPr>
              <a:t>3</a:t>
            </a:r>
            <a:r>
              <a:rPr lang="en-US" b="1">
                <a:latin typeface="Times New Roman" pitchFamily="18" charset="0"/>
                <a:cs typeface="Times New Roman" pitchFamily="18" charset="0"/>
              </a:rPr>
              <a:t>.</a:t>
            </a:r>
            <a:r>
              <a:rPr lang="en-US" b="1" i="1">
                <a:latin typeface="Times New Roman" pitchFamily="18" charset="0"/>
                <a:cs typeface="Times New Roman" pitchFamily="18" charset="0"/>
              </a:rPr>
              <a:t> L/C chấp nhận:</a:t>
            </a:r>
            <a:r>
              <a:rPr lang="en-US">
                <a:latin typeface="Times New Roman" pitchFamily="18" charset="0"/>
                <a:cs typeface="Times New Roman" pitchFamily="18" charset="0"/>
              </a:rPr>
              <a:t> </a:t>
            </a:r>
            <a:r>
              <a:rPr lang="en-US" b="1">
                <a:latin typeface="Times New Roman" pitchFamily="18" charset="0"/>
                <a:cs typeface="Times New Roman" pitchFamily="18" charset="0"/>
              </a:rPr>
              <a:t>(L/C available by acceptance)</a:t>
            </a:r>
            <a:r>
              <a:rPr lang="en-US">
                <a:latin typeface="Times New Roman" pitchFamily="18" charset="0"/>
                <a:cs typeface="Times New Roman" pitchFamily="18" charset="0"/>
              </a:rPr>
              <a:t>là loại L/C trong </a:t>
            </a:r>
            <a:r>
              <a:rPr lang="en-US" smtClean="0">
                <a:latin typeface="Times New Roman" pitchFamily="18" charset="0"/>
                <a:cs typeface="Times New Roman" pitchFamily="18" charset="0"/>
              </a:rPr>
              <a:t>đóNHPH </a:t>
            </a:r>
            <a:r>
              <a:rPr lang="en-US">
                <a:latin typeface="Times New Roman" pitchFamily="18" charset="0"/>
                <a:cs typeface="Times New Roman" pitchFamily="18" charset="0"/>
              </a:rPr>
              <a:t>L/C thực hiện chấp nhận hối phiếu hoặc chỉ định bên thứ ba chấp nhận hối phiếu, với điều kiện người thụ hưởng xuất trình bộ chứng từ theo qui định của L/C.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smtClean="0">
                <a:latin typeface="Times New Roman" pitchFamily="18" charset="0"/>
                <a:cs typeface="Times New Roman" pitchFamily="18" charset="0"/>
              </a:rPr>
              <a:t>L/C trả chậm</a:t>
            </a:r>
            <a:endParaRPr lang="en-US" sz="400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Font typeface="Wingdings" pitchFamily="2" charset="2"/>
              <a:buChar char="v"/>
            </a:pPr>
            <a:r>
              <a:rPr lang="en-US" b="1" i="1">
                <a:latin typeface="Times New Roman" pitchFamily="18" charset="0"/>
                <a:cs typeface="Times New Roman" pitchFamily="18" charset="0"/>
              </a:rPr>
              <a:t>L/C có kỳ hạn:</a:t>
            </a:r>
            <a:r>
              <a:rPr lang="en-US">
                <a:latin typeface="Times New Roman" pitchFamily="18" charset="0"/>
                <a:cs typeface="Times New Roman" pitchFamily="18" charset="0"/>
              </a:rPr>
              <a:t> NHPH chấp nhận hối phiếu (do Người nhập khẩu ký chấp nhận thanh toán) có kỳ hạn của người hưởng lợi ký phát khi họ xuất trình được bộ chứng từ hoàn hảo, Người xuất khẩu giữ hối phiếu đến kỳ hạn thanh toán trình cho NHPH để được thanh toán hoặc có thể bán/ chuyển nhượng trên thị </a:t>
            </a:r>
            <a:r>
              <a:rPr lang="en-US" smtClean="0">
                <a:latin typeface="Times New Roman" pitchFamily="18" charset="0"/>
                <a:cs typeface="Times New Roman" pitchFamily="18" charset="0"/>
              </a:rPr>
              <a:t>trường</a:t>
            </a:r>
            <a:r>
              <a:rPr lang="en-US">
                <a:latin typeface="Times New Roman" pitchFamily="18" charset="0"/>
                <a:cs typeface="Times New Roman" pitchFamily="18" charset="0"/>
              </a:rPr>
              <a:t>. </a:t>
            </a:r>
            <a:endParaRPr lang="en-US" smtClean="0">
              <a:latin typeface="Times New Roman" pitchFamily="18" charset="0"/>
              <a:cs typeface="Times New Roman" pitchFamily="18" charset="0"/>
            </a:endParaRPr>
          </a:p>
          <a:p>
            <a:pPr>
              <a:buNone/>
            </a:pPr>
            <a:endParaRPr lang="en-US" smtClean="0">
              <a:latin typeface="Times New Roman" pitchFamily="18" charset="0"/>
              <a:cs typeface="Times New Roman" pitchFamily="18" charset="0"/>
            </a:endParaRPr>
          </a:p>
          <a:p>
            <a:pPr>
              <a:buFont typeface="Wingdings" pitchFamily="2" charset="2"/>
              <a:buChar char="v"/>
            </a:pPr>
            <a:r>
              <a:rPr lang="en-US" b="1" i="1">
                <a:latin typeface="Times New Roman" pitchFamily="18" charset="0"/>
                <a:cs typeface="Times New Roman" pitchFamily="18" charset="0"/>
              </a:rPr>
              <a:t>L/C trả dần:</a:t>
            </a:r>
            <a:r>
              <a:rPr lang="en-US">
                <a:latin typeface="Times New Roman" pitchFamily="18" charset="0"/>
                <a:cs typeface="Times New Roman" pitchFamily="18" charset="0"/>
              </a:rPr>
              <a:t> không ký phát hối phiếu, mà NHPH cam kết thanh toán theo những thời hạn quy định rõ trong L/C.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xfrm>
            <a:off x="914400" y="533400"/>
            <a:ext cx="7239000" cy="1143000"/>
          </a:xfrm>
        </p:spPr>
        <p:txBody>
          <a:bodyPr>
            <a:normAutofit/>
          </a:bodyPr>
          <a:lstStyle/>
          <a:p>
            <a:r>
              <a:rPr lang="en-US">
                <a:latin typeface="Times New Roman" pitchFamily="18" charset="0"/>
                <a:cs typeface="Times New Roman" pitchFamily="18" charset="0"/>
              </a:rPr>
              <a:t>Qui trình nghiệp vụ L/C </a:t>
            </a:r>
            <a:r>
              <a:rPr lang="en-US" smtClean="0">
                <a:latin typeface="Times New Roman" pitchFamily="18" charset="0"/>
                <a:cs typeface="Times New Roman" pitchFamily="18" charset="0"/>
              </a:rPr>
              <a:t>có kỳ hạn</a:t>
            </a:r>
            <a:endParaRPr lang="en-US">
              <a:latin typeface="Times New Roman" pitchFamily="18" charset="0"/>
              <a:cs typeface="Times New Roman" pitchFamily="18" charset="0"/>
            </a:endParaRPr>
          </a:p>
        </p:txBody>
      </p:sp>
      <p:sp>
        <p:nvSpPr>
          <p:cNvPr id="22" name="Content Placeholder 2"/>
          <p:cNvSpPr>
            <a:spLocks noGrp="1"/>
          </p:cNvSpPr>
          <p:nvPr>
            <p:ph idx="1"/>
          </p:nvPr>
        </p:nvSpPr>
        <p:spPr>
          <a:xfrm>
            <a:off x="457200" y="1676400"/>
            <a:ext cx="8229600" cy="4648200"/>
          </a:xfrm>
        </p:spPr>
        <p:txBody>
          <a:bodyPr>
            <a:normAutofit/>
          </a:bodyPr>
          <a:lstStyle/>
          <a:p>
            <a:pPr>
              <a:buNone/>
            </a:pPr>
            <a:r>
              <a:rPr lang="en-US" sz="2000">
                <a:latin typeface="Times New Roman" pitchFamily="18" charset="0"/>
                <a:cs typeface="Times New Roman" pitchFamily="18" charset="0"/>
              </a:rPr>
              <a:t>Giai đoạn 1: thực hiện L/C trả chậm</a:t>
            </a:r>
          </a:p>
          <a:p>
            <a:pPr>
              <a:buNone/>
            </a:pPr>
            <a:endParaRPr lang="en-US"/>
          </a:p>
          <a:p>
            <a:endParaRPr lang="en-US"/>
          </a:p>
        </p:txBody>
      </p:sp>
      <p:sp>
        <p:nvSpPr>
          <p:cNvPr id="23" name="Rectangle 22"/>
          <p:cNvSpPr/>
          <p:nvPr/>
        </p:nvSpPr>
        <p:spPr>
          <a:xfrm>
            <a:off x="5791200" y="2133600"/>
            <a:ext cx="16002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smtClean="0">
                <a:latin typeface="Times New Roman" pitchFamily="18" charset="0"/>
                <a:cs typeface="Times New Roman" pitchFamily="18" charset="0"/>
              </a:rPr>
              <a:t>Nhà nhập khẩu</a:t>
            </a:r>
            <a:endParaRPr lang="en-US" sz="2000">
              <a:latin typeface="Times New Roman" pitchFamily="18" charset="0"/>
              <a:cs typeface="Times New Roman" pitchFamily="18" charset="0"/>
            </a:endParaRPr>
          </a:p>
        </p:txBody>
      </p:sp>
      <p:sp>
        <p:nvSpPr>
          <p:cNvPr id="24" name="Rectangle 23"/>
          <p:cNvSpPr/>
          <p:nvPr/>
        </p:nvSpPr>
        <p:spPr>
          <a:xfrm>
            <a:off x="5943600" y="4800600"/>
            <a:ext cx="16002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smtClean="0">
                <a:latin typeface="Times New Roman" pitchFamily="18" charset="0"/>
                <a:cs typeface="Times New Roman" pitchFamily="18" charset="0"/>
              </a:rPr>
              <a:t>NHPH</a:t>
            </a:r>
            <a:endParaRPr lang="en-US" sz="2000">
              <a:latin typeface="Times New Roman" pitchFamily="18" charset="0"/>
              <a:cs typeface="Times New Roman" pitchFamily="18" charset="0"/>
            </a:endParaRPr>
          </a:p>
        </p:txBody>
      </p:sp>
      <p:sp>
        <p:nvSpPr>
          <p:cNvPr id="25" name="Rectangle 24"/>
          <p:cNvSpPr/>
          <p:nvPr/>
        </p:nvSpPr>
        <p:spPr>
          <a:xfrm>
            <a:off x="1676400" y="4800600"/>
            <a:ext cx="16002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smtClean="0">
                <a:latin typeface="Times New Roman" pitchFamily="18" charset="0"/>
                <a:cs typeface="Times New Roman" pitchFamily="18" charset="0"/>
              </a:rPr>
              <a:t>NHTB/</a:t>
            </a:r>
          </a:p>
          <a:p>
            <a:pPr algn="ctr"/>
            <a:r>
              <a:rPr lang="en-US" sz="2000" smtClean="0">
                <a:latin typeface="Times New Roman" pitchFamily="18" charset="0"/>
                <a:cs typeface="Times New Roman" pitchFamily="18" charset="0"/>
              </a:rPr>
              <a:t>Trả tiền</a:t>
            </a:r>
            <a:endParaRPr lang="en-US" sz="2000">
              <a:latin typeface="Times New Roman" pitchFamily="18" charset="0"/>
              <a:cs typeface="Times New Roman" pitchFamily="18" charset="0"/>
            </a:endParaRPr>
          </a:p>
        </p:txBody>
      </p:sp>
      <p:sp>
        <p:nvSpPr>
          <p:cNvPr id="26" name="Rectangle 25"/>
          <p:cNvSpPr/>
          <p:nvPr/>
        </p:nvSpPr>
        <p:spPr>
          <a:xfrm>
            <a:off x="1676400" y="2133600"/>
            <a:ext cx="1600200" cy="9144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000" smtClean="0">
                <a:latin typeface="Times New Roman" pitchFamily="18" charset="0"/>
                <a:cs typeface="Times New Roman" pitchFamily="18" charset="0"/>
              </a:rPr>
              <a:t>Nhà xuất khẩu</a:t>
            </a:r>
            <a:endParaRPr lang="en-US" sz="2000">
              <a:latin typeface="Times New Roman" pitchFamily="18" charset="0"/>
              <a:cs typeface="Times New Roman" pitchFamily="18" charset="0"/>
            </a:endParaRPr>
          </a:p>
        </p:txBody>
      </p:sp>
      <p:cxnSp>
        <p:nvCxnSpPr>
          <p:cNvPr id="27" name="Straight Arrow Connector 26"/>
          <p:cNvCxnSpPr/>
          <p:nvPr/>
        </p:nvCxnSpPr>
        <p:spPr>
          <a:xfrm>
            <a:off x="3352800" y="2817812"/>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3352800" y="2438400"/>
            <a:ext cx="23622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a:off x="65532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flipH="1" flipV="1">
            <a:off x="55626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a:off x="5295900" y="3924300"/>
            <a:ext cx="1447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10800000">
            <a:off x="3429000" y="4953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3429000" y="5334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10800000">
            <a:off x="3429000" y="56388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flipH="1" flipV="1">
            <a:off x="23241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12573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flipH="1" flipV="1">
            <a:off x="990600" y="39624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flipH="1">
            <a:off x="3505198" y="2023646"/>
            <a:ext cx="2133602" cy="338554"/>
          </a:xfrm>
          <a:prstGeom prst="rect">
            <a:avLst/>
          </a:prstGeom>
          <a:noFill/>
        </p:spPr>
        <p:txBody>
          <a:bodyPr wrap="square" rtlCol="0">
            <a:spAutoFit/>
          </a:bodyPr>
          <a:lstStyle/>
          <a:p>
            <a:r>
              <a:rPr lang="en-US" sz="1600" smtClean="0">
                <a:latin typeface="Times New Roman" pitchFamily="18" charset="0"/>
                <a:cs typeface="Times New Roman" pitchFamily="18" charset="0"/>
              </a:rPr>
              <a:t>Hợp đồng ngoại thương</a:t>
            </a:r>
            <a:endParaRPr lang="en-US" sz="1600">
              <a:latin typeface="Times New Roman" pitchFamily="18" charset="0"/>
              <a:cs typeface="Times New Roman" pitchFamily="18" charset="0"/>
            </a:endParaRPr>
          </a:p>
        </p:txBody>
      </p:sp>
      <p:sp>
        <p:nvSpPr>
          <p:cNvPr id="39" name="TextBox 38"/>
          <p:cNvSpPr txBox="1"/>
          <p:nvPr/>
        </p:nvSpPr>
        <p:spPr>
          <a:xfrm>
            <a:off x="3810000" y="2895600"/>
            <a:ext cx="1219200" cy="338554"/>
          </a:xfrm>
          <a:prstGeom prst="rect">
            <a:avLst/>
          </a:prstGeom>
          <a:noFill/>
        </p:spPr>
        <p:txBody>
          <a:bodyPr wrap="square" rtlCol="0">
            <a:spAutoFit/>
          </a:bodyPr>
          <a:lstStyle/>
          <a:p>
            <a:r>
              <a:rPr lang="en-US" sz="1600">
                <a:latin typeface="Times New Roman" pitchFamily="18" charset="0"/>
                <a:cs typeface="Times New Roman" pitchFamily="18" charset="0"/>
              </a:rPr>
              <a:t>4</a:t>
            </a:r>
            <a:r>
              <a:rPr lang="en-US" sz="1600" smtClean="0">
                <a:latin typeface="Times New Roman" pitchFamily="18" charset="0"/>
                <a:cs typeface="Times New Roman" pitchFamily="18" charset="0"/>
              </a:rPr>
              <a:t>.Hàng hóa</a:t>
            </a:r>
            <a:endParaRPr lang="en-US" sz="1600">
              <a:latin typeface="Times New Roman" pitchFamily="18" charset="0"/>
              <a:cs typeface="Times New Roman" pitchFamily="18" charset="0"/>
            </a:endParaRPr>
          </a:p>
        </p:txBody>
      </p:sp>
      <p:sp>
        <p:nvSpPr>
          <p:cNvPr id="40" name="TextBox 39"/>
          <p:cNvSpPr txBox="1"/>
          <p:nvPr/>
        </p:nvSpPr>
        <p:spPr>
          <a:xfrm>
            <a:off x="5181600" y="3436203"/>
            <a:ext cx="914400" cy="830997"/>
          </a:xfrm>
          <a:prstGeom prst="rect">
            <a:avLst/>
          </a:prstGeom>
          <a:noFill/>
        </p:spPr>
        <p:txBody>
          <a:bodyPr wrap="square" rtlCol="0">
            <a:spAutoFit/>
          </a:bodyPr>
          <a:lstStyle/>
          <a:p>
            <a:r>
              <a:rPr lang="en-US" sz="1600" smtClean="0">
                <a:latin typeface="Times New Roman" pitchFamily="18" charset="0"/>
                <a:cs typeface="Times New Roman" pitchFamily="18" charset="0"/>
              </a:rPr>
              <a:t>1.Đơn xin mở L/C</a:t>
            </a:r>
            <a:endParaRPr lang="en-US" sz="1600">
              <a:latin typeface="Times New Roman" pitchFamily="18" charset="0"/>
              <a:cs typeface="Times New Roman" pitchFamily="18" charset="0"/>
            </a:endParaRPr>
          </a:p>
        </p:txBody>
      </p:sp>
      <p:sp>
        <p:nvSpPr>
          <p:cNvPr id="41" name="TextBox 40"/>
          <p:cNvSpPr txBox="1"/>
          <p:nvPr/>
        </p:nvSpPr>
        <p:spPr>
          <a:xfrm>
            <a:off x="6477000" y="3429000"/>
            <a:ext cx="762000" cy="838200"/>
          </a:xfrm>
          <a:prstGeom prst="rect">
            <a:avLst/>
          </a:prstGeom>
          <a:noFill/>
        </p:spPr>
        <p:txBody>
          <a:bodyPr wrap="square" rtlCol="0">
            <a:spAutoFit/>
          </a:bodyPr>
          <a:lstStyle/>
          <a:p>
            <a:r>
              <a:rPr lang="en-US" sz="1600" smtClean="0">
                <a:latin typeface="Times New Roman" pitchFamily="18" charset="0"/>
                <a:cs typeface="Times New Roman" pitchFamily="18" charset="0"/>
              </a:rPr>
              <a:t>7a.Bộ chứng từ</a:t>
            </a:r>
            <a:endParaRPr lang="en-US" sz="1600">
              <a:latin typeface="Times New Roman" pitchFamily="18" charset="0"/>
              <a:cs typeface="Times New Roman" pitchFamily="18" charset="0"/>
            </a:endParaRPr>
          </a:p>
        </p:txBody>
      </p:sp>
      <p:sp>
        <p:nvSpPr>
          <p:cNvPr id="42" name="TextBox 41"/>
          <p:cNvSpPr txBox="1"/>
          <p:nvPr/>
        </p:nvSpPr>
        <p:spPr>
          <a:xfrm>
            <a:off x="7342304" y="3429000"/>
            <a:ext cx="1115896" cy="584775"/>
          </a:xfrm>
          <a:prstGeom prst="rect">
            <a:avLst/>
          </a:prstGeom>
          <a:noFill/>
        </p:spPr>
        <p:txBody>
          <a:bodyPr wrap="square" rtlCol="0">
            <a:spAutoFit/>
          </a:bodyPr>
          <a:lstStyle/>
          <a:p>
            <a:r>
              <a:rPr lang="en-US" sz="1600" smtClean="0">
                <a:latin typeface="Times New Roman" pitchFamily="18" charset="0"/>
                <a:cs typeface="Times New Roman" pitchFamily="18" charset="0"/>
              </a:rPr>
              <a:t>7b.Thanh toán</a:t>
            </a:r>
            <a:endParaRPr lang="en-US" sz="1600">
              <a:latin typeface="Times New Roman" pitchFamily="18" charset="0"/>
              <a:cs typeface="Times New Roman" pitchFamily="18" charset="0"/>
            </a:endParaRPr>
          </a:p>
        </p:txBody>
      </p:sp>
      <p:sp>
        <p:nvSpPr>
          <p:cNvPr id="43" name="TextBox 42"/>
          <p:cNvSpPr txBox="1"/>
          <p:nvPr/>
        </p:nvSpPr>
        <p:spPr>
          <a:xfrm>
            <a:off x="4114800" y="4572000"/>
            <a:ext cx="657552" cy="338554"/>
          </a:xfrm>
          <a:prstGeom prst="rect">
            <a:avLst/>
          </a:prstGeom>
          <a:noFill/>
        </p:spPr>
        <p:txBody>
          <a:bodyPr wrap="none" rtlCol="0">
            <a:spAutoFit/>
          </a:bodyPr>
          <a:lstStyle/>
          <a:p>
            <a:r>
              <a:rPr lang="en-US" sz="1600" smtClean="0">
                <a:latin typeface="Times New Roman" pitchFamily="18" charset="0"/>
                <a:cs typeface="Times New Roman" pitchFamily="18" charset="0"/>
              </a:rPr>
              <a:t>2.L/C</a:t>
            </a:r>
            <a:endParaRPr lang="en-US" sz="1600">
              <a:latin typeface="Times New Roman" pitchFamily="18" charset="0"/>
              <a:cs typeface="Times New Roman" pitchFamily="18" charset="0"/>
            </a:endParaRPr>
          </a:p>
        </p:txBody>
      </p:sp>
      <p:sp>
        <p:nvSpPr>
          <p:cNvPr id="44" name="TextBox 43"/>
          <p:cNvSpPr txBox="1"/>
          <p:nvPr/>
        </p:nvSpPr>
        <p:spPr>
          <a:xfrm>
            <a:off x="3733800" y="5054025"/>
            <a:ext cx="1905000" cy="338554"/>
          </a:xfrm>
          <a:prstGeom prst="rect">
            <a:avLst/>
          </a:prstGeom>
          <a:noFill/>
        </p:spPr>
        <p:txBody>
          <a:bodyPr wrap="square" rtlCol="0">
            <a:spAutoFit/>
          </a:bodyPr>
          <a:lstStyle/>
          <a:p>
            <a:r>
              <a:rPr lang="en-US" sz="1600" smtClean="0">
                <a:latin typeface="Times New Roman" pitchFamily="18" charset="0"/>
                <a:cs typeface="Times New Roman" pitchFamily="18" charset="0"/>
              </a:rPr>
              <a:t>6a.Bộ chứng từ + HP </a:t>
            </a:r>
            <a:endParaRPr lang="en-US" sz="1600">
              <a:latin typeface="Times New Roman" pitchFamily="18" charset="0"/>
              <a:cs typeface="Times New Roman" pitchFamily="18" charset="0"/>
            </a:endParaRPr>
          </a:p>
        </p:txBody>
      </p:sp>
      <p:sp>
        <p:nvSpPr>
          <p:cNvPr id="45" name="TextBox 44"/>
          <p:cNvSpPr txBox="1"/>
          <p:nvPr/>
        </p:nvSpPr>
        <p:spPr>
          <a:xfrm>
            <a:off x="3741856" y="5334000"/>
            <a:ext cx="2049344" cy="338554"/>
          </a:xfrm>
          <a:prstGeom prst="rect">
            <a:avLst/>
          </a:prstGeom>
          <a:noFill/>
        </p:spPr>
        <p:txBody>
          <a:bodyPr wrap="none" rtlCol="0">
            <a:spAutoFit/>
          </a:bodyPr>
          <a:lstStyle/>
          <a:p>
            <a:r>
              <a:rPr lang="en-US" sz="1600" smtClean="0">
                <a:latin typeface="Times New Roman" pitchFamily="18" charset="0"/>
                <a:cs typeface="Times New Roman" pitchFamily="18" charset="0"/>
              </a:rPr>
              <a:t>6b.HP được chấp nhận</a:t>
            </a:r>
            <a:endParaRPr lang="en-US" sz="1600">
              <a:latin typeface="Times New Roman" pitchFamily="18" charset="0"/>
              <a:cs typeface="Times New Roman" pitchFamily="18" charset="0"/>
            </a:endParaRPr>
          </a:p>
        </p:txBody>
      </p:sp>
      <p:sp>
        <p:nvSpPr>
          <p:cNvPr id="46" name="TextBox 45"/>
          <p:cNvSpPr txBox="1"/>
          <p:nvPr/>
        </p:nvSpPr>
        <p:spPr>
          <a:xfrm>
            <a:off x="3124200" y="3505200"/>
            <a:ext cx="657552" cy="338554"/>
          </a:xfrm>
          <a:prstGeom prst="rect">
            <a:avLst/>
          </a:prstGeom>
          <a:noFill/>
        </p:spPr>
        <p:txBody>
          <a:bodyPr wrap="none" rtlCol="0">
            <a:spAutoFit/>
          </a:bodyPr>
          <a:lstStyle/>
          <a:p>
            <a:r>
              <a:rPr lang="en-US" sz="1600">
                <a:latin typeface="Times New Roman" pitchFamily="18" charset="0"/>
                <a:cs typeface="Times New Roman" pitchFamily="18" charset="0"/>
              </a:rPr>
              <a:t>3</a:t>
            </a:r>
            <a:r>
              <a:rPr lang="en-US" sz="1600" smtClean="0">
                <a:latin typeface="Times New Roman" pitchFamily="18" charset="0"/>
                <a:cs typeface="Times New Roman" pitchFamily="18" charset="0"/>
              </a:rPr>
              <a:t>.L/C</a:t>
            </a:r>
            <a:endParaRPr lang="en-US" sz="1600">
              <a:latin typeface="Times New Roman" pitchFamily="18" charset="0"/>
              <a:cs typeface="Times New Roman" pitchFamily="18" charset="0"/>
            </a:endParaRPr>
          </a:p>
        </p:txBody>
      </p:sp>
      <p:sp>
        <p:nvSpPr>
          <p:cNvPr id="47" name="TextBox 46"/>
          <p:cNvSpPr txBox="1"/>
          <p:nvPr/>
        </p:nvSpPr>
        <p:spPr>
          <a:xfrm>
            <a:off x="2133600" y="3505200"/>
            <a:ext cx="914400" cy="830997"/>
          </a:xfrm>
          <a:prstGeom prst="rect">
            <a:avLst/>
          </a:prstGeom>
          <a:noFill/>
        </p:spPr>
        <p:txBody>
          <a:bodyPr wrap="square" rtlCol="0">
            <a:spAutoFit/>
          </a:bodyPr>
          <a:lstStyle/>
          <a:p>
            <a:r>
              <a:rPr lang="en-US" sz="1600" smtClean="0">
                <a:latin typeface="Times New Roman" pitchFamily="18" charset="0"/>
                <a:cs typeface="Times New Roman" pitchFamily="18" charset="0"/>
              </a:rPr>
              <a:t>5.Bộ chứng từ + HP</a:t>
            </a:r>
            <a:endParaRPr lang="en-US" sz="1600">
              <a:latin typeface="Times New Roman" pitchFamily="18" charset="0"/>
              <a:cs typeface="Times New Roman" pitchFamily="18" charset="0"/>
            </a:endParaRPr>
          </a:p>
        </p:txBody>
      </p:sp>
      <p:sp>
        <p:nvSpPr>
          <p:cNvPr id="48" name="TextBox 47"/>
          <p:cNvSpPr txBox="1"/>
          <p:nvPr/>
        </p:nvSpPr>
        <p:spPr>
          <a:xfrm>
            <a:off x="914400" y="3530025"/>
            <a:ext cx="914400" cy="1077218"/>
          </a:xfrm>
          <a:prstGeom prst="rect">
            <a:avLst/>
          </a:prstGeom>
          <a:noFill/>
        </p:spPr>
        <p:txBody>
          <a:bodyPr wrap="square" rtlCol="0">
            <a:spAutoFit/>
          </a:bodyPr>
          <a:lstStyle/>
          <a:p>
            <a:r>
              <a:rPr lang="en-US" sz="1600" smtClean="0">
                <a:latin typeface="Times New Roman" pitchFamily="18" charset="0"/>
                <a:cs typeface="Times New Roman" pitchFamily="18" charset="0"/>
              </a:rPr>
              <a:t>6b.HP được chấp nhận</a:t>
            </a:r>
            <a:endParaRPr lang="en-US" sz="16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linds(horizontal)">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linds(horizontal)">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ox(in)">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box(in)">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linds(horizontal)">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box(in)">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box(in)">
                                      <p:cBhvr>
                                        <p:cTn id="42" dur="500"/>
                                        <p:tgtEl>
                                          <p:spTgt spid="46"/>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ox(in)">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box(in)">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blinds(horizontal)">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diamond(in)">
                                      <p:cBhvr>
                                        <p:cTn id="62" dur="2000"/>
                                        <p:tgtEl>
                                          <p:spTgt spid="4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blinds(horizontal)">
                                      <p:cBhvr>
                                        <p:cTn id="67" dur="500"/>
                                        <p:tgtEl>
                                          <p:spTgt spid="33"/>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box(in)">
                                      <p:cBhvr>
                                        <p:cTn id="72" dur="500"/>
                                        <p:tgtEl>
                                          <p:spTgt spid="44"/>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additive="base">
                                        <p:cTn id="77" dur="500" fill="hold"/>
                                        <p:tgtEl>
                                          <p:spTgt spid="34"/>
                                        </p:tgtEl>
                                        <p:attrNameLst>
                                          <p:attrName>ppt_x</p:attrName>
                                        </p:attrNameLst>
                                      </p:cBhvr>
                                      <p:tavLst>
                                        <p:tav tm="0">
                                          <p:val>
                                            <p:strVal val="#ppt_x"/>
                                          </p:val>
                                        </p:tav>
                                        <p:tav tm="100000">
                                          <p:val>
                                            <p:strVal val="#ppt_x"/>
                                          </p:val>
                                        </p:tav>
                                      </p:tavLst>
                                    </p:anim>
                                    <p:anim calcmode="lin" valueType="num">
                                      <p:cBhvr additive="base">
                                        <p:cTn id="7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45"/>
                                        </p:tgtEl>
                                        <p:attrNameLst>
                                          <p:attrName>style.visibility</p:attrName>
                                        </p:attrNameLst>
                                      </p:cBhvr>
                                      <p:to>
                                        <p:strVal val="visible"/>
                                      </p:to>
                                    </p:set>
                                    <p:anim calcmode="lin" valueType="num">
                                      <p:cBhvr additive="base">
                                        <p:cTn id="83" dur="500" fill="hold"/>
                                        <p:tgtEl>
                                          <p:spTgt spid="45"/>
                                        </p:tgtEl>
                                        <p:attrNameLst>
                                          <p:attrName>ppt_x</p:attrName>
                                        </p:attrNameLst>
                                      </p:cBhvr>
                                      <p:tavLst>
                                        <p:tav tm="0">
                                          <p:val>
                                            <p:strVal val="#ppt_x"/>
                                          </p:val>
                                        </p:tav>
                                        <p:tav tm="100000">
                                          <p:val>
                                            <p:strVal val="#ppt_x"/>
                                          </p:val>
                                        </p:tav>
                                      </p:tavLst>
                                    </p:anim>
                                    <p:anim calcmode="lin" valueType="num">
                                      <p:cBhvr additive="base">
                                        <p:cTn id="8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nodeType="click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box(in)">
                                      <p:cBhvr>
                                        <p:cTn id="89" dur="500"/>
                                        <p:tgtEl>
                                          <p:spTgt spid="37"/>
                                        </p:tgtEl>
                                      </p:cBhvr>
                                    </p:animEffect>
                                  </p:childTnLst>
                                </p:cTn>
                              </p:par>
                            </p:childTnLst>
                          </p:cTn>
                        </p:par>
                      </p:childTnLst>
                    </p:cTn>
                  </p:par>
                  <p:par>
                    <p:cTn id="90" fill="hold">
                      <p:stCondLst>
                        <p:cond delay="indefinite"/>
                      </p:stCondLst>
                      <p:childTnLst>
                        <p:par>
                          <p:cTn id="91" fill="hold">
                            <p:stCondLst>
                              <p:cond delay="0"/>
                            </p:stCondLst>
                            <p:childTnLst>
                              <p:par>
                                <p:cTn id="92" presetID="5" presetClass="entr" presetSubtype="10" fill="hold" grpId="0" nodeType="click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checkerboard(across)">
                                      <p:cBhvr>
                                        <p:cTn id="94" dur="500"/>
                                        <p:tgtEl>
                                          <p:spTgt spid="48"/>
                                        </p:tgtEl>
                                      </p:cBhvr>
                                    </p:animEffect>
                                  </p:childTnLst>
                                </p:cTn>
                              </p:par>
                            </p:childTnLst>
                          </p:cTn>
                        </p:par>
                      </p:childTnLst>
                    </p:cTn>
                  </p:par>
                  <p:par>
                    <p:cTn id="95" fill="hold">
                      <p:stCondLst>
                        <p:cond delay="indefinite"/>
                      </p:stCondLst>
                      <p:childTnLst>
                        <p:par>
                          <p:cTn id="96" fill="hold">
                            <p:stCondLst>
                              <p:cond delay="0"/>
                            </p:stCondLst>
                            <p:childTnLst>
                              <p:par>
                                <p:cTn id="97" presetID="4" presetClass="entr" presetSubtype="16" fill="hold" nodeType="click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ox(in)">
                                      <p:cBhvr>
                                        <p:cTn id="99" dur="500"/>
                                        <p:tgtEl>
                                          <p:spTgt spid="30"/>
                                        </p:tgtEl>
                                      </p:cBhvr>
                                    </p:animEffect>
                                  </p:childTnLst>
                                </p:cTn>
                              </p:par>
                            </p:childTnLst>
                          </p:cTn>
                        </p:par>
                      </p:childTnLst>
                    </p:cTn>
                  </p:par>
                  <p:par>
                    <p:cTn id="100" fill="hold">
                      <p:stCondLst>
                        <p:cond delay="indefinite"/>
                      </p:stCondLst>
                      <p:childTnLst>
                        <p:par>
                          <p:cTn id="101" fill="hold">
                            <p:stCondLst>
                              <p:cond delay="0"/>
                            </p:stCondLst>
                            <p:childTnLst>
                              <p:par>
                                <p:cTn id="102" presetID="8" presetClass="entr" presetSubtype="16" fill="hold" grpId="0" nodeType="click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diamond(in)">
                                      <p:cBhvr>
                                        <p:cTn id="104" dur="2000"/>
                                        <p:tgtEl>
                                          <p:spTgt spid="41"/>
                                        </p:tgtEl>
                                      </p:cBhvr>
                                    </p:animEffect>
                                  </p:childTnLst>
                                </p:cTn>
                              </p:par>
                            </p:childTnLst>
                          </p:cTn>
                        </p:par>
                      </p:childTnLst>
                    </p:cTn>
                  </p:par>
                  <p:par>
                    <p:cTn id="105" fill="hold">
                      <p:stCondLst>
                        <p:cond delay="indefinite"/>
                      </p:stCondLst>
                      <p:childTnLst>
                        <p:par>
                          <p:cTn id="106" fill="hold">
                            <p:stCondLst>
                              <p:cond delay="0"/>
                            </p:stCondLst>
                            <p:childTnLst>
                              <p:par>
                                <p:cTn id="107" presetID="8" presetClass="entr" presetSubtype="16" fill="hold" nodeType="click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diamond(in)">
                                      <p:cBhvr>
                                        <p:cTn id="109" dur="2000"/>
                                        <p:tgtEl>
                                          <p:spTgt spid="29"/>
                                        </p:tgtEl>
                                      </p:cBhvr>
                                    </p:animEffect>
                                  </p:childTnLst>
                                </p:cTn>
                              </p:par>
                            </p:childTnLst>
                          </p:cTn>
                        </p:par>
                      </p:childTnLst>
                    </p:cTn>
                  </p:par>
                  <p:par>
                    <p:cTn id="110" fill="hold">
                      <p:stCondLst>
                        <p:cond delay="indefinite"/>
                      </p:stCondLst>
                      <p:childTnLst>
                        <p:par>
                          <p:cTn id="111" fill="hold">
                            <p:stCondLst>
                              <p:cond delay="0"/>
                            </p:stCondLst>
                            <p:childTnLst>
                              <p:par>
                                <p:cTn id="112" presetID="8" presetClass="entr" presetSubtype="16" fill="hold" grpId="0" nodeType="clickEffect">
                                  <p:stCondLst>
                                    <p:cond delay="0"/>
                                  </p:stCondLst>
                                  <p:childTnLst>
                                    <p:set>
                                      <p:cBhvr>
                                        <p:cTn id="113" dur="1" fill="hold">
                                          <p:stCondLst>
                                            <p:cond delay="0"/>
                                          </p:stCondLst>
                                        </p:cTn>
                                        <p:tgtEl>
                                          <p:spTgt spid="42"/>
                                        </p:tgtEl>
                                        <p:attrNameLst>
                                          <p:attrName>style.visibility</p:attrName>
                                        </p:attrNameLst>
                                      </p:cBhvr>
                                      <p:to>
                                        <p:strVal val="visible"/>
                                      </p:to>
                                    </p:set>
                                    <p:animEffect transition="in" filter="diamond(in)">
                                      <p:cBhvr>
                                        <p:cTn id="114"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45" grpId="0"/>
      <p:bldP spid="46" grpId="0"/>
      <p:bldP spid="47" grpId="0"/>
      <p:bldP spid="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a:latin typeface="Times New Roman" pitchFamily="18" charset="0"/>
                <a:cs typeface="Times New Roman" pitchFamily="18" charset="0"/>
              </a:rPr>
              <a:t>Qui trình nghiệp vụ L/C có kỳ hạn</a:t>
            </a:r>
            <a:br>
              <a:rPr lang="en-US" sz="4000">
                <a:latin typeface="Times New Roman" pitchFamily="18" charset="0"/>
                <a:cs typeface="Times New Roman" pitchFamily="18" charset="0"/>
              </a:rPr>
            </a:br>
            <a:endParaRPr lang="en-US" sz="4000">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229600" cy="4754563"/>
          </a:xfrm>
        </p:spPr>
        <p:txBody>
          <a:bodyPr>
            <a:normAutofit/>
          </a:bodyPr>
          <a:lstStyle/>
          <a:p>
            <a:pPr>
              <a:buNone/>
            </a:pPr>
            <a:r>
              <a:rPr lang="en-US" sz="2000" smtClean="0">
                <a:latin typeface="Times New Roman" pitchFamily="18" charset="0"/>
                <a:cs typeface="Times New Roman" pitchFamily="18" charset="0"/>
              </a:rPr>
              <a:t>Giai </a:t>
            </a:r>
            <a:r>
              <a:rPr lang="en-US" sz="2000">
                <a:latin typeface="Times New Roman" pitchFamily="18" charset="0"/>
                <a:cs typeface="Times New Roman" pitchFamily="18" charset="0"/>
              </a:rPr>
              <a:t>đoạn 2: Khi hối phiếu đáo hạn, chuyển sang nhờ thu hối phiếu đã được chấp nhận</a:t>
            </a:r>
            <a:r>
              <a:rPr lang="en-US" sz="2000" smtClean="0">
                <a:latin typeface="Times New Roman" pitchFamily="18" charset="0"/>
                <a:cs typeface="Times New Roman" pitchFamily="18" charset="0"/>
              </a:rPr>
              <a:t> </a:t>
            </a:r>
          </a:p>
          <a:p>
            <a:pPr>
              <a:buNone/>
            </a:pPr>
            <a:endParaRPr lang="en-US" sz="2000">
              <a:latin typeface="Times New Roman" pitchFamily="18" charset="0"/>
              <a:cs typeface="Times New Roman" pitchFamily="18" charset="0"/>
            </a:endParaRPr>
          </a:p>
          <a:p>
            <a:pPr>
              <a:buNone/>
            </a:pPr>
            <a:endParaRPr lang="en-US" sz="2000" smtClean="0">
              <a:latin typeface="Times New Roman" pitchFamily="18" charset="0"/>
              <a:cs typeface="Times New Roman" pitchFamily="18" charset="0"/>
            </a:endParaRPr>
          </a:p>
          <a:p>
            <a:pPr>
              <a:buNone/>
            </a:pPr>
            <a:endParaRPr lang="en-US" sz="2000">
              <a:latin typeface="Times New Roman" pitchFamily="18" charset="0"/>
              <a:cs typeface="Times New Roman" pitchFamily="18" charset="0"/>
            </a:endParaRPr>
          </a:p>
          <a:p>
            <a:pPr>
              <a:buNone/>
            </a:pPr>
            <a:endParaRPr lang="en-US" sz="2000">
              <a:latin typeface="Times New Roman" pitchFamily="18" charset="0"/>
              <a:cs typeface="Times New Roman" pitchFamily="18" charset="0"/>
            </a:endParaRPr>
          </a:p>
        </p:txBody>
      </p:sp>
      <p:sp>
        <p:nvSpPr>
          <p:cNvPr id="4" name="Title 1"/>
          <p:cNvSpPr txBox="1">
            <a:spLocks/>
          </p:cNvSpPr>
          <p:nvPr/>
        </p:nvSpPr>
        <p:spPr>
          <a:xfrm>
            <a:off x="914400" y="533400"/>
            <a:ext cx="7239000" cy="11430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endParaRPr>
          </a:p>
        </p:txBody>
      </p:sp>
      <p:sp>
        <p:nvSpPr>
          <p:cNvPr id="5"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Rectangle 5"/>
          <p:cNvSpPr/>
          <p:nvPr/>
        </p:nvSpPr>
        <p:spPr>
          <a:xfrm>
            <a:off x="5791200" y="2133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Nhà nhập khẩu</a:t>
            </a:r>
            <a:endParaRPr lang="en-US" sz="2000">
              <a:latin typeface="Times New Roman" pitchFamily="18" charset="0"/>
              <a:cs typeface="Times New Roman" pitchFamily="18" charset="0"/>
            </a:endParaRPr>
          </a:p>
        </p:txBody>
      </p:sp>
      <p:sp>
        <p:nvSpPr>
          <p:cNvPr id="7" name="Rectangle 6"/>
          <p:cNvSpPr/>
          <p:nvPr/>
        </p:nvSpPr>
        <p:spPr>
          <a:xfrm>
            <a:off x="5943600" y="4800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NHPH</a:t>
            </a:r>
            <a:endParaRPr lang="en-US" sz="2000">
              <a:latin typeface="Times New Roman" pitchFamily="18" charset="0"/>
              <a:cs typeface="Times New Roman" pitchFamily="18" charset="0"/>
            </a:endParaRPr>
          </a:p>
        </p:txBody>
      </p:sp>
      <p:sp>
        <p:nvSpPr>
          <p:cNvPr id="8" name="Rectangle 7"/>
          <p:cNvSpPr/>
          <p:nvPr/>
        </p:nvSpPr>
        <p:spPr>
          <a:xfrm>
            <a:off x="1676400" y="4800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NHTB</a:t>
            </a:r>
          </a:p>
        </p:txBody>
      </p:sp>
      <p:sp>
        <p:nvSpPr>
          <p:cNvPr id="9" name="Rectangle 8"/>
          <p:cNvSpPr/>
          <p:nvPr/>
        </p:nvSpPr>
        <p:spPr>
          <a:xfrm>
            <a:off x="1676400" y="2133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Nhà xuất khẩu</a:t>
            </a:r>
            <a:endParaRPr lang="en-US" sz="2000">
              <a:latin typeface="Times New Roman" pitchFamily="18" charset="0"/>
              <a:cs typeface="Times New Roman" pitchFamily="18" charset="0"/>
            </a:endParaRPr>
          </a:p>
        </p:txBody>
      </p:sp>
      <p:cxnSp>
        <p:nvCxnSpPr>
          <p:cNvPr id="13" name="Straight Arrow Connector 12"/>
          <p:cNvCxnSpPr/>
          <p:nvPr/>
        </p:nvCxnSpPr>
        <p:spPr>
          <a:xfrm rot="5400000" flipH="1" flipV="1">
            <a:off x="55626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23241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12573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19200" y="3342382"/>
            <a:ext cx="762001" cy="1077218"/>
          </a:xfrm>
          <a:prstGeom prst="rect">
            <a:avLst/>
          </a:prstGeom>
          <a:noFill/>
        </p:spPr>
        <p:txBody>
          <a:bodyPr wrap="square" rtlCol="0">
            <a:spAutoFit/>
          </a:bodyPr>
          <a:lstStyle/>
          <a:p>
            <a:r>
              <a:rPr lang="en-US" sz="1600" smtClean="0">
                <a:latin typeface="Times New Roman" pitchFamily="18" charset="0"/>
                <a:cs typeface="Times New Roman" pitchFamily="18" charset="0"/>
              </a:rPr>
              <a:t>1.HP được chấp nhận</a:t>
            </a:r>
            <a:endParaRPr lang="en-US" sz="1600">
              <a:latin typeface="Times New Roman" pitchFamily="18" charset="0"/>
              <a:cs typeface="Times New Roman" pitchFamily="18" charset="0"/>
            </a:endParaRPr>
          </a:p>
        </p:txBody>
      </p:sp>
      <p:sp>
        <p:nvSpPr>
          <p:cNvPr id="22" name="TextBox 21"/>
          <p:cNvSpPr txBox="1"/>
          <p:nvPr/>
        </p:nvSpPr>
        <p:spPr>
          <a:xfrm>
            <a:off x="3276600" y="3377625"/>
            <a:ext cx="9144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3.Thanh toán</a:t>
            </a:r>
            <a:endParaRPr lang="en-US" sz="1600">
              <a:latin typeface="Times New Roman" pitchFamily="18" charset="0"/>
              <a:cs typeface="Times New Roman" pitchFamily="18" charset="0"/>
            </a:endParaRPr>
          </a:p>
        </p:txBody>
      </p:sp>
      <p:sp>
        <p:nvSpPr>
          <p:cNvPr id="23" name="TextBox 22"/>
          <p:cNvSpPr txBox="1"/>
          <p:nvPr/>
        </p:nvSpPr>
        <p:spPr>
          <a:xfrm>
            <a:off x="6705600" y="3276600"/>
            <a:ext cx="1143000" cy="830997"/>
          </a:xfrm>
          <a:prstGeom prst="rect">
            <a:avLst/>
          </a:prstGeom>
          <a:noFill/>
        </p:spPr>
        <p:txBody>
          <a:bodyPr wrap="square" rtlCol="0">
            <a:spAutoFit/>
          </a:bodyPr>
          <a:lstStyle/>
          <a:p>
            <a:r>
              <a:rPr lang="en-US" sz="1600" smtClean="0">
                <a:latin typeface="Times New Roman" pitchFamily="18" charset="0"/>
                <a:cs typeface="Times New Roman" pitchFamily="18" charset="0"/>
              </a:rPr>
              <a:t>4.Ghi nợ TK nhà nhập khẩu</a:t>
            </a:r>
            <a:endParaRPr lang="en-US" sz="1600">
              <a:latin typeface="Times New Roman" pitchFamily="18" charset="0"/>
              <a:cs typeface="Times New Roman" pitchFamily="18" charset="0"/>
            </a:endParaRPr>
          </a:p>
        </p:txBody>
      </p:sp>
      <p:sp>
        <p:nvSpPr>
          <p:cNvPr id="24" name="TextBox 23"/>
          <p:cNvSpPr txBox="1"/>
          <p:nvPr/>
        </p:nvSpPr>
        <p:spPr>
          <a:xfrm>
            <a:off x="3962400" y="5105400"/>
            <a:ext cx="1268296" cy="338554"/>
          </a:xfrm>
          <a:prstGeom prst="rect">
            <a:avLst/>
          </a:prstGeom>
          <a:noFill/>
        </p:spPr>
        <p:txBody>
          <a:bodyPr wrap="square" rtlCol="0">
            <a:spAutoFit/>
          </a:bodyPr>
          <a:lstStyle/>
          <a:p>
            <a:r>
              <a:rPr lang="en-US" sz="1600" smtClean="0">
                <a:latin typeface="Times New Roman" pitchFamily="18" charset="0"/>
                <a:cs typeface="Times New Roman" pitchFamily="18" charset="0"/>
              </a:rPr>
              <a:t>3.Thanh toán</a:t>
            </a:r>
            <a:endParaRPr lang="en-US" sz="1600">
              <a:latin typeface="Times New Roman" pitchFamily="18" charset="0"/>
              <a:cs typeface="Times New Roman" pitchFamily="18" charset="0"/>
            </a:endParaRPr>
          </a:p>
        </p:txBody>
      </p:sp>
      <p:sp>
        <p:nvSpPr>
          <p:cNvPr id="25" name="TextBox 24"/>
          <p:cNvSpPr txBox="1"/>
          <p:nvPr/>
        </p:nvSpPr>
        <p:spPr>
          <a:xfrm>
            <a:off x="3810000" y="4343400"/>
            <a:ext cx="18288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2.HP đã chấp nhận + điện đòi tiền</a:t>
            </a:r>
            <a:endParaRPr lang="en-US" sz="1600">
              <a:latin typeface="Times New Roman" pitchFamily="18" charset="0"/>
              <a:cs typeface="Times New Roman" pitchFamily="18" charset="0"/>
            </a:endParaRPr>
          </a:p>
        </p:txBody>
      </p:sp>
      <p:cxnSp>
        <p:nvCxnSpPr>
          <p:cNvPr id="26" name="Straight Arrow Connector 25"/>
          <p:cNvCxnSpPr/>
          <p:nvPr/>
        </p:nvCxnSpPr>
        <p:spPr>
          <a:xfrm>
            <a:off x="3352800" y="4953000"/>
            <a:ext cx="2514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10800000">
            <a:off x="3429000" y="5486400"/>
            <a:ext cx="2286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i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i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ox(i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box(in)">
                                      <p:cBhvr>
                                        <p:cTn id="28" dur="500"/>
                                        <p:tgtEl>
                                          <p:spTgt spid="2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ppt_x"/>
                                          </p:val>
                                        </p:tav>
                                        <p:tav tm="100000">
                                          <p:val>
                                            <p:strVal val="#ppt_x"/>
                                          </p:val>
                                        </p:tav>
                                      </p:tavLst>
                                    </p:anim>
                                    <p:anim calcmode="lin" valueType="num">
                                      <p:cBhvr additive="base">
                                        <p:cTn id="3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ox(in)">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diamond(in)">
                                      <p:cBhvr>
                                        <p:cTn id="44" dur="20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ox(in)">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grpId="0"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diamond(in)">
                                      <p:cBhvr>
                                        <p:cTn id="5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smtClean="0"/>
              <a:t> </a:t>
            </a:r>
            <a:r>
              <a:rPr lang="en-US" sz="4000" smtClean="0">
                <a:latin typeface="Times New Roman" pitchFamily="18" charset="0"/>
                <a:cs typeface="Times New Roman" pitchFamily="18" charset="0"/>
              </a:rPr>
              <a:t>3.Theo</a:t>
            </a:r>
            <a:r>
              <a:rPr lang="en-US" sz="4000" smtClean="0"/>
              <a:t> giác </a:t>
            </a:r>
            <a:r>
              <a:rPr lang="en-US" sz="4000"/>
              <a:t>độ quan hệ với đối tác</a:t>
            </a:r>
            <a:endParaRPr lang="en-US" sz="400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Font typeface="Wingdings" pitchFamily="2" charset="2"/>
              <a:buChar char="v"/>
            </a:pPr>
            <a:r>
              <a:rPr lang="en-US" b="1" smtClean="0">
                <a:latin typeface="Times New Roman" pitchFamily="18" charset="0"/>
                <a:cs typeface="Times New Roman" pitchFamily="18" charset="0"/>
              </a:rPr>
              <a:t>1. L/C </a:t>
            </a:r>
            <a:r>
              <a:rPr lang="en-US" b="1">
                <a:latin typeface="Times New Roman" pitchFamily="18" charset="0"/>
                <a:cs typeface="Times New Roman" pitchFamily="18" charset="0"/>
              </a:rPr>
              <a:t>trực tiếp: ( Straight L/C</a:t>
            </a:r>
            <a:r>
              <a:rPr lang="en-US" b="1" smtClean="0">
                <a:latin typeface="Times New Roman" pitchFamily="18" charset="0"/>
                <a:cs typeface="Times New Roman" pitchFamily="18" charset="0"/>
              </a:rPr>
              <a:t>):</a:t>
            </a:r>
            <a:r>
              <a:rPr lang="en-US" smtClean="0">
                <a:latin typeface="Times New Roman" pitchFamily="18" charset="0"/>
                <a:cs typeface="Times New Roman" pitchFamily="18" charset="0"/>
              </a:rPr>
              <a:t> </a:t>
            </a:r>
            <a:r>
              <a:rPr lang="en-US">
                <a:latin typeface="Times New Roman" pitchFamily="18" charset="0"/>
                <a:cs typeface="Times New Roman" pitchFamily="18" charset="0"/>
              </a:rPr>
              <a:t>Là lọai L/C trong đó nghĩa vụ thanh toán của NHPH chỉ giới hạn duy nhất đối với người thụ hưởng của L/C. Người thụ hưởng xuất trình chứng từ trực tiếp cho NHPH L/C tại địa điểm giao dịch của NHPH L/C khi hết hạn hiệu lực. </a:t>
            </a:r>
            <a:endParaRPr lang="en-US" smtClean="0">
              <a:latin typeface="Times New Roman" pitchFamily="18" charset="0"/>
              <a:cs typeface="Times New Roman" pitchFamily="18" charset="0"/>
            </a:endParaRPr>
          </a:p>
          <a:p>
            <a:pPr>
              <a:buFont typeface="Wingdings" pitchFamily="2" charset="2"/>
              <a:buChar char="v"/>
            </a:pPr>
            <a:r>
              <a:rPr lang="en-US" b="1">
                <a:latin typeface="Times New Roman" pitchFamily="18" charset="0"/>
                <a:cs typeface="Times New Roman" pitchFamily="18" charset="0"/>
              </a:rPr>
              <a:t>2. L/C cho phép chiết khấu: (L/C available by </a:t>
            </a:r>
            <a:r>
              <a:rPr lang="en-US" b="1" smtClean="0">
                <a:latin typeface="Times New Roman" pitchFamily="18" charset="0"/>
                <a:cs typeface="Times New Roman" pitchFamily="18" charset="0"/>
              </a:rPr>
              <a:t>negotiation):</a:t>
            </a:r>
            <a:r>
              <a:rPr lang="en-US" smtClean="0">
                <a:latin typeface="Times New Roman" pitchFamily="18" charset="0"/>
                <a:cs typeface="Times New Roman" pitchFamily="18" charset="0"/>
              </a:rPr>
              <a:t> </a:t>
            </a:r>
            <a:r>
              <a:rPr lang="en-US">
                <a:latin typeface="Times New Roman" pitchFamily="18" charset="0"/>
                <a:cs typeface="Times New Roman" pitchFamily="18" charset="0"/>
              </a:rPr>
              <a:t>Là loại L/C trong đó NHPH L/C ủy quyền cho một ngân hàng nhất định (trường hợp hạn chế - Restricted negotiation) hoặc cho phép bất kỳ ngân hàng nào(trường hợp không hạn chế - Freely negotiation) mua lại bộ chứng từ hoàn hảo do người thụ hưởng xuất trình. L/C chiết khấu có thể được xác nhận hoặc không được xác nhận</a:t>
            </a:r>
          </a:p>
        </p:txBody>
      </p:sp>
    </p:spTree>
  </p:cSld>
  <p:clrMapOvr>
    <a:masterClrMapping/>
  </p:clrMapOvr>
  <p:transition>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Date Placeholder 3"/>
          <p:cNvSpPr>
            <a:spLocks noGrp="1"/>
          </p:cNvSpPr>
          <p:nvPr>
            <p:ph type="dt" sz="half" idx="10"/>
          </p:nvPr>
        </p:nvSpPr>
        <p:spPr/>
        <p:txBody>
          <a:bodyPr/>
          <a:lstStyle/>
          <a:p>
            <a:r>
              <a:rPr lang="en-US"/>
              <a:t>www.themegallery.com</a:t>
            </a:r>
          </a:p>
        </p:txBody>
      </p:sp>
      <p:sp>
        <p:nvSpPr>
          <p:cNvPr id="46" name="Footer Placeholder 4"/>
          <p:cNvSpPr>
            <a:spLocks noGrp="1"/>
          </p:cNvSpPr>
          <p:nvPr>
            <p:ph type="ftr" sz="quarter" idx="4294967295"/>
          </p:nvPr>
        </p:nvSpPr>
        <p:spPr>
          <a:xfrm>
            <a:off x="6019800" y="6416675"/>
            <a:ext cx="2895600" cy="320675"/>
          </a:xfrm>
          <a:prstGeom prst="rect">
            <a:avLst/>
          </a:prstGeom>
        </p:spPr>
        <p:txBody>
          <a:bodyPr/>
          <a:lstStyle/>
          <a:p>
            <a:r>
              <a:rPr lang="en-US"/>
              <a:t>Company Logo</a:t>
            </a:r>
          </a:p>
        </p:txBody>
      </p:sp>
      <p:sp>
        <p:nvSpPr>
          <p:cNvPr id="89090" name="Rectangle 2"/>
          <p:cNvSpPr>
            <a:spLocks noGrp="1" noChangeArrowheads="1"/>
          </p:cNvSpPr>
          <p:nvPr>
            <p:ph type="title"/>
          </p:nvPr>
        </p:nvSpPr>
        <p:spPr/>
        <p:txBody>
          <a:bodyPr/>
          <a:lstStyle/>
          <a:p>
            <a:r>
              <a:rPr lang="en-US" smtClean="0"/>
              <a:t>4. Các loại L/C đặc biệt</a:t>
            </a:r>
            <a:endParaRPr lang="en-US"/>
          </a:p>
        </p:txBody>
      </p:sp>
      <p:sp>
        <p:nvSpPr>
          <p:cNvPr id="89129" name="AutoShape 41"/>
          <p:cNvSpPr>
            <a:spLocks noChangeArrowheads="1"/>
          </p:cNvSpPr>
          <p:nvPr/>
        </p:nvSpPr>
        <p:spPr bwMode="ltGray">
          <a:xfrm rot="5400000">
            <a:off x="-2422526" y="14747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endParaRPr lang="en-US"/>
          </a:p>
        </p:txBody>
      </p:sp>
      <p:sp>
        <p:nvSpPr>
          <p:cNvPr id="89130" name="AutoShape 42"/>
          <p:cNvSpPr>
            <a:spLocks noChangeArrowheads="1"/>
          </p:cNvSpPr>
          <p:nvPr/>
        </p:nvSpPr>
        <p:spPr bwMode="ltGray">
          <a:xfrm rot="5400000" flipH="1">
            <a:off x="-2016918" y="1910556"/>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solidFill>
            <a:schemeClr val="accent1">
              <a:alpha val="36000"/>
            </a:schemeClr>
          </a:solidFill>
          <a:ln w="0" algn="ctr">
            <a:noFill/>
            <a:miter lim="800000"/>
            <a:headEnd/>
            <a:tailEnd/>
          </a:ln>
          <a:effectLst/>
        </p:spPr>
        <p:txBody>
          <a:bodyPr wrap="none" anchor="ctr"/>
          <a:lstStyle/>
          <a:p>
            <a:endParaRPr lang="en-US"/>
          </a:p>
        </p:txBody>
      </p:sp>
      <p:sp>
        <p:nvSpPr>
          <p:cNvPr id="89131" name="AutoShape 43"/>
          <p:cNvSpPr>
            <a:spLocks noChangeArrowheads="1"/>
          </p:cNvSpPr>
          <p:nvPr/>
        </p:nvSpPr>
        <p:spPr bwMode="gray">
          <a:xfrm>
            <a:off x="1447800" y="5638800"/>
            <a:ext cx="5257800" cy="508000"/>
          </a:xfrm>
          <a:prstGeom prst="roundRect">
            <a:avLst>
              <a:gd name="adj" fmla="val 50000"/>
            </a:avLst>
          </a:prstGeom>
          <a:noFill/>
          <a:ln w="28575" algn="ctr">
            <a:solidFill>
              <a:srgbClr val="FF0000"/>
            </a:solidFill>
            <a:round/>
            <a:headEnd/>
            <a:tailEnd/>
          </a:ln>
          <a:effectLst/>
        </p:spPr>
        <p:txBody>
          <a:bodyPr wrap="none" anchor="ctr"/>
          <a:lstStyle/>
          <a:p>
            <a:pPr eaLnBrk="0" hangingPunct="0"/>
            <a:r>
              <a:rPr lang="en-US" sz="2400" b="1" smtClean="0"/>
              <a:t>6.L/C đối ứng  (Reciprocal L/C)</a:t>
            </a:r>
            <a:endParaRPr lang="en-US" sz="2400" b="1"/>
          </a:p>
        </p:txBody>
      </p:sp>
      <p:sp>
        <p:nvSpPr>
          <p:cNvPr id="89132" name="AutoShape 44"/>
          <p:cNvSpPr>
            <a:spLocks noChangeArrowheads="1"/>
          </p:cNvSpPr>
          <p:nvPr/>
        </p:nvSpPr>
        <p:spPr bwMode="gray">
          <a:xfrm>
            <a:off x="2286000" y="3886200"/>
            <a:ext cx="5410200" cy="508000"/>
          </a:xfrm>
          <a:prstGeom prst="roundRect">
            <a:avLst>
              <a:gd name="adj" fmla="val 50000"/>
            </a:avLst>
          </a:prstGeom>
          <a:noFill/>
          <a:ln w="28575" algn="ctr">
            <a:solidFill>
              <a:srgbClr val="7030A0"/>
            </a:solidFill>
            <a:round/>
            <a:headEnd/>
            <a:tailEnd/>
          </a:ln>
          <a:effectLst/>
        </p:spPr>
        <p:txBody>
          <a:bodyPr wrap="none" anchor="ctr"/>
          <a:lstStyle/>
          <a:p>
            <a:pPr eaLnBrk="0" hangingPunct="0"/>
            <a:r>
              <a:rPr lang="en-US" sz="2400" b="1" smtClean="0"/>
              <a:t>4.L/C giáp lưng( Back to back L/C)</a:t>
            </a:r>
            <a:endParaRPr lang="en-US" sz="2400" b="1"/>
          </a:p>
        </p:txBody>
      </p:sp>
      <p:sp>
        <p:nvSpPr>
          <p:cNvPr id="89133" name="AutoShape 45"/>
          <p:cNvSpPr>
            <a:spLocks noChangeArrowheads="1"/>
          </p:cNvSpPr>
          <p:nvPr/>
        </p:nvSpPr>
        <p:spPr bwMode="gray">
          <a:xfrm>
            <a:off x="2209800" y="3048000"/>
            <a:ext cx="5486400" cy="508000"/>
          </a:xfrm>
          <a:prstGeom prst="roundRect">
            <a:avLst>
              <a:gd name="adj" fmla="val 50000"/>
            </a:avLst>
          </a:prstGeom>
          <a:noFill/>
          <a:ln w="28575" algn="ctr">
            <a:solidFill>
              <a:srgbClr val="0070C0"/>
            </a:solidFill>
            <a:round/>
            <a:headEnd/>
            <a:tailEnd/>
          </a:ln>
          <a:effectLst/>
        </p:spPr>
        <p:txBody>
          <a:bodyPr wrap="none" anchor="ctr"/>
          <a:lstStyle/>
          <a:p>
            <a:pPr eaLnBrk="0" hangingPunct="0"/>
            <a:r>
              <a:rPr lang="en-US" sz="2400" b="1" smtClean="0"/>
              <a:t>3.L/C chuyển nhượng ( Transferable L/C)</a:t>
            </a:r>
            <a:endParaRPr lang="en-US" sz="2400" b="1"/>
          </a:p>
        </p:txBody>
      </p:sp>
      <p:sp>
        <p:nvSpPr>
          <p:cNvPr id="89134" name="AutoShape 46"/>
          <p:cNvSpPr>
            <a:spLocks noChangeArrowheads="1"/>
          </p:cNvSpPr>
          <p:nvPr/>
        </p:nvSpPr>
        <p:spPr bwMode="gray">
          <a:xfrm>
            <a:off x="1981200" y="2286000"/>
            <a:ext cx="4953000" cy="508000"/>
          </a:xfrm>
          <a:prstGeom prst="roundRect">
            <a:avLst>
              <a:gd name="adj" fmla="val 50000"/>
            </a:avLst>
          </a:prstGeom>
          <a:noFill/>
          <a:ln w="28575" algn="ctr">
            <a:solidFill>
              <a:schemeClr val="accent1"/>
            </a:solidFill>
            <a:round/>
            <a:headEnd/>
            <a:tailEnd/>
          </a:ln>
          <a:effectLst/>
        </p:spPr>
        <p:txBody>
          <a:bodyPr wrap="none" anchor="ctr"/>
          <a:lstStyle/>
          <a:p>
            <a:pPr eaLnBrk="0" hangingPunct="0"/>
            <a:r>
              <a:rPr lang="en-US" sz="2400" b="1" smtClean="0"/>
              <a:t>2.L/C tuần hoàn ( Revolving L/C)</a:t>
            </a:r>
            <a:endParaRPr lang="en-US" sz="2400" b="1"/>
          </a:p>
        </p:txBody>
      </p:sp>
      <p:sp>
        <p:nvSpPr>
          <p:cNvPr id="89135" name="AutoShape 47"/>
          <p:cNvSpPr>
            <a:spLocks noChangeArrowheads="1"/>
          </p:cNvSpPr>
          <p:nvPr/>
        </p:nvSpPr>
        <p:spPr bwMode="gray">
          <a:xfrm>
            <a:off x="1219200" y="1524000"/>
            <a:ext cx="5410200" cy="500063"/>
          </a:xfrm>
          <a:prstGeom prst="roundRect">
            <a:avLst>
              <a:gd name="adj" fmla="val 50000"/>
            </a:avLst>
          </a:prstGeom>
          <a:noFill/>
          <a:ln w="28575" algn="ctr">
            <a:solidFill>
              <a:schemeClr val="bg2">
                <a:lumMod val="50000"/>
              </a:schemeClr>
            </a:solidFill>
            <a:round/>
            <a:headEnd/>
            <a:tailEnd/>
          </a:ln>
          <a:effectLst/>
        </p:spPr>
        <p:txBody>
          <a:bodyPr wrap="none" anchor="ctr"/>
          <a:lstStyle/>
          <a:p>
            <a:pPr eaLnBrk="0" hangingPunct="0"/>
            <a:r>
              <a:rPr lang="en-US" sz="2400" b="1" smtClean="0"/>
              <a:t>1. L/C có điều khoản đỏ ( Red clause L/C)</a:t>
            </a:r>
            <a:endParaRPr lang="en-US" sz="2400" b="1"/>
          </a:p>
        </p:txBody>
      </p:sp>
      <p:grpSp>
        <p:nvGrpSpPr>
          <p:cNvPr id="2" name="Group 48"/>
          <p:cNvGrpSpPr>
            <a:grpSpLocks/>
          </p:cNvGrpSpPr>
          <p:nvPr/>
        </p:nvGrpSpPr>
        <p:grpSpPr bwMode="auto">
          <a:xfrm>
            <a:off x="838200" y="1600200"/>
            <a:ext cx="381000" cy="381000"/>
            <a:chOff x="2078" y="1680"/>
            <a:chExt cx="1615" cy="1615"/>
          </a:xfrm>
        </p:grpSpPr>
        <p:sp>
          <p:nvSpPr>
            <p:cNvPr id="89137" name="Oval 49"/>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89138" name="Oval 50"/>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89139" name="Oval 51"/>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89140" name="Oval 52"/>
            <p:cNvSpPr>
              <a:spLocks noChangeArrowheads="1"/>
            </p:cNvSpPr>
            <p:nvPr/>
          </p:nvSpPr>
          <p:spPr bwMode="gray">
            <a:xfrm>
              <a:off x="2254" y="1856"/>
              <a:ext cx="1262" cy="1264"/>
            </a:xfrm>
            <a:prstGeom prst="ellipse">
              <a:avLst/>
            </a:prstGeom>
            <a:gradFill rotWithShape="1">
              <a:gsLst>
                <a:gs pos="0">
                  <a:srgbClr val="FFCC00">
                    <a:gamma/>
                    <a:shade val="0"/>
                    <a:invGamma/>
                  </a:srgbClr>
                </a:gs>
                <a:gs pos="100000">
                  <a:srgbClr val="FFCC00"/>
                </a:gs>
              </a:gsLst>
              <a:lin ang="2700000" scaled="1"/>
            </a:gradFill>
            <a:ln w="38100" algn="ctr">
              <a:noFill/>
              <a:round/>
              <a:headEnd/>
              <a:tailEnd/>
            </a:ln>
            <a:effectLst/>
          </p:spPr>
          <p:txBody>
            <a:bodyPr wrap="none" anchor="ctr">
              <a:spAutoFit/>
            </a:bodyPr>
            <a:lstStyle/>
            <a:p>
              <a:endParaRPr lang="en-US"/>
            </a:p>
          </p:txBody>
        </p:sp>
        <p:sp>
          <p:nvSpPr>
            <p:cNvPr id="89141" name="Oval 53"/>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89142" name="Oval 54"/>
            <p:cNvSpPr>
              <a:spLocks noChangeArrowheads="1"/>
            </p:cNvSpPr>
            <p:nvPr/>
          </p:nvSpPr>
          <p:spPr bwMode="gray">
            <a:xfrm>
              <a:off x="2337" y="1939"/>
              <a:ext cx="1096" cy="1098"/>
            </a:xfrm>
            <a:prstGeom prst="ellipse">
              <a:avLst/>
            </a:prstGeom>
            <a:gradFill rotWithShape="1">
              <a:gsLst>
                <a:gs pos="0">
                  <a:srgbClr val="FFCC00"/>
                </a:gs>
                <a:gs pos="100000">
                  <a:srgbClr val="FFCC00">
                    <a:gamma/>
                    <a:shade val="48627"/>
                    <a:invGamma/>
                  </a:srgbClr>
                </a:gs>
              </a:gsLst>
              <a:lin ang="2700000" scaled="1"/>
            </a:gradFill>
            <a:ln w="38100" algn="ctr">
              <a:noFill/>
              <a:round/>
              <a:headEnd/>
              <a:tailEnd/>
            </a:ln>
            <a:effectLst/>
          </p:spPr>
          <p:txBody>
            <a:bodyPr anchor="ctr">
              <a:spAutoFit/>
            </a:bodyPr>
            <a:lstStyle/>
            <a:p>
              <a:endParaRPr lang="en-US"/>
            </a:p>
          </p:txBody>
        </p:sp>
      </p:grpSp>
      <p:grpSp>
        <p:nvGrpSpPr>
          <p:cNvPr id="3" name="Group 55"/>
          <p:cNvGrpSpPr>
            <a:grpSpLocks/>
          </p:cNvGrpSpPr>
          <p:nvPr/>
        </p:nvGrpSpPr>
        <p:grpSpPr bwMode="auto">
          <a:xfrm>
            <a:off x="1600200" y="2362200"/>
            <a:ext cx="381000" cy="381000"/>
            <a:chOff x="2078" y="1680"/>
            <a:chExt cx="1615" cy="1615"/>
          </a:xfrm>
        </p:grpSpPr>
        <p:sp>
          <p:nvSpPr>
            <p:cNvPr id="89144" name="Oval 56"/>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89145" name="Oval 57"/>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89146" name="Oval 58"/>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89147" name="Oval 59"/>
            <p:cNvSpPr>
              <a:spLocks noChangeArrowheads="1"/>
            </p:cNvSpPr>
            <p:nvPr/>
          </p:nvSpPr>
          <p:spPr bwMode="gray">
            <a:xfrm>
              <a:off x="2254" y="1856"/>
              <a:ext cx="1262" cy="1264"/>
            </a:xfrm>
            <a:prstGeom prst="ellipse">
              <a:avLst/>
            </a:prstGeom>
            <a:gradFill rotWithShape="1">
              <a:gsLst>
                <a:gs pos="0">
                  <a:srgbClr val="48BE67">
                    <a:gamma/>
                    <a:shade val="0"/>
                    <a:invGamma/>
                  </a:srgbClr>
                </a:gs>
                <a:gs pos="100000">
                  <a:srgbClr val="48BE67"/>
                </a:gs>
              </a:gsLst>
              <a:lin ang="2700000" scaled="1"/>
            </a:gradFill>
            <a:ln w="38100" algn="ctr">
              <a:noFill/>
              <a:round/>
              <a:headEnd/>
              <a:tailEnd/>
            </a:ln>
            <a:effectLst/>
          </p:spPr>
          <p:txBody>
            <a:bodyPr wrap="none" anchor="ctr">
              <a:spAutoFit/>
            </a:bodyPr>
            <a:lstStyle/>
            <a:p>
              <a:endParaRPr lang="en-US"/>
            </a:p>
          </p:txBody>
        </p:sp>
        <p:sp>
          <p:nvSpPr>
            <p:cNvPr id="89148" name="Oval 60"/>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89149" name="Oval 61"/>
            <p:cNvSpPr>
              <a:spLocks noChangeArrowheads="1"/>
            </p:cNvSpPr>
            <p:nvPr/>
          </p:nvSpPr>
          <p:spPr bwMode="gray">
            <a:xfrm>
              <a:off x="2337" y="1939"/>
              <a:ext cx="1096" cy="1098"/>
            </a:xfrm>
            <a:prstGeom prst="ellipse">
              <a:avLst/>
            </a:prstGeom>
            <a:gradFill rotWithShape="1">
              <a:gsLst>
                <a:gs pos="0">
                  <a:srgbClr val="48BE67"/>
                </a:gs>
                <a:gs pos="100000">
                  <a:srgbClr val="48BE67">
                    <a:gamma/>
                    <a:shade val="48627"/>
                    <a:invGamma/>
                  </a:srgbClr>
                </a:gs>
              </a:gsLst>
              <a:lin ang="2700000" scaled="1"/>
            </a:gradFill>
            <a:ln w="38100" algn="ctr">
              <a:noFill/>
              <a:round/>
              <a:headEnd/>
              <a:tailEnd/>
            </a:ln>
            <a:effectLst/>
          </p:spPr>
          <p:txBody>
            <a:bodyPr anchor="ctr">
              <a:spAutoFit/>
            </a:bodyPr>
            <a:lstStyle/>
            <a:p>
              <a:endParaRPr lang="en-US"/>
            </a:p>
          </p:txBody>
        </p:sp>
      </p:grpSp>
      <p:grpSp>
        <p:nvGrpSpPr>
          <p:cNvPr id="4" name="Group 62"/>
          <p:cNvGrpSpPr>
            <a:grpSpLocks/>
          </p:cNvGrpSpPr>
          <p:nvPr/>
        </p:nvGrpSpPr>
        <p:grpSpPr bwMode="auto">
          <a:xfrm>
            <a:off x="1905000" y="3124200"/>
            <a:ext cx="381000" cy="381000"/>
            <a:chOff x="2078" y="1680"/>
            <a:chExt cx="1615" cy="1615"/>
          </a:xfrm>
        </p:grpSpPr>
        <p:sp>
          <p:nvSpPr>
            <p:cNvPr id="89151" name="Oval 63"/>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89152" name="Oval 64"/>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89153" name="Oval 65"/>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89154" name="Oval 66"/>
            <p:cNvSpPr>
              <a:spLocks noChangeArrowheads="1"/>
            </p:cNvSpPr>
            <p:nvPr/>
          </p:nvSpPr>
          <p:spPr bwMode="gray">
            <a:xfrm>
              <a:off x="2254" y="1856"/>
              <a:ext cx="1262" cy="1264"/>
            </a:xfrm>
            <a:prstGeom prst="ellipse">
              <a:avLst/>
            </a:prstGeom>
            <a:gradFill rotWithShape="1">
              <a:gsLst>
                <a:gs pos="0">
                  <a:srgbClr val="21B3E1"/>
                </a:gs>
                <a:gs pos="100000">
                  <a:srgbClr val="21B3E1">
                    <a:gamma/>
                    <a:shade val="46275"/>
                    <a:invGamma/>
                  </a:srgbClr>
                </a:gs>
              </a:gsLst>
              <a:lin ang="5400000" scaled="1"/>
            </a:gradFill>
            <a:ln w="38100" algn="ctr">
              <a:noFill/>
              <a:round/>
              <a:headEnd/>
              <a:tailEnd/>
            </a:ln>
            <a:effectLst/>
          </p:spPr>
          <p:txBody>
            <a:bodyPr wrap="none" anchor="ctr">
              <a:spAutoFit/>
            </a:bodyPr>
            <a:lstStyle/>
            <a:p>
              <a:endParaRPr lang="en-US"/>
            </a:p>
          </p:txBody>
        </p:sp>
        <p:sp>
          <p:nvSpPr>
            <p:cNvPr id="89155" name="Oval 67"/>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89156" name="Oval 68"/>
            <p:cNvSpPr>
              <a:spLocks noChangeArrowheads="1"/>
            </p:cNvSpPr>
            <p:nvPr/>
          </p:nvSpPr>
          <p:spPr bwMode="gray">
            <a:xfrm>
              <a:off x="2337" y="1939"/>
              <a:ext cx="1096" cy="1098"/>
            </a:xfrm>
            <a:prstGeom prst="ellipse">
              <a:avLst/>
            </a:prstGeom>
            <a:gradFill rotWithShape="1">
              <a:gsLst>
                <a:gs pos="0">
                  <a:srgbClr val="21B3E1"/>
                </a:gs>
                <a:gs pos="100000">
                  <a:srgbClr val="21B3E1">
                    <a:gamma/>
                    <a:shade val="48627"/>
                    <a:invGamma/>
                  </a:srgbClr>
                </a:gs>
              </a:gsLst>
              <a:lin ang="2700000" scaled="1"/>
            </a:gradFill>
            <a:ln w="38100" algn="ctr">
              <a:noFill/>
              <a:round/>
              <a:headEnd/>
              <a:tailEnd/>
            </a:ln>
            <a:effectLst/>
          </p:spPr>
          <p:txBody>
            <a:bodyPr anchor="ctr">
              <a:spAutoFit/>
            </a:bodyPr>
            <a:lstStyle/>
            <a:p>
              <a:endParaRPr lang="en-US"/>
            </a:p>
          </p:txBody>
        </p:sp>
      </p:grpSp>
      <p:grpSp>
        <p:nvGrpSpPr>
          <p:cNvPr id="5" name="Group 69"/>
          <p:cNvGrpSpPr>
            <a:grpSpLocks/>
          </p:cNvGrpSpPr>
          <p:nvPr/>
        </p:nvGrpSpPr>
        <p:grpSpPr bwMode="auto">
          <a:xfrm>
            <a:off x="1981200" y="3962400"/>
            <a:ext cx="381000" cy="381000"/>
            <a:chOff x="2078" y="1680"/>
            <a:chExt cx="1615" cy="1615"/>
          </a:xfrm>
        </p:grpSpPr>
        <p:sp>
          <p:nvSpPr>
            <p:cNvPr id="89158" name="Oval 70"/>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89159" name="Oval 71"/>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89160" name="Oval 72"/>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89161" name="Oval 73"/>
            <p:cNvSpPr>
              <a:spLocks noChangeArrowheads="1"/>
            </p:cNvSpPr>
            <p:nvPr/>
          </p:nvSpPr>
          <p:spPr bwMode="gray">
            <a:xfrm>
              <a:off x="2254" y="1856"/>
              <a:ext cx="1262" cy="1264"/>
            </a:xfrm>
            <a:prstGeom prst="ellipse">
              <a:avLst/>
            </a:prstGeom>
            <a:gradFill rotWithShape="1">
              <a:gsLst>
                <a:gs pos="0">
                  <a:srgbClr val="8D67E1">
                    <a:gamma/>
                    <a:shade val="0"/>
                    <a:invGamma/>
                  </a:srgbClr>
                </a:gs>
                <a:gs pos="100000">
                  <a:srgbClr val="8D67E1"/>
                </a:gs>
              </a:gsLst>
              <a:lin ang="2700000" scaled="1"/>
            </a:gradFill>
            <a:ln w="38100" algn="ctr">
              <a:noFill/>
              <a:round/>
              <a:headEnd/>
              <a:tailEnd/>
            </a:ln>
            <a:effectLst/>
          </p:spPr>
          <p:txBody>
            <a:bodyPr wrap="none" anchor="ctr">
              <a:spAutoFit/>
            </a:bodyPr>
            <a:lstStyle/>
            <a:p>
              <a:endParaRPr lang="en-US"/>
            </a:p>
          </p:txBody>
        </p:sp>
        <p:sp>
          <p:nvSpPr>
            <p:cNvPr id="89162" name="Oval 74"/>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89163" name="Oval 75"/>
            <p:cNvSpPr>
              <a:spLocks noChangeArrowheads="1"/>
            </p:cNvSpPr>
            <p:nvPr/>
          </p:nvSpPr>
          <p:spPr bwMode="gray">
            <a:xfrm>
              <a:off x="2337" y="1939"/>
              <a:ext cx="1096" cy="1098"/>
            </a:xfrm>
            <a:prstGeom prst="ellipse">
              <a:avLst/>
            </a:prstGeom>
            <a:gradFill rotWithShape="1">
              <a:gsLst>
                <a:gs pos="0">
                  <a:srgbClr val="8D67E1"/>
                </a:gs>
                <a:gs pos="100000">
                  <a:srgbClr val="8D67E1">
                    <a:gamma/>
                    <a:shade val="48627"/>
                    <a:invGamma/>
                  </a:srgbClr>
                </a:gs>
              </a:gsLst>
              <a:lin ang="2700000" scaled="1"/>
            </a:gradFill>
            <a:ln w="38100" algn="ctr">
              <a:noFill/>
              <a:round/>
              <a:headEnd/>
              <a:tailEnd/>
            </a:ln>
            <a:effectLst/>
          </p:spPr>
          <p:txBody>
            <a:bodyPr anchor="ctr">
              <a:spAutoFit/>
            </a:bodyPr>
            <a:lstStyle/>
            <a:p>
              <a:endParaRPr lang="en-US"/>
            </a:p>
          </p:txBody>
        </p:sp>
      </p:grpSp>
      <p:grpSp>
        <p:nvGrpSpPr>
          <p:cNvPr id="6" name="Group 76"/>
          <p:cNvGrpSpPr>
            <a:grpSpLocks/>
          </p:cNvGrpSpPr>
          <p:nvPr/>
        </p:nvGrpSpPr>
        <p:grpSpPr bwMode="auto">
          <a:xfrm>
            <a:off x="1524000" y="4876800"/>
            <a:ext cx="457200" cy="381000"/>
            <a:chOff x="2078" y="1680"/>
            <a:chExt cx="1615" cy="1615"/>
          </a:xfrm>
        </p:grpSpPr>
        <p:sp>
          <p:nvSpPr>
            <p:cNvPr id="89165" name="Oval 77"/>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89166" name="Oval 78"/>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89167" name="Oval 79"/>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89168" name="Oval 80"/>
            <p:cNvSpPr>
              <a:spLocks noChangeArrowheads="1"/>
            </p:cNvSpPr>
            <p:nvPr/>
          </p:nvSpPr>
          <p:spPr bwMode="gray">
            <a:xfrm>
              <a:off x="2254" y="1856"/>
              <a:ext cx="1262" cy="1264"/>
            </a:xfrm>
            <a:prstGeom prst="ellipse">
              <a:avLst/>
            </a:prstGeom>
            <a:gradFill rotWithShape="1">
              <a:gsLst>
                <a:gs pos="0">
                  <a:srgbClr val="E35E23">
                    <a:gamma/>
                    <a:shade val="0"/>
                    <a:invGamma/>
                  </a:srgbClr>
                </a:gs>
                <a:gs pos="100000">
                  <a:srgbClr val="E35E23"/>
                </a:gs>
              </a:gsLst>
              <a:lin ang="2700000" scaled="1"/>
            </a:gradFill>
            <a:ln w="38100" algn="ctr">
              <a:noFill/>
              <a:round/>
              <a:headEnd/>
              <a:tailEnd/>
            </a:ln>
            <a:effectLst/>
          </p:spPr>
          <p:txBody>
            <a:bodyPr wrap="none" anchor="ctr">
              <a:spAutoFit/>
            </a:bodyPr>
            <a:lstStyle/>
            <a:p>
              <a:endParaRPr lang="en-US"/>
            </a:p>
          </p:txBody>
        </p:sp>
        <p:sp>
          <p:nvSpPr>
            <p:cNvPr id="89169" name="Oval 81"/>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89170" name="Oval 82"/>
            <p:cNvSpPr>
              <a:spLocks noChangeArrowheads="1"/>
            </p:cNvSpPr>
            <p:nvPr/>
          </p:nvSpPr>
          <p:spPr bwMode="gray">
            <a:xfrm>
              <a:off x="2337" y="1939"/>
              <a:ext cx="1096" cy="1098"/>
            </a:xfrm>
            <a:prstGeom prst="ellipse">
              <a:avLst/>
            </a:prstGeom>
            <a:gradFill rotWithShape="1">
              <a:gsLst>
                <a:gs pos="0">
                  <a:srgbClr val="E35E23"/>
                </a:gs>
                <a:gs pos="100000">
                  <a:srgbClr val="E35E23">
                    <a:gamma/>
                    <a:shade val="48627"/>
                    <a:invGamma/>
                  </a:srgbClr>
                </a:gs>
              </a:gsLst>
              <a:lin ang="2700000" scaled="1"/>
            </a:gradFill>
            <a:ln w="38100" algn="ctr">
              <a:noFill/>
              <a:round/>
              <a:headEnd/>
              <a:tailEnd/>
            </a:ln>
            <a:effectLst/>
          </p:spPr>
          <p:txBody>
            <a:bodyPr anchor="ctr">
              <a:spAutoFit/>
            </a:bodyPr>
            <a:lstStyle/>
            <a:p>
              <a:endParaRPr lang="en-US"/>
            </a:p>
          </p:txBody>
        </p:sp>
      </p:grpSp>
      <p:sp>
        <p:nvSpPr>
          <p:cNvPr id="47" name="AutoShape 43"/>
          <p:cNvSpPr>
            <a:spLocks noChangeArrowheads="1"/>
          </p:cNvSpPr>
          <p:nvPr/>
        </p:nvSpPr>
        <p:spPr bwMode="gray">
          <a:xfrm>
            <a:off x="1981200" y="4800600"/>
            <a:ext cx="4953000" cy="508000"/>
          </a:xfrm>
          <a:prstGeom prst="roundRect">
            <a:avLst>
              <a:gd name="adj" fmla="val 50000"/>
            </a:avLst>
          </a:prstGeom>
          <a:noFill/>
          <a:ln w="28575" algn="ctr">
            <a:solidFill>
              <a:schemeClr val="accent5">
                <a:lumMod val="75000"/>
              </a:schemeClr>
            </a:solidFill>
            <a:round/>
            <a:headEnd/>
            <a:tailEnd/>
          </a:ln>
          <a:effectLst/>
        </p:spPr>
        <p:txBody>
          <a:bodyPr wrap="none" anchor="ctr"/>
          <a:lstStyle/>
          <a:p>
            <a:pPr eaLnBrk="0" hangingPunct="0"/>
            <a:r>
              <a:rPr lang="en-US" sz="2400" b="1" smtClean="0"/>
              <a:t>5.L/C dự phòng( Standby  L/C)</a:t>
            </a:r>
            <a:endParaRPr lang="en-US" sz="2400" b="1"/>
          </a:p>
        </p:txBody>
      </p:sp>
      <p:grpSp>
        <p:nvGrpSpPr>
          <p:cNvPr id="48" name="Group 76"/>
          <p:cNvGrpSpPr>
            <a:grpSpLocks/>
          </p:cNvGrpSpPr>
          <p:nvPr/>
        </p:nvGrpSpPr>
        <p:grpSpPr bwMode="auto">
          <a:xfrm>
            <a:off x="1143000" y="5638800"/>
            <a:ext cx="355600" cy="381000"/>
            <a:chOff x="2078" y="1680"/>
            <a:chExt cx="1615" cy="1615"/>
          </a:xfrm>
        </p:grpSpPr>
        <p:sp>
          <p:nvSpPr>
            <p:cNvPr id="49" name="Oval 77"/>
            <p:cNvSpPr>
              <a:spLocks noChangeArrowheads="1"/>
            </p:cNvSpPr>
            <p:nvPr/>
          </p:nvSpPr>
          <p:spPr bwMode="gray">
            <a:xfrm>
              <a:off x="2078" y="1680"/>
              <a:ext cx="1615" cy="1615"/>
            </a:xfrm>
            <a:prstGeom prst="ellipse">
              <a:avLst/>
            </a:prstGeom>
            <a:gradFill rotWithShape="1">
              <a:gsLst>
                <a:gs pos="0">
                  <a:srgbClr val="FFFFFF">
                    <a:gamma/>
                    <a:shade val="46275"/>
                    <a:invGamma/>
                  </a:srgbClr>
                </a:gs>
                <a:gs pos="50000">
                  <a:srgbClr val="FFFFFF"/>
                </a:gs>
                <a:gs pos="100000">
                  <a:srgbClr val="FFFFFF">
                    <a:gamma/>
                    <a:shade val="46275"/>
                    <a:invGamma/>
                  </a:srgbClr>
                </a:gs>
              </a:gsLst>
              <a:lin ang="5400000" scaled="1"/>
            </a:gradFill>
            <a:ln w="57150" algn="ctr">
              <a:noFill/>
              <a:round/>
              <a:headEnd/>
              <a:tailEnd/>
            </a:ln>
            <a:effectLst/>
          </p:spPr>
          <p:txBody>
            <a:bodyPr wrap="none" anchor="ctr"/>
            <a:lstStyle/>
            <a:p>
              <a:endParaRPr lang="en-US"/>
            </a:p>
          </p:txBody>
        </p:sp>
        <p:sp>
          <p:nvSpPr>
            <p:cNvPr id="50" name="Oval 78"/>
            <p:cNvSpPr>
              <a:spLocks noChangeArrowheads="1"/>
            </p:cNvSpPr>
            <p:nvPr/>
          </p:nvSpPr>
          <p:spPr bwMode="gray">
            <a:xfrm>
              <a:off x="2170" y="1771"/>
              <a:ext cx="1430" cy="1430"/>
            </a:xfrm>
            <a:prstGeom prst="ellipse">
              <a:avLst/>
            </a:prstGeom>
            <a:gradFill rotWithShape="1">
              <a:gsLst>
                <a:gs pos="0">
                  <a:srgbClr val="FFFFFF">
                    <a:gamma/>
                    <a:shade val="63529"/>
                    <a:invGamma/>
                  </a:srgbClr>
                </a:gs>
                <a:gs pos="50000">
                  <a:srgbClr val="FFFFFF"/>
                </a:gs>
                <a:gs pos="100000">
                  <a:srgbClr val="FFFFFF">
                    <a:gamma/>
                    <a:shade val="63529"/>
                    <a:invGamma/>
                  </a:srgbClr>
                </a:gs>
              </a:gsLst>
              <a:lin ang="0" scaled="1"/>
            </a:gradFill>
            <a:ln w="9525" algn="ctr">
              <a:noFill/>
              <a:round/>
              <a:headEnd/>
              <a:tailEnd/>
            </a:ln>
            <a:effectLst/>
          </p:spPr>
          <p:txBody>
            <a:bodyPr wrap="none" anchor="ctr"/>
            <a:lstStyle/>
            <a:p>
              <a:endParaRPr lang="en-US"/>
            </a:p>
          </p:txBody>
        </p:sp>
        <p:sp>
          <p:nvSpPr>
            <p:cNvPr id="51" name="Oval 79"/>
            <p:cNvSpPr>
              <a:spLocks noChangeArrowheads="1"/>
            </p:cNvSpPr>
            <p:nvPr/>
          </p:nvSpPr>
          <p:spPr bwMode="gray">
            <a:xfrm>
              <a:off x="2254" y="1856"/>
              <a:ext cx="1262" cy="1264"/>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endParaRPr lang="en-US"/>
            </a:p>
          </p:txBody>
        </p:sp>
        <p:sp>
          <p:nvSpPr>
            <p:cNvPr id="52" name="Oval 80"/>
            <p:cNvSpPr>
              <a:spLocks noChangeArrowheads="1"/>
            </p:cNvSpPr>
            <p:nvPr/>
          </p:nvSpPr>
          <p:spPr bwMode="gray">
            <a:xfrm>
              <a:off x="2254" y="1856"/>
              <a:ext cx="1262" cy="1264"/>
            </a:xfrm>
            <a:prstGeom prst="ellipse">
              <a:avLst/>
            </a:prstGeom>
            <a:gradFill rotWithShape="1">
              <a:gsLst>
                <a:gs pos="0">
                  <a:srgbClr val="E35E23">
                    <a:gamma/>
                    <a:shade val="0"/>
                    <a:invGamma/>
                  </a:srgbClr>
                </a:gs>
                <a:gs pos="100000">
                  <a:srgbClr val="E35E23"/>
                </a:gs>
              </a:gsLst>
              <a:lin ang="2700000" scaled="1"/>
            </a:gradFill>
            <a:ln w="38100" algn="ctr">
              <a:noFill/>
              <a:round/>
              <a:headEnd/>
              <a:tailEnd/>
            </a:ln>
            <a:effectLst/>
          </p:spPr>
          <p:txBody>
            <a:bodyPr wrap="none" anchor="ctr">
              <a:spAutoFit/>
            </a:bodyPr>
            <a:lstStyle/>
            <a:p>
              <a:endParaRPr lang="en-US"/>
            </a:p>
          </p:txBody>
        </p:sp>
        <p:sp>
          <p:nvSpPr>
            <p:cNvPr id="53" name="Oval 81"/>
            <p:cNvSpPr>
              <a:spLocks noChangeArrowheads="1"/>
            </p:cNvSpPr>
            <p:nvPr/>
          </p:nvSpPr>
          <p:spPr bwMode="gray">
            <a:xfrm>
              <a:off x="2337" y="1939"/>
              <a:ext cx="1096" cy="1098"/>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endParaRPr lang="en-US"/>
            </a:p>
          </p:txBody>
        </p:sp>
        <p:sp>
          <p:nvSpPr>
            <p:cNvPr id="54" name="Oval 82"/>
            <p:cNvSpPr>
              <a:spLocks noChangeArrowheads="1"/>
            </p:cNvSpPr>
            <p:nvPr/>
          </p:nvSpPr>
          <p:spPr bwMode="gray">
            <a:xfrm>
              <a:off x="2337" y="1939"/>
              <a:ext cx="1096" cy="1098"/>
            </a:xfrm>
            <a:prstGeom prst="ellipse">
              <a:avLst/>
            </a:prstGeom>
            <a:solidFill>
              <a:srgbClr val="FF0000"/>
            </a:solidFill>
            <a:ln w="38100" algn="ctr">
              <a:noFill/>
              <a:round/>
              <a:headEnd/>
              <a:tailEnd/>
            </a:ln>
            <a:effectLst/>
          </p:spPr>
          <p:txBody>
            <a:bodyPr anchor="ctr">
              <a:spAutoFit/>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9135"/>
                                        </p:tgtEl>
                                        <p:attrNameLst>
                                          <p:attrName>style.visibility</p:attrName>
                                        </p:attrNameLst>
                                      </p:cBhvr>
                                      <p:to>
                                        <p:strVal val="visible"/>
                                      </p:to>
                                    </p:set>
                                    <p:animEffect transition="in" filter="blinds(horizontal)">
                                      <p:cBhvr>
                                        <p:cTn id="7" dur="500"/>
                                        <p:tgtEl>
                                          <p:spTgt spid="891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9134"/>
                                        </p:tgtEl>
                                        <p:attrNameLst>
                                          <p:attrName>style.visibility</p:attrName>
                                        </p:attrNameLst>
                                      </p:cBhvr>
                                      <p:to>
                                        <p:strVal val="visible"/>
                                      </p:to>
                                    </p:set>
                                    <p:anim calcmode="lin" valueType="num">
                                      <p:cBhvr additive="base">
                                        <p:cTn id="12" dur="500" fill="hold"/>
                                        <p:tgtEl>
                                          <p:spTgt spid="89134"/>
                                        </p:tgtEl>
                                        <p:attrNameLst>
                                          <p:attrName>ppt_x</p:attrName>
                                        </p:attrNameLst>
                                      </p:cBhvr>
                                      <p:tavLst>
                                        <p:tav tm="0">
                                          <p:val>
                                            <p:strVal val="#ppt_x"/>
                                          </p:val>
                                        </p:tav>
                                        <p:tav tm="100000">
                                          <p:val>
                                            <p:strVal val="#ppt_x"/>
                                          </p:val>
                                        </p:tav>
                                      </p:tavLst>
                                    </p:anim>
                                    <p:anim calcmode="lin" valueType="num">
                                      <p:cBhvr additive="base">
                                        <p:cTn id="13" dur="500" fill="hold"/>
                                        <p:tgtEl>
                                          <p:spTgt spid="8913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9133"/>
                                        </p:tgtEl>
                                        <p:attrNameLst>
                                          <p:attrName>style.visibility</p:attrName>
                                        </p:attrNameLst>
                                      </p:cBhvr>
                                      <p:to>
                                        <p:strVal val="visible"/>
                                      </p:to>
                                    </p:set>
                                    <p:anim calcmode="lin" valueType="num">
                                      <p:cBhvr additive="base">
                                        <p:cTn id="18" dur="500" fill="hold"/>
                                        <p:tgtEl>
                                          <p:spTgt spid="89133"/>
                                        </p:tgtEl>
                                        <p:attrNameLst>
                                          <p:attrName>ppt_x</p:attrName>
                                        </p:attrNameLst>
                                      </p:cBhvr>
                                      <p:tavLst>
                                        <p:tav tm="0">
                                          <p:val>
                                            <p:strVal val="#ppt_x"/>
                                          </p:val>
                                        </p:tav>
                                        <p:tav tm="100000">
                                          <p:val>
                                            <p:strVal val="#ppt_x"/>
                                          </p:val>
                                        </p:tav>
                                      </p:tavLst>
                                    </p:anim>
                                    <p:anim calcmode="lin" valueType="num">
                                      <p:cBhvr additive="base">
                                        <p:cTn id="19" dur="500" fill="hold"/>
                                        <p:tgtEl>
                                          <p:spTgt spid="8913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9132"/>
                                        </p:tgtEl>
                                        <p:attrNameLst>
                                          <p:attrName>style.visibility</p:attrName>
                                        </p:attrNameLst>
                                      </p:cBhvr>
                                      <p:to>
                                        <p:strVal val="visible"/>
                                      </p:to>
                                    </p:set>
                                    <p:anim calcmode="lin" valueType="num">
                                      <p:cBhvr additive="base">
                                        <p:cTn id="24" dur="500" fill="hold"/>
                                        <p:tgtEl>
                                          <p:spTgt spid="89132"/>
                                        </p:tgtEl>
                                        <p:attrNameLst>
                                          <p:attrName>ppt_x</p:attrName>
                                        </p:attrNameLst>
                                      </p:cBhvr>
                                      <p:tavLst>
                                        <p:tav tm="0">
                                          <p:val>
                                            <p:strVal val="#ppt_x"/>
                                          </p:val>
                                        </p:tav>
                                        <p:tav tm="100000">
                                          <p:val>
                                            <p:strVal val="#ppt_x"/>
                                          </p:val>
                                        </p:tav>
                                      </p:tavLst>
                                    </p:anim>
                                    <p:anim calcmode="lin" valueType="num">
                                      <p:cBhvr additive="base">
                                        <p:cTn id="25" dur="500" fill="hold"/>
                                        <p:tgtEl>
                                          <p:spTgt spid="8913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ppt_x"/>
                                          </p:val>
                                        </p:tav>
                                        <p:tav tm="100000">
                                          <p:val>
                                            <p:strVal val="#ppt_x"/>
                                          </p:val>
                                        </p:tav>
                                      </p:tavLst>
                                    </p:anim>
                                    <p:anim calcmode="lin" valueType="num">
                                      <p:cBhvr additive="base">
                                        <p:cTn id="31"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9131"/>
                                        </p:tgtEl>
                                        <p:attrNameLst>
                                          <p:attrName>style.visibility</p:attrName>
                                        </p:attrNameLst>
                                      </p:cBhvr>
                                      <p:to>
                                        <p:strVal val="visible"/>
                                      </p:to>
                                    </p:set>
                                    <p:anim calcmode="lin" valueType="num">
                                      <p:cBhvr additive="base">
                                        <p:cTn id="36" dur="500" fill="hold"/>
                                        <p:tgtEl>
                                          <p:spTgt spid="89131"/>
                                        </p:tgtEl>
                                        <p:attrNameLst>
                                          <p:attrName>ppt_x</p:attrName>
                                        </p:attrNameLst>
                                      </p:cBhvr>
                                      <p:tavLst>
                                        <p:tav tm="0">
                                          <p:val>
                                            <p:strVal val="#ppt_x"/>
                                          </p:val>
                                        </p:tav>
                                        <p:tav tm="100000">
                                          <p:val>
                                            <p:strVal val="#ppt_x"/>
                                          </p:val>
                                        </p:tav>
                                      </p:tavLst>
                                    </p:anim>
                                    <p:anim calcmode="lin" valueType="num">
                                      <p:cBhvr additive="base">
                                        <p:cTn id="37" dur="500" fill="hold"/>
                                        <p:tgtEl>
                                          <p:spTgt spid="89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31" grpId="0" animBg="1"/>
      <p:bldP spid="89132" grpId="0" animBg="1"/>
      <p:bldP spid="89133" grpId="0" animBg="1"/>
      <p:bldP spid="89134" grpId="0" animBg="1"/>
      <p:bldP spid="89135" grpId="0" animBg="1"/>
      <p:bldP spid="4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latin typeface="Times New Roman" pitchFamily="18" charset="0"/>
                <a:cs typeface="Times New Roman" pitchFamily="18" charset="0"/>
              </a:rPr>
              <a:t>4.1</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khoản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đỏ</a:t>
            </a:r>
            <a:r>
              <a:rPr lang="en-US" dirty="0" smtClean="0">
                <a:latin typeface="Times New Roman" pitchFamily="18" charset="0"/>
                <a:cs typeface="Times New Roman" pitchFamily="18" charset="0"/>
              </a:rPr>
              <a:t> (Red clause L/C)</a:t>
            </a:r>
            <a:r>
              <a:rPr lang="en-US" sz="5400" dirty="0" smtClean="0">
                <a:latin typeface="Times New Roman" pitchFamily="18" charset="0"/>
                <a:cs typeface="Times New Roman" pitchFamily="18" charset="0"/>
              </a:rPr>
              <a:t/>
            </a:r>
            <a:br>
              <a:rPr lang="en-US" sz="5400" dirty="0" smtClean="0">
                <a:latin typeface="Times New Roman" pitchFamily="18" charset="0"/>
                <a:cs typeface="Times New Roman" pitchFamily="18" charset="0"/>
              </a:rPr>
            </a:br>
            <a:endParaRPr lang="en-US" sz="54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Font typeface="Wingdings" pitchFamily="2" charset="2"/>
              <a:buChar char="v"/>
            </a:pPr>
            <a:r>
              <a:rPr lang="en-US" sz="2400" dirty="0" smtClean="0">
                <a:latin typeface="Times New Roman" pitchFamily="18" charset="0"/>
                <a:cs typeface="Times New Roman" pitchFamily="18" charset="0"/>
              </a:rPr>
              <a:t>Là </a:t>
            </a:r>
            <a:r>
              <a:rPr lang="en-US" sz="2400" dirty="0" err="1" smtClean="0">
                <a:latin typeface="Times New Roman" pitchFamily="18" charset="0"/>
                <a:cs typeface="Times New Roman" pitchFamily="18" charset="0"/>
              </a:rPr>
              <a:t>loại</a:t>
            </a:r>
            <a:r>
              <a:rPr lang="en-US" sz="2400" dirty="0" smtClean="0">
                <a:latin typeface="Times New Roman" pitchFamily="18" charset="0"/>
                <a:cs typeface="Times New Roman" pitchFamily="18" charset="0"/>
              </a:rPr>
              <a:t> L/C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1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khoản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rõ</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khoản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biệt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ủy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báo</a:t>
            </a:r>
            <a:r>
              <a:rPr lang="en-US" sz="2400" dirty="0" smtClean="0">
                <a:latin typeface="Times New Roman" pitchFamily="18" charset="0"/>
                <a:cs typeface="Times New Roman" pitchFamily="18" charset="0"/>
              </a:rPr>
              <a:t> (hay </a:t>
            </a:r>
            <a:r>
              <a:rPr lang="en-US" sz="2400" dirty="0" err="1" smtClean="0">
                <a:latin typeface="Times New Roman" pitchFamily="18" charset="0"/>
                <a:cs typeface="Times New Roman" pitchFamily="18" charset="0"/>
              </a:rPr>
              <a:t>ngân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ngân</a:t>
            </a:r>
            <a:r>
              <a:rPr lang="en-US" sz="2400" dirty="0" smtClean="0">
                <a:latin typeface="Times New Roman" pitchFamily="18" charset="0"/>
                <a:cs typeface="Times New Roman" pitchFamily="18" charset="0"/>
              </a:rPr>
              <a:t> </a:t>
            </a:r>
            <a:r>
              <a:rPr lang="en-US" sz="2400" err="1" smtClean="0">
                <a:latin typeface="Times New Roman" pitchFamily="18" charset="0"/>
                <a:cs typeface="Times New Roman" pitchFamily="18" charset="0"/>
              </a:rPr>
              <a:t>hàng</a:t>
            </a:r>
            <a:r>
              <a:rPr lang="en-US" sz="2400" smtClean="0">
                <a:latin typeface="Times New Roman" pitchFamily="18" charset="0"/>
                <a:cs typeface="Times New Roman" pitchFamily="18" charset="0"/>
              </a:rPr>
              <a:t> </a:t>
            </a:r>
            <a:r>
              <a:rPr lang="en-US" smtClean="0">
                <a:latin typeface="Times New Roman" pitchFamily="18" charset="0"/>
                <a:cs typeface="Times New Roman" pitchFamily="18" charset="0"/>
              </a:rPr>
              <a:t>chiết khấu</a:t>
            </a:r>
            <a:r>
              <a:rPr lang="en-US" sz="240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1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hàng</a:t>
            </a:r>
            <a:r>
              <a:rPr lang="en-US" sz="2400" dirty="0" smtClean="0">
                <a:latin typeface="Times New Roman" pitchFamily="18" charset="0"/>
                <a:cs typeface="Times New Roman" pitchFamily="18" charset="0"/>
              </a:rPr>
              <a:t> </a:t>
            </a:r>
          </a:p>
          <a:p>
            <a:pPr>
              <a:buFont typeface="Wingdings" pitchFamily="2" charset="2"/>
              <a:buChar char="v"/>
            </a:pPr>
            <a:r>
              <a:rPr lang="en-US" sz="2400" dirty="0" err="1" smtClean="0">
                <a:latin typeface="Times New Roman" pitchFamily="18" charset="0"/>
                <a:cs typeface="Times New Roman" pitchFamily="18" charset="0"/>
              </a:rPr>
              <a:t>Áp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lâm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sản</a:t>
            </a:r>
            <a:endParaRPr lang="en-US" sz="2400" dirty="0" smtClean="0">
              <a:latin typeface="Times New Roman" pitchFamily="18" charset="0"/>
              <a:cs typeface="Times New Roman" pitchFamily="18" charset="0"/>
            </a:endParaRPr>
          </a:p>
          <a:p>
            <a:pPr>
              <a:buFont typeface="Wingdings" pitchFamily="2" charset="2"/>
              <a:buChar char="v"/>
            </a:pPr>
            <a:r>
              <a:rPr lang="en-US" sz="2400" dirty="0" err="1" smtClean="0">
                <a:latin typeface="Times New Roman" pitchFamily="18" charset="0"/>
                <a:cs typeface="Times New Roman" pitchFamily="18" charset="0"/>
              </a:rPr>
              <a:t>Bên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vê</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có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xuất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khẩu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định</a:t>
            </a:r>
            <a:r>
              <a:rPr lang="en-US" sz="2400" dirty="0" smtClean="0">
                <a:latin typeface="Times New Roman" pitchFamily="18" charset="0"/>
                <a:cs typeface="Times New Roman" pitchFamily="18" charset="0"/>
              </a:rPr>
              <a:t>.</a:t>
            </a:r>
          </a:p>
          <a:p>
            <a:pPr>
              <a:buFont typeface="Wingdings" pitchFamily="2" charset="2"/>
              <a:buChar char="v"/>
            </a:pPr>
            <a:r>
              <a:rPr lang="en-US" sz="2400" dirty="0" err="1" smtClean="0">
                <a:latin typeface="Times New Roman" pitchFamily="18" charset="0"/>
                <a:cs typeface="Times New Roman" pitchFamily="18" charset="0"/>
              </a:rPr>
              <a:t>Bên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mua</a:t>
            </a:r>
            <a:r>
              <a:rPr lang="en-US" sz="2400" dirty="0" smtClean="0">
                <a:latin typeface="Times New Roman" pitchFamily="18" charset="0"/>
                <a:cs typeface="Times New Roman" pitchFamily="18" charset="0"/>
              </a:rPr>
              <a:t> sẽ </a:t>
            </a:r>
            <a:r>
              <a:rPr lang="en-US" sz="2400" dirty="0" err="1" smtClean="0">
                <a:latin typeface="Times New Roman" pitchFamily="18" charset="0"/>
                <a:cs typeface="Times New Roman" pitchFamily="18" charset="0"/>
              </a:rPr>
              <a:t>mua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mềm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nguồn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khẩu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Nhưng</a:t>
            </a:r>
            <a:r>
              <a:rPr lang="en-US" sz="2400" dirty="0" smtClean="0">
                <a:latin typeface="Times New Roman" pitchFamily="18" charset="0"/>
                <a:cs typeface="Times New Roman" pitchFamily="18" charset="0"/>
              </a:rPr>
              <a:t> họ </a:t>
            </a:r>
            <a:r>
              <a:rPr lang="en-US" sz="2400" dirty="0" err="1" smtClean="0">
                <a:latin typeface="Times New Roman" pitchFamily="18" charset="0"/>
                <a:cs typeface="Times New Roman" pitchFamily="18" charset="0"/>
              </a:rPr>
              <a:t>phải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mở</a:t>
            </a:r>
            <a:r>
              <a:rPr lang="en-US" sz="2400" dirty="0" smtClean="0">
                <a:latin typeface="Times New Roman" pitchFamily="18" charset="0"/>
                <a:cs typeface="Times New Roman" pitchFamily="18" charset="0"/>
              </a:rPr>
              <a:t> L/C </a:t>
            </a:r>
            <a:r>
              <a:rPr lang="en-US" sz="2400" dirty="0" err="1" smtClean="0">
                <a:latin typeface="Times New Roman" pitchFamily="18" charset="0"/>
                <a:cs typeface="Times New Roman" pitchFamily="18" charset="0"/>
              </a:rPr>
              <a:t>sớm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chịu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rủi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vê</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việc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ứng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trước</a:t>
            </a:r>
            <a:r>
              <a:rPr lang="en-US" sz="2400" dirty="0" smtClean="0">
                <a:latin typeface="Times New Roman" pitchFamily="18" charset="0"/>
                <a:cs typeface="Times New Roman" pitchFamily="18" charset="0"/>
              </a:rPr>
              <a:t>.</a:t>
            </a:r>
          </a:p>
          <a:p>
            <a:pPr>
              <a:buNone/>
            </a:pPr>
            <a:endParaRPr lang="en-US" sz="2400" dirty="0">
              <a:latin typeface="Times New Roman" pitchFamily="18" charset="0"/>
              <a:cs typeface="Times New Roman" pitchFamily="18" charset="0"/>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Autofit/>
          </a:bodyPr>
          <a:lstStyle/>
          <a:p>
            <a:r>
              <a:rPr lang="en-US" sz="3200" dirty="0" err="1" smtClean="0"/>
              <a:t>Quy</a:t>
            </a:r>
            <a:r>
              <a:rPr lang="en-US" sz="3200" dirty="0" smtClean="0"/>
              <a:t> </a:t>
            </a:r>
            <a:r>
              <a:rPr lang="en-US" sz="3200" dirty="0" err="1" smtClean="0"/>
              <a:t>trình</a:t>
            </a:r>
            <a:r>
              <a:rPr lang="en-US" sz="3200" dirty="0" smtClean="0"/>
              <a:t> </a:t>
            </a:r>
            <a:r>
              <a:rPr lang="en-US" sz="3200" dirty="0" err="1" smtClean="0"/>
              <a:t>nghiệp</a:t>
            </a:r>
            <a:r>
              <a:rPr lang="en-US" sz="3200" dirty="0" smtClean="0"/>
              <a:t> </a:t>
            </a:r>
            <a:r>
              <a:rPr lang="en-US" sz="3200" dirty="0" err="1" smtClean="0"/>
              <a:t>vụ</a:t>
            </a:r>
            <a:r>
              <a:rPr lang="en-US" sz="3200" dirty="0" smtClean="0"/>
              <a:t> L/C </a:t>
            </a:r>
            <a:r>
              <a:rPr lang="en-US" sz="3200" dirty="0" err="1" smtClean="0"/>
              <a:t>điều</a:t>
            </a:r>
            <a:r>
              <a:rPr lang="en-US" sz="3200" dirty="0" smtClean="0"/>
              <a:t> </a:t>
            </a:r>
            <a:r>
              <a:rPr lang="en-US" sz="3200" dirty="0" err="1" smtClean="0"/>
              <a:t>khoản</a:t>
            </a:r>
            <a:r>
              <a:rPr lang="en-US" sz="3200" dirty="0" smtClean="0"/>
              <a:t> </a:t>
            </a:r>
            <a:r>
              <a:rPr lang="en-US" sz="3200" dirty="0" err="1" smtClean="0"/>
              <a:t>đỏ</a:t>
            </a:r>
            <a:endParaRPr lang="en-US" sz="3200" dirty="0"/>
          </a:p>
        </p:txBody>
      </p:sp>
      <p:cxnSp>
        <p:nvCxnSpPr>
          <p:cNvPr id="9" name="Straight Arrow Connector 8"/>
          <p:cNvCxnSpPr/>
          <p:nvPr/>
        </p:nvCxnSpPr>
        <p:spPr>
          <a:xfrm>
            <a:off x="2971800" y="1371600"/>
            <a:ext cx="25146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124200" y="990600"/>
            <a:ext cx="2667000" cy="369332"/>
          </a:xfrm>
          <a:prstGeom prst="rect">
            <a:avLst/>
          </a:prstGeom>
          <a:noFill/>
        </p:spPr>
        <p:txBody>
          <a:bodyPr wrap="square" rtlCol="0">
            <a:spAutoFit/>
          </a:bodyPr>
          <a:lstStyle/>
          <a:p>
            <a:r>
              <a:rPr lang="en-US" dirty="0" err="1" smtClean="0"/>
              <a:t>Hợp</a:t>
            </a:r>
            <a:r>
              <a:rPr lang="en-US" dirty="0" smtClean="0"/>
              <a:t> </a:t>
            </a:r>
            <a:r>
              <a:rPr lang="en-US" dirty="0" err="1" smtClean="0"/>
              <a:t>đồng</a:t>
            </a:r>
            <a:r>
              <a:rPr lang="en-US" dirty="0" smtClean="0"/>
              <a:t> </a:t>
            </a:r>
            <a:r>
              <a:rPr lang="en-US" dirty="0" err="1" smtClean="0"/>
              <a:t>ngoại</a:t>
            </a:r>
            <a:r>
              <a:rPr lang="en-US" dirty="0" smtClean="0"/>
              <a:t> </a:t>
            </a:r>
            <a:r>
              <a:rPr lang="en-US" dirty="0" err="1" smtClean="0"/>
              <a:t>thương</a:t>
            </a:r>
            <a:endParaRPr lang="en-US" dirty="0"/>
          </a:p>
        </p:txBody>
      </p:sp>
      <p:cxnSp>
        <p:nvCxnSpPr>
          <p:cNvPr id="12" name="Straight Arrow Connector 11"/>
          <p:cNvCxnSpPr/>
          <p:nvPr/>
        </p:nvCxnSpPr>
        <p:spPr>
          <a:xfrm>
            <a:off x="2971800" y="1752600"/>
            <a:ext cx="2514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124200" y="1828800"/>
            <a:ext cx="2286000" cy="381000"/>
          </a:xfrm>
          <a:prstGeom prst="rect">
            <a:avLst/>
          </a:prstGeom>
          <a:noFill/>
        </p:spPr>
        <p:txBody>
          <a:bodyPr wrap="square" rtlCol="0">
            <a:spAutoFit/>
          </a:bodyPr>
          <a:lstStyle/>
          <a:p>
            <a:r>
              <a:rPr lang="en-US" dirty="0" smtClean="0"/>
              <a:t>4. </a:t>
            </a:r>
            <a:r>
              <a:rPr lang="en-US" dirty="0" err="1" smtClean="0"/>
              <a:t>Hàng</a:t>
            </a:r>
            <a:r>
              <a:rPr lang="en-US" dirty="0" smtClean="0"/>
              <a:t> </a:t>
            </a:r>
            <a:r>
              <a:rPr lang="en-US" dirty="0" err="1" smtClean="0"/>
              <a:t>hóa</a:t>
            </a:r>
            <a:endParaRPr lang="en-US" dirty="0"/>
          </a:p>
        </p:txBody>
      </p:sp>
      <p:cxnSp>
        <p:nvCxnSpPr>
          <p:cNvPr id="16" name="Straight Arrow Connector 15"/>
          <p:cNvCxnSpPr/>
          <p:nvPr/>
        </p:nvCxnSpPr>
        <p:spPr>
          <a:xfrm rot="5400000" flipH="1" flipV="1">
            <a:off x="-610394" y="3657600"/>
            <a:ext cx="27439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0" y="2590800"/>
            <a:ext cx="838200" cy="923330"/>
          </a:xfrm>
          <a:prstGeom prst="rect">
            <a:avLst/>
          </a:prstGeom>
          <a:noFill/>
        </p:spPr>
        <p:txBody>
          <a:bodyPr wrap="square" rtlCol="0">
            <a:spAutoFit/>
          </a:bodyPr>
          <a:lstStyle/>
          <a:p>
            <a:r>
              <a:rPr lang="en-US" dirty="0" smtClean="0"/>
              <a:t>9. </a:t>
            </a:r>
            <a:r>
              <a:rPr lang="en-US" dirty="0" err="1" smtClean="0"/>
              <a:t>Thanh</a:t>
            </a:r>
            <a:r>
              <a:rPr lang="en-US" dirty="0" smtClean="0"/>
              <a:t> </a:t>
            </a:r>
            <a:r>
              <a:rPr lang="en-US" dirty="0" err="1" smtClean="0"/>
              <a:t>toán</a:t>
            </a:r>
            <a:endParaRPr lang="en-US" dirty="0"/>
          </a:p>
        </p:txBody>
      </p:sp>
      <p:cxnSp>
        <p:nvCxnSpPr>
          <p:cNvPr id="25" name="Straight Arrow Connector 24"/>
          <p:cNvCxnSpPr/>
          <p:nvPr/>
        </p:nvCxnSpPr>
        <p:spPr>
          <a:xfrm rot="5400000">
            <a:off x="-342106" y="3618706"/>
            <a:ext cx="2667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14400" y="2514600"/>
            <a:ext cx="838200" cy="1477328"/>
          </a:xfrm>
          <a:prstGeom prst="rect">
            <a:avLst/>
          </a:prstGeom>
          <a:noFill/>
        </p:spPr>
        <p:txBody>
          <a:bodyPr wrap="square" rtlCol="0">
            <a:spAutoFit/>
          </a:bodyPr>
          <a:lstStyle/>
          <a:p>
            <a:r>
              <a:rPr lang="en-US" dirty="0" smtClean="0"/>
              <a:t>5. </a:t>
            </a:r>
            <a:r>
              <a:rPr lang="en-US" dirty="0" err="1" smtClean="0"/>
              <a:t>Bộ</a:t>
            </a:r>
            <a:r>
              <a:rPr lang="en-US" dirty="0" smtClean="0"/>
              <a:t> </a:t>
            </a:r>
            <a:r>
              <a:rPr lang="en-US" dirty="0" err="1" smtClean="0"/>
              <a:t>chứng</a:t>
            </a:r>
            <a:r>
              <a:rPr lang="en-US" dirty="0" smtClean="0"/>
              <a:t> </a:t>
            </a:r>
            <a:r>
              <a:rPr lang="en-US" dirty="0" err="1" smtClean="0"/>
              <a:t>từ</a:t>
            </a:r>
            <a:r>
              <a:rPr lang="en-US" dirty="0" smtClean="0"/>
              <a:t> + </a:t>
            </a:r>
            <a:r>
              <a:rPr lang="en-US" dirty="0" err="1" smtClean="0"/>
              <a:t>hối</a:t>
            </a:r>
            <a:r>
              <a:rPr lang="en-US" dirty="0" smtClean="0"/>
              <a:t> </a:t>
            </a:r>
            <a:r>
              <a:rPr lang="en-US" dirty="0" err="1" smtClean="0"/>
              <a:t>phiếu</a:t>
            </a:r>
            <a:endParaRPr lang="en-US" dirty="0"/>
          </a:p>
        </p:txBody>
      </p:sp>
      <p:cxnSp>
        <p:nvCxnSpPr>
          <p:cNvPr id="29" name="Straight Arrow Connector 28"/>
          <p:cNvCxnSpPr/>
          <p:nvPr/>
        </p:nvCxnSpPr>
        <p:spPr>
          <a:xfrm rot="5400000" flipH="1" flipV="1">
            <a:off x="419894" y="3694906"/>
            <a:ext cx="2514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00200" y="4343400"/>
            <a:ext cx="457200" cy="381000"/>
          </a:xfrm>
          <a:prstGeom prst="rect">
            <a:avLst/>
          </a:prstGeom>
          <a:noFill/>
        </p:spPr>
        <p:txBody>
          <a:bodyPr wrap="square" rtlCol="0">
            <a:spAutoFit/>
          </a:bodyPr>
          <a:lstStyle/>
          <a:p>
            <a:r>
              <a:rPr lang="en-US" dirty="0" smtClean="0"/>
              <a:t>2</a:t>
            </a:r>
            <a:endParaRPr lang="en-US" dirty="0"/>
          </a:p>
        </p:txBody>
      </p:sp>
      <p:cxnSp>
        <p:nvCxnSpPr>
          <p:cNvPr id="34" name="Straight Arrow Connector 33"/>
          <p:cNvCxnSpPr/>
          <p:nvPr/>
        </p:nvCxnSpPr>
        <p:spPr>
          <a:xfrm rot="5400000" flipH="1" flipV="1">
            <a:off x="1028700" y="3695700"/>
            <a:ext cx="2667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286000" y="2819400"/>
            <a:ext cx="762000" cy="369332"/>
          </a:xfrm>
          <a:prstGeom prst="rect">
            <a:avLst/>
          </a:prstGeom>
          <a:noFill/>
        </p:spPr>
        <p:txBody>
          <a:bodyPr wrap="square" rtlCol="0">
            <a:spAutoFit/>
          </a:bodyPr>
          <a:lstStyle/>
          <a:p>
            <a:r>
              <a:rPr lang="en-US" dirty="0" smtClean="0"/>
              <a:t>3. L/C</a:t>
            </a:r>
            <a:endParaRPr lang="en-US" dirty="0"/>
          </a:p>
        </p:txBody>
      </p:sp>
      <p:cxnSp>
        <p:nvCxnSpPr>
          <p:cNvPr id="37" name="Straight Arrow Connector 36"/>
          <p:cNvCxnSpPr/>
          <p:nvPr/>
        </p:nvCxnSpPr>
        <p:spPr>
          <a:xfrm rot="5400000">
            <a:off x="4762500" y="3619500"/>
            <a:ext cx="25153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257800" y="2819400"/>
            <a:ext cx="762000" cy="1200329"/>
          </a:xfrm>
          <a:prstGeom prst="rect">
            <a:avLst/>
          </a:prstGeom>
          <a:noFill/>
        </p:spPr>
        <p:txBody>
          <a:bodyPr wrap="square" rtlCol="0">
            <a:spAutoFit/>
          </a:bodyPr>
          <a:lstStyle/>
          <a:p>
            <a:r>
              <a:rPr lang="en-US" dirty="0" smtClean="0"/>
              <a:t>1.Đơn </a:t>
            </a:r>
            <a:r>
              <a:rPr lang="en-US" dirty="0" err="1" smtClean="0"/>
              <a:t>xin</a:t>
            </a:r>
            <a:r>
              <a:rPr lang="en-US" dirty="0" smtClean="0"/>
              <a:t> </a:t>
            </a:r>
            <a:r>
              <a:rPr lang="en-US" dirty="0" err="1" smtClean="0"/>
              <a:t>mở</a:t>
            </a:r>
            <a:r>
              <a:rPr lang="en-US" dirty="0" smtClean="0"/>
              <a:t> L/C</a:t>
            </a:r>
            <a:endParaRPr lang="en-US" dirty="0"/>
          </a:p>
        </p:txBody>
      </p:sp>
      <p:cxnSp>
        <p:nvCxnSpPr>
          <p:cNvPr id="51" name="Straight Arrow Connector 50"/>
          <p:cNvCxnSpPr/>
          <p:nvPr/>
        </p:nvCxnSpPr>
        <p:spPr>
          <a:xfrm rot="5400000" flipH="1" flipV="1">
            <a:off x="5600700" y="36195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6248400" y="2743200"/>
            <a:ext cx="838200" cy="923330"/>
          </a:xfrm>
          <a:prstGeom prst="rect">
            <a:avLst/>
          </a:prstGeom>
          <a:noFill/>
        </p:spPr>
        <p:txBody>
          <a:bodyPr wrap="square" rtlCol="0">
            <a:spAutoFit/>
          </a:bodyPr>
          <a:lstStyle/>
          <a:p>
            <a:r>
              <a:rPr lang="en-US" dirty="0" smtClean="0"/>
              <a:t>6. </a:t>
            </a:r>
            <a:r>
              <a:rPr lang="en-US" dirty="0" err="1" smtClean="0"/>
              <a:t>Bộ</a:t>
            </a:r>
            <a:r>
              <a:rPr lang="en-US" dirty="0" smtClean="0"/>
              <a:t> </a:t>
            </a:r>
            <a:r>
              <a:rPr lang="en-US" dirty="0" err="1" smtClean="0"/>
              <a:t>chứng</a:t>
            </a:r>
            <a:r>
              <a:rPr lang="en-US" dirty="0" smtClean="0"/>
              <a:t> </a:t>
            </a:r>
            <a:r>
              <a:rPr lang="en-US" dirty="0" err="1" smtClean="0"/>
              <a:t>từ</a:t>
            </a:r>
            <a:endParaRPr lang="en-US" dirty="0"/>
          </a:p>
        </p:txBody>
      </p:sp>
      <p:cxnSp>
        <p:nvCxnSpPr>
          <p:cNvPr id="54" name="Straight Arrow Connector 53"/>
          <p:cNvCxnSpPr/>
          <p:nvPr/>
        </p:nvCxnSpPr>
        <p:spPr>
          <a:xfrm rot="5400000">
            <a:off x="6439694" y="3619500"/>
            <a:ext cx="2361406"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543800" y="2895600"/>
            <a:ext cx="914400" cy="923330"/>
          </a:xfrm>
          <a:prstGeom prst="rect">
            <a:avLst/>
          </a:prstGeom>
          <a:noFill/>
        </p:spPr>
        <p:txBody>
          <a:bodyPr wrap="square" rtlCol="0">
            <a:spAutoFit/>
          </a:bodyPr>
          <a:lstStyle/>
          <a:p>
            <a:r>
              <a:rPr lang="en-US" dirty="0" smtClean="0"/>
              <a:t>7. </a:t>
            </a:r>
            <a:r>
              <a:rPr lang="en-US" dirty="0" err="1" smtClean="0"/>
              <a:t>Thanh</a:t>
            </a:r>
            <a:r>
              <a:rPr lang="en-US" dirty="0" smtClean="0"/>
              <a:t> </a:t>
            </a:r>
            <a:r>
              <a:rPr lang="en-US" dirty="0" err="1" smtClean="0"/>
              <a:t>toán</a:t>
            </a:r>
            <a:endParaRPr lang="en-US" dirty="0"/>
          </a:p>
        </p:txBody>
      </p:sp>
      <p:cxnSp>
        <p:nvCxnSpPr>
          <p:cNvPr id="59" name="Straight Arrow Connector 58"/>
          <p:cNvCxnSpPr/>
          <p:nvPr/>
        </p:nvCxnSpPr>
        <p:spPr>
          <a:xfrm rot="10800000">
            <a:off x="3124200" y="5105400"/>
            <a:ext cx="2590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10800000">
            <a:off x="3124200" y="5638800"/>
            <a:ext cx="2667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3048000" y="6172200"/>
            <a:ext cx="2590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10800000">
            <a:off x="3124200" y="6553200"/>
            <a:ext cx="2590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429000" y="4724400"/>
            <a:ext cx="1905000" cy="369332"/>
          </a:xfrm>
          <a:prstGeom prst="rect">
            <a:avLst/>
          </a:prstGeom>
          <a:noFill/>
        </p:spPr>
        <p:txBody>
          <a:bodyPr wrap="square" rtlCol="0">
            <a:spAutoFit/>
          </a:bodyPr>
          <a:lstStyle/>
          <a:p>
            <a:r>
              <a:rPr lang="en-US" dirty="0" smtClean="0"/>
              <a:t>3.L/C</a:t>
            </a:r>
            <a:endParaRPr lang="en-US" dirty="0"/>
          </a:p>
        </p:txBody>
      </p:sp>
      <p:sp>
        <p:nvSpPr>
          <p:cNvPr id="73" name="TextBox 72"/>
          <p:cNvSpPr txBox="1"/>
          <p:nvPr/>
        </p:nvSpPr>
        <p:spPr>
          <a:xfrm>
            <a:off x="3124200" y="5257800"/>
            <a:ext cx="2590800" cy="369332"/>
          </a:xfrm>
          <a:prstGeom prst="rect">
            <a:avLst/>
          </a:prstGeom>
          <a:noFill/>
        </p:spPr>
        <p:txBody>
          <a:bodyPr wrap="square" rtlCol="0">
            <a:spAutoFit/>
          </a:bodyPr>
          <a:lstStyle/>
          <a:p>
            <a:r>
              <a:rPr lang="en-US" dirty="0" smtClean="0"/>
              <a:t>2. </a:t>
            </a:r>
            <a:r>
              <a:rPr lang="en-US" dirty="0" err="1" smtClean="0"/>
              <a:t>Tiền</a:t>
            </a:r>
            <a:r>
              <a:rPr lang="en-US" dirty="0" smtClean="0"/>
              <a:t> </a:t>
            </a:r>
            <a:r>
              <a:rPr lang="en-US" dirty="0" err="1" smtClean="0"/>
              <a:t>ứng</a:t>
            </a:r>
            <a:r>
              <a:rPr lang="en-US" dirty="0" smtClean="0"/>
              <a:t> </a:t>
            </a:r>
            <a:r>
              <a:rPr lang="en-US" dirty="0" err="1" smtClean="0"/>
              <a:t>trước</a:t>
            </a:r>
            <a:endParaRPr lang="en-US" dirty="0"/>
          </a:p>
        </p:txBody>
      </p:sp>
      <p:sp>
        <p:nvSpPr>
          <p:cNvPr id="74" name="TextBox 73"/>
          <p:cNvSpPr txBox="1"/>
          <p:nvPr/>
        </p:nvSpPr>
        <p:spPr>
          <a:xfrm>
            <a:off x="3124200" y="5791200"/>
            <a:ext cx="2590800" cy="646331"/>
          </a:xfrm>
          <a:prstGeom prst="rect">
            <a:avLst/>
          </a:prstGeom>
          <a:noFill/>
        </p:spPr>
        <p:txBody>
          <a:bodyPr wrap="square" rtlCol="0">
            <a:spAutoFit/>
          </a:bodyPr>
          <a:lstStyle/>
          <a:p>
            <a:r>
              <a:rPr lang="en-US" dirty="0" smtClean="0"/>
              <a:t>5.Bộ </a:t>
            </a:r>
            <a:r>
              <a:rPr lang="en-US" dirty="0" err="1" smtClean="0"/>
              <a:t>chứng</a:t>
            </a:r>
            <a:r>
              <a:rPr lang="en-US" dirty="0" smtClean="0"/>
              <a:t> </a:t>
            </a:r>
            <a:r>
              <a:rPr lang="en-US" dirty="0" err="1" smtClean="0"/>
              <a:t>từ</a:t>
            </a:r>
            <a:r>
              <a:rPr lang="en-US" dirty="0" smtClean="0"/>
              <a:t> + </a:t>
            </a:r>
            <a:r>
              <a:rPr lang="en-US" dirty="0" err="1" smtClean="0"/>
              <a:t>hối</a:t>
            </a:r>
            <a:r>
              <a:rPr lang="en-US" dirty="0" smtClean="0"/>
              <a:t> </a:t>
            </a:r>
            <a:r>
              <a:rPr lang="en-US" dirty="0" err="1" smtClean="0"/>
              <a:t>phiếu</a:t>
            </a:r>
            <a:r>
              <a:rPr lang="en-US" dirty="0" smtClean="0"/>
              <a:t> + </a:t>
            </a:r>
            <a:r>
              <a:rPr lang="en-US" dirty="0" err="1" smtClean="0"/>
              <a:t>thư</a:t>
            </a:r>
            <a:r>
              <a:rPr lang="en-US" dirty="0" smtClean="0"/>
              <a:t> </a:t>
            </a:r>
            <a:r>
              <a:rPr lang="en-US" dirty="0" err="1" smtClean="0"/>
              <a:t>đòi</a:t>
            </a:r>
            <a:r>
              <a:rPr lang="en-US" dirty="0" smtClean="0"/>
              <a:t> </a:t>
            </a:r>
            <a:r>
              <a:rPr lang="en-US" dirty="0" err="1" smtClean="0"/>
              <a:t>tiền</a:t>
            </a:r>
            <a:endParaRPr lang="en-US" dirty="0"/>
          </a:p>
        </p:txBody>
      </p:sp>
      <p:sp>
        <p:nvSpPr>
          <p:cNvPr id="75" name="TextBox 74"/>
          <p:cNvSpPr txBox="1"/>
          <p:nvPr/>
        </p:nvSpPr>
        <p:spPr>
          <a:xfrm>
            <a:off x="3276600" y="6400800"/>
            <a:ext cx="2590800" cy="369332"/>
          </a:xfrm>
          <a:prstGeom prst="rect">
            <a:avLst/>
          </a:prstGeom>
          <a:noFill/>
        </p:spPr>
        <p:txBody>
          <a:bodyPr wrap="square" rtlCol="0">
            <a:spAutoFit/>
          </a:bodyPr>
          <a:lstStyle/>
          <a:p>
            <a:r>
              <a:rPr lang="en-US" dirty="0" smtClean="0"/>
              <a:t>8.Thanh </a:t>
            </a:r>
            <a:r>
              <a:rPr lang="en-US" dirty="0" err="1" smtClean="0"/>
              <a:t>toán</a:t>
            </a:r>
            <a:endParaRPr lang="en-US" dirty="0"/>
          </a:p>
        </p:txBody>
      </p:sp>
      <p:sp>
        <p:nvSpPr>
          <p:cNvPr id="36" name="Rounded Rectangle 35"/>
          <p:cNvSpPr/>
          <p:nvPr/>
        </p:nvSpPr>
        <p:spPr>
          <a:xfrm>
            <a:off x="5943600" y="1066800"/>
            <a:ext cx="2209800" cy="1219200"/>
          </a:xfrm>
          <a:prstGeom prst="roundRect">
            <a:avLst/>
          </a:prstGeom>
          <a:effectLst>
            <a:glow rad="101600">
              <a:schemeClr val="accent4">
                <a:satMod val="175000"/>
                <a:alpha val="40000"/>
              </a:schemeClr>
            </a:glow>
            <a:outerShdw blurRad="65500" dist="38100" dir="54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smtClean="0"/>
              <a:t>Nhà nhập khẩu</a:t>
            </a:r>
            <a:endParaRPr lang="en-US" sz="2400"/>
          </a:p>
        </p:txBody>
      </p:sp>
      <p:sp>
        <p:nvSpPr>
          <p:cNvPr id="40" name="Rounded Rectangle 39"/>
          <p:cNvSpPr/>
          <p:nvPr/>
        </p:nvSpPr>
        <p:spPr>
          <a:xfrm>
            <a:off x="609600" y="1066800"/>
            <a:ext cx="2209800" cy="1143000"/>
          </a:xfrm>
          <a:prstGeom prst="roundRect">
            <a:avLst/>
          </a:prstGeom>
          <a:effectLst>
            <a:glow rad="101600">
              <a:schemeClr val="accent5">
                <a:satMod val="175000"/>
                <a:alpha val="40000"/>
              </a:schemeClr>
            </a:glow>
            <a:outerShdw blurRad="65500" dist="38100" dir="54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smtClean="0"/>
              <a:t>Nhà xuất khẩu</a:t>
            </a:r>
            <a:endParaRPr lang="en-US" sz="2400"/>
          </a:p>
        </p:txBody>
      </p:sp>
      <p:sp>
        <p:nvSpPr>
          <p:cNvPr id="41" name="Rounded Rectangle 40"/>
          <p:cNvSpPr/>
          <p:nvPr/>
        </p:nvSpPr>
        <p:spPr>
          <a:xfrm>
            <a:off x="609600" y="5029200"/>
            <a:ext cx="2286000" cy="1447800"/>
          </a:xfrm>
          <a:prstGeom prst="roundRect">
            <a:avLst/>
          </a:prstGeom>
          <a:effectLst>
            <a:glow rad="101600">
              <a:schemeClr val="accent4">
                <a:satMod val="175000"/>
                <a:alpha val="40000"/>
              </a:schemeClr>
            </a:glow>
            <a:outerShdw blurRad="65500" dist="38100" dir="54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smtClean="0"/>
              <a:t>Ngân hàng thông báo/ Ngân hàng trả tiền</a:t>
            </a:r>
            <a:endParaRPr lang="en-US" sz="2400"/>
          </a:p>
        </p:txBody>
      </p:sp>
      <p:sp>
        <p:nvSpPr>
          <p:cNvPr id="43" name="Rounded Rectangle 42"/>
          <p:cNvSpPr/>
          <p:nvPr/>
        </p:nvSpPr>
        <p:spPr>
          <a:xfrm>
            <a:off x="5943600" y="4953000"/>
            <a:ext cx="2362200" cy="1524000"/>
          </a:xfrm>
          <a:prstGeom prst="roundRect">
            <a:avLst/>
          </a:prstGeom>
          <a:effectLst>
            <a:glow rad="101600">
              <a:schemeClr val="accent4">
                <a:satMod val="175000"/>
                <a:alpha val="40000"/>
              </a:schemeClr>
            </a:glow>
            <a:outerShdw blurRad="65500" dist="38100" dir="5400000" rotWithShape="0">
              <a:srgbClr val="000000">
                <a:alpha val="4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smtClean="0"/>
              <a:t>Ngân hàng Phát hành</a:t>
            </a: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ox(in)">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diamond(in)">
                                      <p:cBhvr>
                                        <p:cTn id="22" dur="20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box(in)">
                                      <p:cBhvr>
                                        <p:cTn id="27" dur="500"/>
                                        <p:tgtEl>
                                          <p:spTgt spid="66"/>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diamond(in)">
                                      <p:cBhvr>
                                        <p:cTn id="32" dur="2000"/>
                                        <p:tgtEl>
                                          <p:spTgt spid="73"/>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diamond(in)">
                                      <p:cBhvr>
                                        <p:cTn id="37" dur="20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checkerboard(across)">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nodeType="click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diamond(in)">
                                      <p:cBhvr>
                                        <p:cTn id="47" dur="2000"/>
                                        <p:tgtEl>
                                          <p:spTgt spid="59"/>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box(in)">
                                      <p:cBhvr>
                                        <p:cTn id="52" dur="500"/>
                                        <p:tgtEl>
                                          <p:spTgt spid="72"/>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diamond(in)">
                                      <p:cBhvr>
                                        <p:cTn id="57" dur="20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diamond(in)">
                                      <p:cBhvr>
                                        <p:cTn id="62" dur="20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checkerboard(across)">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diamond(in)">
                                      <p:cBhvr>
                                        <p:cTn id="72" dur="20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diamond(in)">
                                      <p:cBhvr>
                                        <p:cTn id="77" dur="2000"/>
                                        <p:tgtEl>
                                          <p:spTgt spid="25"/>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16" fill="hold" grpId="0" nodeType="click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diamond(in)">
                                      <p:cBhvr>
                                        <p:cTn id="82" dur="20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8" presetClass="entr" presetSubtype="16" fill="hold" nodeType="clickEffect">
                                  <p:stCondLst>
                                    <p:cond delay="0"/>
                                  </p:stCondLst>
                                  <p:childTnLst>
                                    <p:set>
                                      <p:cBhvr>
                                        <p:cTn id="86" dur="1" fill="hold">
                                          <p:stCondLst>
                                            <p:cond delay="0"/>
                                          </p:stCondLst>
                                        </p:cTn>
                                        <p:tgtEl>
                                          <p:spTgt spid="68"/>
                                        </p:tgtEl>
                                        <p:attrNameLst>
                                          <p:attrName>style.visibility</p:attrName>
                                        </p:attrNameLst>
                                      </p:cBhvr>
                                      <p:to>
                                        <p:strVal val="visible"/>
                                      </p:to>
                                    </p:set>
                                    <p:animEffect transition="in" filter="diamond(in)">
                                      <p:cBhvr>
                                        <p:cTn id="87" dur="2000"/>
                                        <p:tgtEl>
                                          <p:spTgt spid="68"/>
                                        </p:tgtEl>
                                      </p:cBhvr>
                                    </p:animEffect>
                                  </p:childTnLst>
                                </p:cTn>
                              </p:par>
                            </p:childTnLst>
                          </p:cTn>
                        </p:par>
                      </p:childTnLst>
                    </p:cTn>
                  </p:par>
                  <p:par>
                    <p:cTn id="88" fill="hold">
                      <p:stCondLst>
                        <p:cond delay="indefinite"/>
                      </p:stCondLst>
                      <p:childTnLst>
                        <p:par>
                          <p:cTn id="89" fill="hold">
                            <p:stCondLst>
                              <p:cond delay="0"/>
                            </p:stCondLst>
                            <p:childTnLst>
                              <p:par>
                                <p:cTn id="90" presetID="8" presetClass="entr" presetSubtype="16" fill="hold" grpId="0" nodeType="click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diamond(in)">
                                      <p:cBhvr>
                                        <p:cTn id="92" dur="2000"/>
                                        <p:tgtEl>
                                          <p:spTgt spid="74"/>
                                        </p:tgtEl>
                                      </p:cBhvr>
                                    </p:animEffect>
                                  </p:childTnLst>
                                </p:cTn>
                              </p:par>
                            </p:childTnLst>
                          </p:cTn>
                        </p:par>
                      </p:childTnLst>
                    </p:cTn>
                  </p:par>
                  <p:par>
                    <p:cTn id="93" fill="hold">
                      <p:stCondLst>
                        <p:cond delay="indefinite"/>
                      </p:stCondLst>
                      <p:childTnLst>
                        <p:par>
                          <p:cTn id="94" fill="hold">
                            <p:stCondLst>
                              <p:cond delay="0"/>
                            </p:stCondLst>
                            <p:childTnLst>
                              <p:par>
                                <p:cTn id="95" presetID="4" presetClass="entr" presetSubtype="16" fill="hold" nodeType="click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box(in)">
                                      <p:cBhvr>
                                        <p:cTn id="97" dur="500"/>
                                        <p:tgtEl>
                                          <p:spTgt spid="51"/>
                                        </p:tgtEl>
                                      </p:cBhvr>
                                    </p:animEffect>
                                  </p:childTnLst>
                                </p:cTn>
                              </p:par>
                            </p:childTnLst>
                          </p:cTn>
                        </p:par>
                      </p:childTnLst>
                    </p:cTn>
                  </p:par>
                  <p:par>
                    <p:cTn id="98" fill="hold">
                      <p:stCondLst>
                        <p:cond delay="indefinite"/>
                      </p:stCondLst>
                      <p:childTnLst>
                        <p:par>
                          <p:cTn id="99" fill="hold">
                            <p:stCondLst>
                              <p:cond delay="0"/>
                            </p:stCondLst>
                            <p:childTnLst>
                              <p:par>
                                <p:cTn id="100" presetID="5" presetClass="entr" presetSubtype="10" fill="hold" grpId="0" nodeType="click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checkerboard(across)">
                                      <p:cBhvr>
                                        <p:cTn id="102" dur="500"/>
                                        <p:tgtEl>
                                          <p:spTgt spid="52"/>
                                        </p:tgtEl>
                                      </p:cBhvr>
                                    </p:animEffect>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nodeType="click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checkerboard(across)">
                                      <p:cBhvr>
                                        <p:cTn id="107" dur="500"/>
                                        <p:tgtEl>
                                          <p:spTgt spid="54"/>
                                        </p:tgtEl>
                                      </p:cBhvr>
                                    </p:animEffect>
                                  </p:childTnLst>
                                </p:cTn>
                              </p:par>
                            </p:childTnLst>
                          </p:cTn>
                        </p:par>
                      </p:childTnLst>
                    </p:cTn>
                  </p:par>
                  <p:par>
                    <p:cTn id="108" fill="hold">
                      <p:stCondLst>
                        <p:cond delay="indefinite"/>
                      </p:stCondLst>
                      <p:childTnLst>
                        <p:par>
                          <p:cTn id="109" fill="hold">
                            <p:stCondLst>
                              <p:cond delay="0"/>
                            </p:stCondLst>
                            <p:childTnLst>
                              <p:par>
                                <p:cTn id="110" presetID="4" presetClass="entr" presetSubtype="16" fill="hold" grpId="0" nodeType="clickEffect">
                                  <p:stCondLst>
                                    <p:cond delay="0"/>
                                  </p:stCondLst>
                                  <p:childTnLst>
                                    <p:set>
                                      <p:cBhvr>
                                        <p:cTn id="111" dur="1" fill="hold">
                                          <p:stCondLst>
                                            <p:cond delay="0"/>
                                          </p:stCondLst>
                                        </p:cTn>
                                        <p:tgtEl>
                                          <p:spTgt spid="57"/>
                                        </p:tgtEl>
                                        <p:attrNameLst>
                                          <p:attrName>style.visibility</p:attrName>
                                        </p:attrNameLst>
                                      </p:cBhvr>
                                      <p:to>
                                        <p:strVal val="visible"/>
                                      </p:to>
                                    </p:set>
                                    <p:animEffect transition="in" filter="box(in)">
                                      <p:cBhvr>
                                        <p:cTn id="112" dur="500"/>
                                        <p:tgtEl>
                                          <p:spTgt spid="57"/>
                                        </p:tgtEl>
                                      </p:cBhvr>
                                    </p:animEffect>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nodeType="clickEffect">
                                  <p:stCondLst>
                                    <p:cond delay="0"/>
                                  </p:stCondLst>
                                  <p:childTnLst>
                                    <p:set>
                                      <p:cBhvr>
                                        <p:cTn id="116" dur="1" fill="hold">
                                          <p:stCondLst>
                                            <p:cond delay="0"/>
                                          </p:stCondLst>
                                        </p:cTn>
                                        <p:tgtEl>
                                          <p:spTgt spid="70"/>
                                        </p:tgtEl>
                                        <p:attrNameLst>
                                          <p:attrName>style.visibility</p:attrName>
                                        </p:attrNameLst>
                                      </p:cBhvr>
                                      <p:to>
                                        <p:strVal val="visible"/>
                                      </p:to>
                                    </p:set>
                                    <p:anim calcmode="lin" valueType="num">
                                      <p:cBhvr additive="base">
                                        <p:cTn id="117" dur="500" fill="hold"/>
                                        <p:tgtEl>
                                          <p:spTgt spid="70"/>
                                        </p:tgtEl>
                                        <p:attrNameLst>
                                          <p:attrName>ppt_x</p:attrName>
                                        </p:attrNameLst>
                                      </p:cBhvr>
                                      <p:tavLst>
                                        <p:tav tm="0">
                                          <p:val>
                                            <p:strVal val="#ppt_x"/>
                                          </p:val>
                                        </p:tav>
                                        <p:tav tm="100000">
                                          <p:val>
                                            <p:strVal val="#ppt_x"/>
                                          </p:val>
                                        </p:tav>
                                      </p:tavLst>
                                    </p:anim>
                                    <p:anim calcmode="lin" valueType="num">
                                      <p:cBhvr additive="base">
                                        <p:cTn id="118"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ppt_x"/>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8" presetClass="entr" presetSubtype="16" fill="hold" nodeType="clickEffect">
                                  <p:stCondLst>
                                    <p:cond delay="0"/>
                                  </p:stCondLst>
                                  <p:childTnLst>
                                    <p:set>
                                      <p:cBhvr>
                                        <p:cTn id="128" dur="1" fill="hold">
                                          <p:stCondLst>
                                            <p:cond delay="0"/>
                                          </p:stCondLst>
                                        </p:cTn>
                                        <p:tgtEl>
                                          <p:spTgt spid="16"/>
                                        </p:tgtEl>
                                        <p:attrNameLst>
                                          <p:attrName>style.visibility</p:attrName>
                                        </p:attrNameLst>
                                      </p:cBhvr>
                                      <p:to>
                                        <p:strVal val="visible"/>
                                      </p:to>
                                    </p:set>
                                    <p:animEffect transition="in" filter="diamond(in)">
                                      <p:cBhvr>
                                        <p:cTn id="129" dur="2000"/>
                                        <p:tgtEl>
                                          <p:spTgt spid="16"/>
                                        </p:tgtEl>
                                      </p:cBhvr>
                                    </p:animEffect>
                                  </p:childTnLst>
                                </p:cTn>
                              </p:par>
                            </p:childTnLst>
                          </p:cTn>
                        </p:par>
                      </p:childTnLst>
                    </p:cTn>
                  </p:par>
                  <p:par>
                    <p:cTn id="130" fill="hold">
                      <p:stCondLst>
                        <p:cond delay="indefinite"/>
                      </p:stCondLst>
                      <p:childTnLst>
                        <p:par>
                          <p:cTn id="131" fill="hold">
                            <p:stCondLst>
                              <p:cond delay="0"/>
                            </p:stCondLst>
                            <p:childTnLst>
                              <p:par>
                                <p:cTn id="132" presetID="8" presetClass="entr" presetSubtype="16" fill="hold" grpId="0" nodeType="clickEffect">
                                  <p:stCondLst>
                                    <p:cond delay="0"/>
                                  </p:stCondLst>
                                  <p:childTnLst>
                                    <p:set>
                                      <p:cBhvr>
                                        <p:cTn id="133" dur="1" fill="hold">
                                          <p:stCondLst>
                                            <p:cond delay="0"/>
                                          </p:stCondLst>
                                        </p:cTn>
                                        <p:tgtEl>
                                          <p:spTgt spid="23"/>
                                        </p:tgtEl>
                                        <p:attrNameLst>
                                          <p:attrName>style.visibility</p:attrName>
                                        </p:attrNameLst>
                                      </p:cBhvr>
                                      <p:to>
                                        <p:strVal val="visible"/>
                                      </p:to>
                                    </p:set>
                                    <p:animEffect transition="in" filter="diamond(in)">
                                      <p:cBhvr>
                                        <p:cTn id="134"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23" grpId="0"/>
      <p:bldP spid="27" grpId="0"/>
      <p:bldP spid="30" grpId="0"/>
      <p:bldP spid="35" grpId="0"/>
      <p:bldP spid="38" grpId="0"/>
      <p:bldP spid="52" grpId="0"/>
      <p:bldP spid="57" grpId="0"/>
      <p:bldP spid="72" grpId="0"/>
      <p:bldP spid="73" grpId="0"/>
      <p:bldP spid="74" grpId="0"/>
      <p:bldP spid="7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smtClean="0">
                <a:latin typeface="Times New Roman" pitchFamily="18" charset="0"/>
                <a:cs typeface="Times New Roman" pitchFamily="18" charset="0"/>
              </a:rPr>
              <a:t>4.2</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tuần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Relvolving</a:t>
            </a:r>
            <a:r>
              <a:rPr lang="en-US" dirty="0" smtClean="0">
                <a:latin typeface="Times New Roman" pitchFamily="18" charset="0"/>
                <a:cs typeface="Times New Roman" pitchFamily="18" charset="0"/>
              </a:rPr>
              <a:t> L/C)</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219200"/>
            <a:ext cx="8229600" cy="4906963"/>
          </a:xfrm>
        </p:spPr>
        <p:txBody>
          <a:bodyPr>
            <a:normAutofit fontScale="92500" lnSpcReduction="20000"/>
          </a:bodyPr>
          <a:lstStyle/>
          <a:p>
            <a:pPr>
              <a:buFont typeface="Wingdings" pitchFamily="2" charset="2"/>
              <a:buChar char="v"/>
            </a:pPr>
            <a:r>
              <a:rPr lang="en-US" sz="2800" smtClean="0">
                <a:latin typeface="Times New Roman" pitchFamily="18" charset="0"/>
                <a:cs typeface="Times New Roman" pitchFamily="18" charset="0"/>
              </a:rPr>
              <a:t>   Là </a:t>
            </a:r>
            <a:r>
              <a:rPr lang="en-US" sz="2800" dirty="0" err="1">
                <a:latin typeface="Times New Roman" pitchFamily="18" charset="0"/>
                <a:cs typeface="Times New Roman" pitchFamily="18" charset="0"/>
              </a:rPr>
              <a:t>loại</a:t>
            </a:r>
            <a:r>
              <a:rPr lang="en-US" sz="2800" dirty="0">
                <a:latin typeface="Times New Roman" pitchFamily="18" charset="0"/>
                <a:cs typeface="Times New Roman" pitchFamily="18" charset="0"/>
              </a:rPr>
              <a:t> L/C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hủy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lực</a:t>
            </a:r>
            <a:r>
              <a:rPr lang="en-US" sz="2800" dirty="0">
                <a:latin typeface="Times New Roman" pitchFamily="18" charset="0"/>
                <a:cs typeface="Times New Roman" pitchFamily="18" charset="0"/>
              </a:rPr>
              <a:t> L/C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mở</a:t>
            </a:r>
            <a:r>
              <a:rPr lang="en-US" sz="2800" dirty="0">
                <a:latin typeface="Times New Roman" pitchFamily="18" charset="0"/>
                <a:cs typeface="Times New Roman" pitchFamily="18" charset="0"/>
              </a:rPr>
              <a:t> L/C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pPr>
              <a:buFont typeface="Wingdings" pitchFamily="2" charset="2"/>
              <a:buChar char="v"/>
            </a:pP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L/C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hủy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bước</a:t>
            </a:r>
            <a:r>
              <a:rPr lang="en-US" sz="2800" dirty="0">
                <a:latin typeface="Times New Roman" pitchFamily="18" charset="0"/>
                <a:cs typeface="Times New Roman" pitchFamily="18" charset="0"/>
              </a:rPr>
              <a:t> 9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lặp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3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L/C .</a:t>
            </a:r>
            <a:endParaRPr lang="en-US" sz="2800" dirty="0" smtClean="0">
              <a:latin typeface="Times New Roman" pitchFamily="18" charset="0"/>
              <a:cs typeface="Times New Roman" pitchFamily="18" charset="0"/>
            </a:endParaRPr>
          </a:p>
          <a:p>
            <a:pPr>
              <a:buFont typeface="Wingdings" pitchFamily="2" charset="2"/>
              <a:buChar char="v"/>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Có 3 </a:t>
            </a:r>
            <a:r>
              <a:rPr lang="en-US" sz="2800" dirty="0" err="1" smtClean="0">
                <a:latin typeface="Times New Roman" pitchFamily="18" charset="0"/>
                <a:cs typeface="Times New Roman" pitchFamily="18" charset="0"/>
              </a:rPr>
              <a:t>cách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tuần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chê</a:t>
            </a:r>
            <a:r>
              <a:rPr lang="en-US" sz="2800" dirty="0" smtClean="0">
                <a:latin typeface="Times New Roman" pitchFamily="18" charset="0"/>
                <a:cs typeface="Times New Roman" pitchFamily="18" charset="0"/>
              </a:rPr>
              <a:t>́.</a:t>
            </a:r>
          </a:p>
          <a:p>
            <a:pPr>
              <a:buFont typeface="Wingdings" pitchFamily="2" charset="2"/>
              <a:buChar char="v"/>
            </a:pP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Ư</a:t>
            </a:r>
            <a:r>
              <a:rPr lang="en-US" sz="2800" dirty="0" smtClean="0">
                <a:latin typeface="Times New Roman" pitchFamily="18" charset="0"/>
                <a:cs typeface="Times New Roman" pitchFamily="18" charset="0"/>
              </a:rPr>
              <a:t>u: </a:t>
            </a:r>
            <a:r>
              <a:rPr lang="en-US" sz="2800" dirty="0" err="1" smtClean="0">
                <a:latin typeface="Times New Roman" pitchFamily="18" charset="0"/>
                <a:cs typeface="Times New Roman" pitchFamily="18" charset="0"/>
              </a:rPr>
              <a:t>tạo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khẩu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mua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giảm</a:t>
            </a:r>
            <a:r>
              <a:rPr lang="en-US" sz="2800" dirty="0" smtClean="0">
                <a:latin typeface="Times New Roman" pitchFamily="18" charset="0"/>
                <a:cs typeface="Times New Roman" pitchFamily="18" charset="0"/>
              </a:rPr>
              <a:t> chi phí </a:t>
            </a:r>
            <a:r>
              <a:rPr lang="en-US" sz="2800" dirty="0" err="1" smtClean="0">
                <a:latin typeface="Times New Roman" pitchFamily="18" charset="0"/>
                <a:cs typeface="Times New Roman" pitchFamily="18" charset="0"/>
              </a:rPr>
              <a:t>kho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mở</a:t>
            </a:r>
            <a:r>
              <a:rPr lang="en-US" sz="2800" dirty="0" smtClean="0">
                <a:latin typeface="Times New Roman" pitchFamily="18" charset="0"/>
                <a:cs typeface="Times New Roman" pitchFamily="18" charset="0"/>
              </a:rPr>
              <a:t> L/C </a:t>
            </a:r>
            <a:r>
              <a:rPr lang="en-US" sz="2800" dirty="0" err="1" smtClean="0">
                <a:latin typeface="Times New Roman" pitchFamily="18" charset="0"/>
                <a:cs typeface="Times New Roman" pitchFamily="18" charset="0"/>
              </a:rPr>
              <a:t>nhiều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lần</a:t>
            </a:r>
            <a:r>
              <a:rPr lang="en-US" sz="2800" dirty="0" smtClean="0">
                <a:latin typeface="Times New Roman" pitchFamily="18" charset="0"/>
                <a:cs typeface="Times New Roman" pitchFamily="18" charset="0"/>
              </a:rPr>
              <a:t>.</a:t>
            </a:r>
          </a:p>
          <a:p>
            <a:pPr>
              <a:buFont typeface="Wingdings" pitchFamily="2" charset="2"/>
              <a:buChar char="v"/>
            </a:pPr>
            <a:r>
              <a:rPr lang="en-US" sz="2800" smtClean="0">
                <a:latin typeface="Times New Roman" pitchFamily="18" charset="0"/>
                <a:cs typeface="Times New Roman" pitchFamily="18" charset="0"/>
              </a:rPr>
              <a:t>  Nhược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tục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hàng</a:t>
            </a:r>
            <a:endParaRPr lang="en-US" sz="2800"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a:buNone/>
            </a:pP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239000" cy="1295400"/>
          </a:xfrm>
        </p:spPr>
        <p:txBody>
          <a:bodyPr>
            <a:normAutofit fontScale="90000"/>
          </a:bodyPr>
          <a:lstStyle/>
          <a:p>
            <a:r>
              <a:rPr lang="en-US" dirty="0" smtClean="0">
                <a:latin typeface="Times New Roman" pitchFamily="18" charset="0"/>
                <a:cs typeface="Times New Roman" pitchFamily="18" charset="0"/>
              </a:rPr>
              <a:t>Qui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vụ</a:t>
            </a:r>
            <a:r>
              <a:rPr lang="en-US" dirty="0">
                <a:latin typeface="Times New Roman" pitchFamily="18" charset="0"/>
                <a:cs typeface="Times New Roman" pitchFamily="18" charset="0"/>
              </a:rPr>
              <a:t> L/C </a:t>
            </a:r>
            <a:r>
              <a:rPr lang="en-US" dirty="0" err="1" smtClean="0">
                <a:latin typeface="Times New Roman" pitchFamily="18" charset="0"/>
                <a:cs typeface="Times New Roman" pitchFamily="18" charset="0"/>
              </a:rPr>
              <a:t>tuần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hoàn</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1800" dirty="0" smtClean="0">
                <a:latin typeface="Times New Roman" pitchFamily="18" charset="0"/>
                <a:cs typeface="Times New Roman" pitchFamily="18" charset="0"/>
              </a:rPr>
              <a:t>(</a:t>
            </a:r>
            <a:r>
              <a:rPr lang="en-US" sz="1800" dirty="0" err="1" smtClean="0">
                <a:latin typeface="Times New Roman" pitchFamily="18" charset="0"/>
                <a:cs typeface="Times New Roman" pitchFamily="18" charset="0"/>
              </a:rPr>
              <a:t>sau</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khi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thực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hiện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bước</a:t>
            </a:r>
            <a:r>
              <a:rPr lang="en-US" sz="1800" dirty="0" smtClean="0">
                <a:latin typeface="Times New Roman" pitchFamily="18" charset="0"/>
                <a:cs typeface="Times New Roman" pitchFamily="18" charset="0"/>
              </a:rPr>
              <a:t> 9 </a:t>
            </a:r>
            <a:r>
              <a:rPr lang="en-US" sz="1800" dirty="0" err="1" smtClean="0">
                <a:latin typeface="Times New Roman" pitchFamily="18" charset="0"/>
                <a:cs typeface="Times New Roman" pitchFamily="18" charset="0"/>
              </a:rPr>
              <a:t>thì</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quy</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trình</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được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lặp</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lại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từ</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bước</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thứ</a:t>
            </a:r>
            <a:r>
              <a:rPr lang="en-US" sz="1800" dirty="0" smtClean="0">
                <a:latin typeface="Times New Roman" pitchFamily="18" charset="0"/>
                <a:cs typeface="Times New Roman" pitchFamily="18" charset="0"/>
              </a:rPr>
              <a:t> 3 </a:t>
            </a:r>
            <a:r>
              <a:rPr lang="en-US" sz="1800" dirty="0" err="1" smtClean="0">
                <a:latin typeface="Times New Roman" pitchFamily="18" charset="0"/>
                <a:cs typeface="Times New Roman" pitchFamily="18" charset="0"/>
              </a:rPr>
              <a:t>cho</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tới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khi</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hết</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tổng</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giá</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trị</a:t>
            </a:r>
            <a:r>
              <a:rPr lang="en-US" sz="1800" dirty="0" smtClean="0">
                <a:latin typeface="Times New Roman" pitchFamily="18" charset="0"/>
                <a:cs typeface="Times New Roman" pitchFamily="18" charset="0"/>
              </a:rPr>
              <a:t> L/C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buNone/>
            </a:pPr>
            <a:endParaRPr lang="en-US" dirty="0"/>
          </a:p>
          <a:p>
            <a:endParaRPr lang="en-US" dirty="0"/>
          </a:p>
        </p:txBody>
      </p:sp>
      <p:sp>
        <p:nvSpPr>
          <p:cNvPr id="5" name="Rectangle 4"/>
          <p:cNvSpPr/>
          <p:nvPr/>
        </p:nvSpPr>
        <p:spPr>
          <a:xfrm>
            <a:off x="5791200" y="2133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Nhà nhập khẩu</a:t>
            </a:r>
            <a:endParaRPr lang="en-US" sz="2000">
              <a:latin typeface="Times New Roman" pitchFamily="18" charset="0"/>
              <a:cs typeface="Times New Roman" pitchFamily="18" charset="0"/>
            </a:endParaRPr>
          </a:p>
        </p:txBody>
      </p:sp>
      <p:sp>
        <p:nvSpPr>
          <p:cNvPr id="6" name="Rectangle 5"/>
          <p:cNvSpPr/>
          <p:nvPr/>
        </p:nvSpPr>
        <p:spPr>
          <a:xfrm>
            <a:off x="5943600" y="4800600"/>
            <a:ext cx="1600200" cy="9144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NHPH</a:t>
            </a:r>
            <a:endParaRPr lang="en-US" sz="2000">
              <a:latin typeface="Times New Roman" pitchFamily="18" charset="0"/>
              <a:cs typeface="Times New Roman" pitchFamily="18" charset="0"/>
            </a:endParaRPr>
          </a:p>
        </p:txBody>
      </p:sp>
      <p:sp>
        <p:nvSpPr>
          <p:cNvPr id="7" name="Rectangle 6"/>
          <p:cNvSpPr/>
          <p:nvPr/>
        </p:nvSpPr>
        <p:spPr>
          <a:xfrm>
            <a:off x="1676400" y="4800600"/>
            <a:ext cx="1600200" cy="9144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smtClean="0">
                <a:latin typeface="Times New Roman" pitchFamily="18" charset="0"/>
                <a:cs typeface="Times New Roman" pitchFamily="18" charset="0"/>
              </a:rPr>
              <a:t>NHTB/</a:t>
            </a:r>
          </a:p>
          <a:p>
            <a:pPr algn="ctr"/>
            <a:r>
              <a:rPr lang="en-US" sz="2000" smtClean="0">
                <a:latin typeface="Times New Roman" pitchFamily="18" charset="0"/>
                <a:cs typeface="Times New Roman" pitchFamily="18" charset="0"/>
              </a:rPr>
              <a:t>Trả tiền</a:t>
            </a:r>
            <a:endParaRPr lang="en-US" sz="2000">
              <a:latin typeface="Times New Roman" pitchFamily="18" charset="0"/>
              <a:cs typeface="Times New Roman" pitchFamily="18" charset="0"/>
            </a:endParaRPr>
          </a:p>
        </p:txBody>
      </p:sp>
      <p:sp>
        <p:nvSpPr>
          <p:cNvPr id="8" name="Rectangle 7"/>
          <p:cNvSpPr/>
          <p:nvPr/>
        </p:nvSpPr>
        <p:spPr>
          <a:xfrm>
            <a:off x="1676400" y="2133600"/>
            <a:ext cx="1600200"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000" dirty="0" err="1" smtClean="0">
                <a:latin typeface="Times New Roman" pitchFamily="18" charset="0"/>
                <a:cs typeface="Times New Roman" pitchFamily="18" charset="0"/>
              </a:rPr>
              <a:t>Nhà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xuất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khẩu</a:t>
            </a:r>
            <a:endParaRPr lang="en-US" sz="2000" dirty="0">
              <a:latin typeface="Times New Roman" pitchFamily="18" charset="0"/>
              <a:cs typeface="Times New Roman" pitchFamily="18" charset="0"/>
            </a:endParaRPr>
          </a:p>
        </p:txBody>
      </p:sp>
      <p:cxnSp>
        <p:nvCxnSpPr>
          <p:cNvPr id="10" name="Straight Arrow Connector 9"/>
          <p:cNvCxnSpPr/>
          <p:nvPr/>
        </p:nvCxnSpPr>
        <p:spPr>
          <a:xfrm>
            <a:off x="3352800" y="2817812"/>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352800" y="2438400"/>
            <a:ext cx="23622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5400000">
            <a:off x="65532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flipH="1" flipV="1">
            <a:off x="5562600" y="38862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5295900" y="3924300"/>
            <a:ext cx="1447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0800000">
            <a:off x="3429000" y="4953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429000" y="53340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10800000">
            <a:off x="3429000" y="5638800"/>
            <a:ext cx="2362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flipH="1" flipV="1">
            <a:off x="23241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a:off x="1257300" y="39243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flipH="1" flipV="1">
            <a:off x="990600" y="39624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flipH="1">
            <a:off x="3505198" y="2023646"/>
            <a:ext cx="2133602" cy="338554"/>
          </a:xfrm>
          <a:prstGeom prst="rect">
            <a:avLst/>
          </a:prstGeom>
          <a:noFill/>
        </p:spPr>
        <p:txBody>
          <a:bodyPr wrap="square" rtlCol="0">
            <a:spAutoFit/>
          </a:bodyPr>
          <a:lstStyle/>
          <a:p>
            <a:r>
              <a:rPr lang="en-US" sz="1600" dirty="0" err="1" smtClean="0">
                <a:latin typeface="Times New Roman" pitchFamily="18" charset="0"/>
                <a:cs typeface="Times New Roman" pitchFamily="18" charset="0"/>
              </a:rPr>
              <a:t>Hợp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đồng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ngoại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thương</a:t>
            </a:r>
            <a:endParaRPr lang="en-US" sz="1600" dirty="0">
              <a:latin typeface="Times New Roman" pitchFamily="18" charset="0"/>
              <a:cs typeface="Times New Roman" pitchFamily="18" charset="0"/>
            </a:endParaRPr>
          </a:p>
        </p:txBody>
      </p:sp>
      <p:sp>
        <p:nvSpPr>
          <p:cNvPr id="39" name="TextBox 38"/>
          <p:cNvSpPr txBox="1"/>
          <p:nvPr/>
        </p:nvSpPr>
        <p:spPr>
          <a:xfrm>
            <a:off x="3810000" y="2895600"/>
            <a:ext cx="1219200" cy="338554"/>
          </a:xfrm>
          <a:prstGeom prst="rect">
            <a:avLst/>
          </a:prstGeom>
          <a:noFill/>
        </p:spPr>
        <p:txBody>
          <a:bodyPr wrap="square" rtlCol="0">
            <a:spAutoFit/>
          </a:bodyPr>
          <a:lstStyle/>
          <a:p>
            <a:r>
              <a:rPr lang="en-US" sz="1600" smtClean="0">
                <a:latin typeface="Times New Roman" pitchFamily="18" charset="0"/>
                <a:cs typeface="Times New Roman" pitchFamily="18" charset="0"/>
              </a:rPr>
              <a:t>3.Hàng hóa</a:t>
            </a:r>
            <a:endParaRPr lang="en-US" sz="1600">
              <a:latin typeface="Times New Roman" pitchFamily="18" charset="0"/>
              <a:cs typeface="Times New Roman" pitchFamily="18" charset="0"/>
            </a:endParaRPr>
          </a:p>
        </p:txBody>
      </p:sp>
      <p:sp>
        <p:nvSpPr>
          <p:cNvPr id="42" name="TextBox 41"/>
          <p:cNvSpPr txBox="1"/>
          <p:nvPr/>
        </p:nvSpPr>
        <p:spPr>
          <a:xfrm>
            <a:off x="5181600" y="3436203"/>
            <a:ext cx="914400" cy="830997"/>
          </a:xfrm>
          <a:prstGeom prst="rect">
            <a:avLst/>
          </a:prstGeom>
          <a:noFill/>
        </p:spPr>
        <p:txBody>
          <a:bodyPr wrap="square" rtlCol="0">
            <a:spAutoFit/>
          </a:bodyPr>
          <a:lstStyle/>
          <a:p>
            <a:r>
              <a:rPr lang="en-US" sz="1600" smtClean="0">
                <a:latin typeface="Times New Roman" pitchFamily="18" charset="0"/>
                <a:cs typeface="Times New Roman" pitchFamily="18" charset="0"/>
              </a:rPr>
              <a:t>1.Đơn xin mở L/C</a:t>
            </a:r>
            <a:endParaRPr lang="en-US" sz="1600">
              <a:latin typeface="Times New Roman" pitchFamily="18" charset="0"/>
              <a:cs typeface="Times New Roman" pitchFamily="18" charset="0"/>
            </a:endParaRPr>
          </a:p>
        </p:txBody>
      </p:sp>
      <p:sp>
        <p:nvSpPr>
          <p:cNvPr id="43" name="TextBox 42"/>
          <p:cNvSpPr txBox="1"/>
          <p:nvPr/>
        </p:nvSpPr>
        <p:spPr>
          <a:xfrm>
            <a:off x="6477000" y="3429000"/>
            <a:ext cx="762000" cy="838200"/>
          </a:xfrm>
          <a:prstGeom prst="rect">
            <a:avLst/>
          </a:prstGeom>
          <a:noFill/>
        </p:spPr>
        <p:txBody>
          <a:bodyPr wrap="square" rtlCol="0">
            <a:spAutoFit/>
          </a:bodyPr>
          <a:lstStyle/>
          <a:p>
            <a:r>
              <a:rPr lang="en-US" sz="1600" smtClean="0">
                <a:latin typeface="Times New Roman" pitchFamily="18" charset="0"/>
                <a:cs typeface="Times New Roman" pitchFamily="18" charset="0"/>
              </a:rPr>
              <a:t>6.Bộ chứng từ</a:t>
            </a:r>
            <a:endParaRPr lang="en-US" sz="1600">
              <a:latin typeface="Times New Roman" pitchFamily="18" charset="0"/>
              <a:cs typeface="Times New Roman" pitchFamily="18" charset="0"/>
            </a:endParaRPr>
          </a:p>
        </p:txBody>
      </p:sp>
      <p:sp>
        <p:nvSpPr>
          <p:cNvPr id="44" name="TextBox 43"/>
          <p:cNvSpPr txBox="1"/>
          <p:nvPr/>
        </p:nvSpPr>
        <p:spPr>
          <a:xfrm>
            <a:off x="7342304" y="3429000"/>
            <a:ext cx="1115896" cy="584775"/>
          </a:xfrm>
          <a:prstGeom prst="rect">
            <a:avLst/>
          </a:prstGeom>
          <a:noFill/>
        </p:spPr>
        <p:txBody>
          <a:bodyPr wrap="square" rtlCol="0">
            <a:spAutoFit/>
          </a:bodyPr>
          <a:lstStyle/>
          <a:p>
            <a:r>
              <a:rPr lang="en-US" sz="1600" smtClean="0">
                <a:latin typeface="Times New Roman" pitchFamily="18" charset="0"/>
                <a:cs typeface="Times New Roman" pitchFamily="18" charset="0"/>
              </a:rPr>
              <a:t>7.Thanh toán</a:t>
            </a:r>
            <a:endParaRPr lang="en-US" sz="1600">
              <a:latin typeface="Times New Roman" pitchFamily="18" charset="0"/>
              <a:cs typeface="Times New Roman" pitchFamily="18" charset="0"/>
            </a:endParaRPr>
          </a:p>
        </p:txBody>
      </p:sp>
      <p:sp>
        <p:nvSpPr>
          <p:cNvPr id="45" name="TextBox 44"/>
          <p:cNvSpPr txBox="1"/>
          <p:nvPr/>
        </p:nvSpPr>
        <p:spPr>
          <a:xfrm>
            <a:off x="4114800" y="4572000"/>
            <a:ext cx="657552" cy="338554"/>
          </a:xfrm>
          <a:prstGeom prst="rect">
            <a:avLst/>
          </a:prstGeom>
          <a:noFill/>
        </p:spPr>
        <p:txBody>
          <a:bodyPr wrap="none" rtlCol="0">
            <a:spAutoFit/>
          </a:bodyPr>
          <a:lstStyle/>
          <a:p>
            <a:r>
              <a:rPr lang="en-US" sz="1600" smtClean="0">
                <a:latin typeface="Times New Roman" pitchFamily="18" charset="0"/>
                <a:cs typeface="Times New Roman" pitchFamily="18" charset="0"/>
              </a:rPr>
              <a:t>2.L/C</a:t>
            </a:r>
            <a:endParaRPr lang="en-US" sz="1600">
              <a:latin typeface="Times New Roman" pitchFamily="18" charset="0"/>
              <a:cs typeface="Times New Roman" pitchFamily="18" charset="0"/>
            </a:endParaRPr>
          </a:p>
        </p:txBody>
      </p:sp>
      <p:sp>
        <p:nvSpPr>
          <p:cNvPr id="46" name="TextBox 45"/>
          <p:cNvSpPr txBox="1"/>
          <p:nvPr/>
        </p:nvSpPr>
        <p:spPr>
          <a:xfrm>
            <a:off x="3733800" y="5054025"/>
            <a:ext cx="19050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5.Bộ chứng từ + HP + thư đòi tiền</a:t>
            </a:r>
            <a:endParaRPr lang="en-US" sz="1600">
              <a:latin typeface="Times New Roman" pitchFamily="18" charset="0"/>
              <a:cs typeface="Times New Roman" pitchFamily="18" charset="0"/>
            </a:endParaRPr>
          </a:p>
        </p:txBody>
      </p:sp>
      <p:sp>
        <p:nvSpPr>
          <p:cNvPr id="48" name="TextBox 47"/>
          <p:cNvSpPr txBox="1"/>
          <p:nvPr/>
        </p:nvSpPr>
        <p:spPr>
          <a:xfrm>
            <a:off x="3810000" y="5715000"/>
            <a:ext cx="1268296" cy="338554"/>
          </a:xfrm>
          <a:prstGeom prst="rect">
            <a:avLst/>
          </a:prstGeom>
          <a:noFill/>
        </p:spPr>
        <p:txBody>
          <a:bodyPr wrap="none" rtlCol="0">
            <a:spAutoFit/>
          </a:bodyPr>
          <a:lstStyle/>
          <a:p>
            <a:r>
              <a:rPr lang="en-US" sz="1600" smtClean="0">
                <a:latin typeface="Times New Roman" pitchFamily="18" charset="0"/>
                <a:cs typeface="Times New Roman" pitchFamily="18" charset="0"/>
              </a:rPr>
              <a:t>8.Thanh toán</a:t>
            </a:r>
            <a:endParaRPr lang="en-US" sz="1600">
              <a:latin typeface="Times New Roman" pitchFamily="18" charset="0"/>
              <a:cs typeface="Times New Roman" pitchFamily="18" charset="0"/>
            </a:endParaRPr>
          </a:p>
        </p:txBody>
      </p:sp>
      <p:sp>
        <p:nvSpPr>
          <p:cNvPr id="49" name="TextBox 48"/>
          <p:cNvSpPr txBox="1"/>
          <p:nvPr/>
        </p:nvSpPr>
        <p:spPr>
          <a:xfrm>
            <a:off x="3276600" y="3505200"/>
            <a:ext cx="657552" cy="338554"/>
          </a:xfrm>
          <a:prstGeom prst="rect">
            <a:avLst/>
          </a:prstGeom>
          <a:noFill/>
        </p:spPr>
        <p:txBody>
          <a:bodyPr wrap="none" rtlCol="0">
            <a:spAutoFit/>
          </a:bodyPr>
          <a:lstStyle/>
          <a:p>
            <a:r>
              <a:rPr lang="en-US" sz="1600" smtClean="0">
                <a:latin typeface="Times New Roman" pitchFamily="18" charset="0"/>
                <a:cs typeface="Times New Roman" pitchFamily="18" charset="0"/>
              </a:rPr>
              <a:t>2.L/C</a:t>
            </a:r>
            <a:endParaRPr lang="en-US" sz="1600">
              <a:latin typeface="Times New Roman" pitchFamily="18" charset="0"/>
              <a:cs typeface="Times New Roman" pitchFamily="18" charset="0"/>
            </a:endParaRPr>
          </a:p>
        </p:txBody>
      </p:sp>
      <p:sp>
        <p:nvSpPr>
          <p:cNvPr id="50" name="TextBox 49"/>
          <p:cNvSpPr txBox="1"/>
          <p:nvPr/>
        </p:nvSpPr>
        <p:spPr>
          <a:xfrm>
            <a:off x="2133600" y="3505200"/>
            <a:ext cx="9144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4.Bộ chứng từ</a:t>
            </a:r>
            <a:endParaRPr lang="en-US" sz="1600">
              <a:latin typeface="Times New Roman" pitchFamily="18" charset="0"/>
              <a:cs typeface="Times New Roman" pitchFamily="18" charset="0"/>
            </a:endParaRPr>
          </a:p>
        </p:txBody>
      </p:sp>
      <p:sp>
        <p:nvSpPr>
          <p:cNvPr id="51" name="TextBox 50"/>
          <p:cNvSpPr txBox="1"/>
          <p:nvPr/>
        </p:nvSpPr>
        <p:spPr>
          <a:xfrm>
            <a:off x="914400" y="3530025"/>
            <a:ext cx="914400" cy="584775"/>
          </a:xfrm>
          <a:prstGeom prst="rect">
            <a:avLst/>
          </a:prstGeom>
          <a:noFill/>
        </p:spPr>
        <p:txBody>
          <a:bodyPr wrap="square" rtlCol="0">
            <a:spAutoFit/>
          </a:bodyPr>
          <a:lstStyle/>
          <a:p>
            <a:r>
              <a:rPr lang="en-US" sz="1600" smtClean="0">
                <a:latin typeface="Times New Roman" pitchFamily="18" charset="0"/>
                <a:cs typeface="Times New Roman" pitchFamily="18" charset="0"/>
              </a:rPr>
              <a:t>9.Thanh toán</a:t>
            </a:r>
            <a:endParaRPr lang="en-US" sz="16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diamond(in)">
                                      <p:cBhvr>
                                        <p:cTn id="12" dur="20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amond(in)">
                                      <p:cBhvr>
                                        <p:cTn id="17" dur="20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diamond(in)">
                                      <p:cBhvr>
                                        <p:cTn id="22" dur="20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ox(in)">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box(in)">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49">
                                            <p:txEl>
                                              <p:pRg st="0" end="0"/>
                                            </p:txEl>
                                          </p:spTgt>
                                        </p:tgtEl>
                                        <p:attrNameLst>
                                          <p:attrName>style.visibility</p:attrName>
                                        </p:attrNameLst>
                                      </p:cBhvr>
                                      <p:to>
                                        <p:strVal val="visible"/>
                                      </p:to>
                                    </p:set>
                                    <p:animEffect transition="in" filter="diamond(in)">
                                      <p:cBhvr>
                                        <p:cTn id="43" dur="2000"/>
                                        <p:tgtEl>
                                          <p:spTgt spid="49">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checkerboard(across)">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box(in)">
                                      <p:cBhvr>
                                        <p:cTn id="53" dur="500"/>
                                        <p:tgtEl>
                                          <p:spTgt spid="39"/>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diamond(in)">
                                      <p:cBhvr>
                                        <p:cTn id="58" dur="20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ntr" presetSubtype="16" fill="hold" grpId="0" nodeType="click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diamond(in)">
                                      <p:cBhvr>
                                        <p:cTn id="63" dur="2000"/>
                                        <p:tgtEl>
                                          <p:spTgt spid="50"/>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checkerboard(across)">
                                      <p:cBhvr>
                                        <p:cTn id="68" dur="5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diamond(in)">
                                      <p:cBhvr>
                                        <p:cTn id="73" dur="2000"/>
                                        <p:tgtEl>
                                          <p:spTgt spid="46"/>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nodeType="click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checkerboard(across)">
                                      <p:cBhvr>
                                        <p:cTn id="78" dur="500"/>
                                        <p:tgtEl>
                                          <p:spTgt spid="19"/>
                                        </p:tgtEl>
                                      </p:cBhvr>
                                    </p:animEffec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checkerboard(across)">
                                      <p:cBhvr>
                                        <p:cTn id="83" dur="500"/>
                                        <p:tgtEl>
                                          <p:spTgt spid="43"/>
                                        </p:tgtEl>
                                      </p:cBhvr>
                                    </p:animEffect>
                                  </p:childTnLst>
                                </p:cTn>
                              </p:par>
                            </p:childTnLst>
                          </p:cTn>
                        </p:par>
                      </p:childTnLst>
                    </p:cTn>
                  </p:par>
                  <p:par>
                    <p:cTn id="84" fill="hold">
                      <p:stCondLst>
                        <p:cond delay="indefinite"/>
                      </p:stCondLst>
                      <p:childTnLst>
                        <p:par>
                          <p:cTn id="85" fill="hold">
                            <p:stCondLst>
                              <p:cond delay="0"/>
                            </p:stCondLst>
                            <p:childTnLst>
                              <p:par>
                                <p:cTn id="86" presetID="5" presetClass="entr" presetSubtype="10" fill="hold" nodeType="click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checkerboard(across)">
                                      <p:cBhvr>
                                        <p:cTn id="88" dur="500"/>
                                        <p:tgtEl>
                                          <p:spTgt spid="17"/>
                                        </p:tgtEl>
                                      </p:cBhvr>
                                    </p:animEffect>
                                  </p:childTnLst>
                                </p:cTn>
                              </p:par>
                            </p:childTnLst>
                          </p:cTn>
                        </p:par>
                      </p:childTnLst>
                    </p:cTn>
                  </p:par>
                  <p:par>
                    <p:cTn id="89" fill="hold">
                      <p:stCondLst>
                        <p:cond delay="indefinite"/>
                      </p:stCondLst>
                      <p:childTnLst>
                        <p:par>
                          <p:cTn id="90" fill="hold">
                            <p:stCondLst>
                              <p:cond delay="0"/>
                            </p:stCondLst>
                            <p:childTnLst>
                              <p:par>
                                <p:cTn id="91" presetID="8" presetClass="entr" presetSubtype="16" fill="hold" grpId="0" nodeType="click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diamond(in)">
                                      <p:cBhvr>
                                        <p:cTn id="93" dur="2000"/>
                                        <p:tgtEl>
                                          <p:spTgt spid="44"/>
                                        </p:tgtEl>
                                      </p:cBhvr>
                                    </p:animEffect>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nodeType="click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additive="base">
                                        <p:cTn id="98" dur="500" fill="hold"/>
                                        <p:tgtEl>
                                          <p:spTgt spid="29"/>
                                        </p:tgtEl>
                                        <p:attrNameLst>
                                          <p:attrName>ppt_x</p:attrName>
                                        </p:attrNameLst>
                                      </p:cBhvr>
                                      <p:tavLst>
                                        <p:tav tm="0">
                                          <p:val>
                                            <p:strVal val="#ppt_x"/>
                                          </p:val>
                                        </p:tav>
                                        <p:tav tm="100000">
                                          <p:val>
                                            <p:strVal val="#ppt_x"/>
                                          </p:val>
                                        </p:tav>
                                      </p:tavLst>
                                    </p:anim>
                                    <p:anim calcmode="lin" valueType="num">
                                      <p:cBhvr additive="base">
                                        <p:cTn id="9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grpId="0" nodeType="clickEffect">
                                  <p:stCondLst>
                                    <p:cond delay="0"/>
                                  </p:stCondLst>
                                  <p:childTnLst>
                                    <p:set>
                                      <p:cBhvr>
                                        <p:cTn id="103" dur="1" fill="hold">
                                          <p:stCondLst>
                                            <p:cond delay="0"/>
                                          </p:stCondLst>
                                        </p:cTn>
                                        <p:tgtEl>
                                          <p:spTgt spid="48"/>
                                        </p:tgtEl>
                                        <p:attrNameLst>
                                          <p:attrName>style.visibility</p:attrName>
                                        </p:attrNameLst>
                                      </p:cBhvr>
                                      <p:to>
                                        <p:strVal val="visible"/>
                                      </p:to>
                                    </p:set>
                                    <p:anim calcmode="lin" valueType="num">
                                      <p:cBhvr additive="base">
                                        <p:cTn id="104" dur="500" fill="hold"/>
                                        <p:tgtEl>
                                          <p:spTgt spid="48"/>
                                        </p:tgtEl>
                                        <p:attrNameLst>
                                          <p:attrName>ppt_x</p:attrName>
                                        </p:attrNameLst>
                                      </p:cBhvr>
                                      <p:tavLst>
                                        <p:tav tm="0">
                                          <p:val>
                                            <p:strVal val="#ppt_x"/>
                                          </p:val>
                                        </p:tav>
                                        <p:tav tm="100000">
                                          <p:val>
                                            <p:strVal val="#ppt_x"/>
                                          </p:val>
                                        </p:tav>
                                      </p:tavLst>
                                    </p:anim>
                                    <p:anim calcmode="lin" valueType="num">
                                      <p:cBhvr additive="base">
                                        <p:cTn id="105"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5" presetClass="entr" presetSubtype="10" fill="hold" nodeType="click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checkerboard(across)">
                                      <p:cBhvr>
                                        <p:cTn id="110" dur="500"/>
                                        <p:tgtEl>
                                          <p:spTgt spid="35"/>
                                        </p:tgtEl>
                                      </p:cBhvr>
                                    </p:animEffect>
                                  </p:childTnLst>
                                </p:cTn>
                              </p:par>
                            </p:childTnLst>
                          </p:cTn>
                        </p:par>
                      </p:childTnLst>
                    </p:cTn>
                  </p:par>
                  <p:par>
                    <p:cTn id="111" fill="hold">
                      <p:stCondLst>
                        <p:cond delay="indefinite"/>
                      </p:stCondLst>
                      <p:childTnLst>
                        <p:par>
                          <p:cTn id="112" fill="hold">
                            <p:stCondLst>
                              <p:cond delay="0"/>
                            </p:stCondLst>
                            <p:childTnLst>
                              <p:par>
                                <p:cTn id="113" presetID="4" presetClass="entr" presetSubtype="16" fill="hold" grpId="0" nodeType="click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box(in)">
                                      <p:cBhvr>
                                        <p:cTn id="11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2" grpId="0"/>
      <p:bldP spid="43" grpId="0"/>
      <p:bldP spid="44" grpId="0"/>
      <p:bldP spid="45" grpId="0"/>
      <p:bldP spid="46" grpId="0"/>
      <p:bldP spid="48" grpId="0"/>
      <p:bldP spid="50"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mtClean="0">
                <a:solidFill>
                  <a:srgbClr val="000000"/>
                </a:solidFill>
                <a:latin typeface="Times New Roman" pitchFamily="18" charset="0"/>
              </a:rPr>
              <a:t>I. Khái quát về L/C</a:t>
            </a:r>
          </a:p>
        </p:txBody>
      </p:sp>
      <p:sp>
        <p:nvSpPr>
          <p:cNvPr id="5123" name="Date Placeholder 2"/>
          <p:cNvSpPr>
            <a:spLocks noGrp="1"/>
          </p:cNvSpPr>
          <p:nvPr>
            <p:ph type="dt" sz="quarter" idx="4294967295"/>
          </p:nvPr>
        </p:nvSpPr>
        <p:spPr>
          <a:xfrm>
            <a:off x="685800" y="6248400"/>
            <a:ext cx="1905000" cy="457200"/>
          </a:xfrm>
          <a:prstGeom prst="rect">
            <a:avLst/>
          </a:prstGeom>
          <a:noFill/>
        </p:spPr>
        <p:txBody>
          <a:bodyPr/>
          <a:lstStyle/>
          <a:p>
            <a:endParaRPr lang="en-US"/>
          </a:p>
        </p:txBody>
      </p:sp>
      <p:sp>
        <p:nvSpPr>
          <p:cNvPr id="5124" name="Footer Placeholder 3"/>
          <p:cNvSpPr>
            <a:spLocks noGrp="1"/>
          </p:cNvSpPr>
          <p:nvPr>
            <p:ph type="ftr" sz="quarter" idx="4294967295"/>
          </p:nvPr>
        </p:nvSpPr>
        <p:spPr>
          <a:xfrm>
            <a:off x="3124200" y="6248400"/>
            <a:ext cx="2895600" cy="457200"/>
          </a:xfrm>
          <a:prstGeom prst="rect">
            <a:avLst/>
          </a:prstGeom>
          <a:noFill/>
        </p:spPr>
        <p:txBody>
          <a:bodyPr/>
          <a:lstStyle/>
          <a:p>
            <a:endParaRPr lang="en-US"/>
          </a:p>
        </p:txBody>
      </p:sp>
      <p:sp>
        <p:nvSpPr>
          <p:cNvPr id="94211" name="AutoShape 3"/>
          <p:cNvSpPr>
            <a:spLocks noChangeArrowheads="1"/>
          </p:cNvSpPr>
          <p:nvPr/>
        </p:nvSpPr>
        <p:spPr bwMode="gray">
          <a:xfrm>
            <a:off x="1905000" y="2457450"/>
            <a:ext cx="5530850" cy="2743200"/>
          </a:xfrm>
          <a:prstGeom prst="upArrow">
            <a:avLst>
              <a:gd name="adj1" fmla="val 57824"/>
              <a:gd name="adj2" fmla="val 54398"/>
            </a:avLst>
          </a:prstGeom>
          <a:gradFill rotWithShape="1">
            <a:gsLst>
              <a:gs pos="0">
                <a:schemeClr val="bg2"/>
              </a:gs>
              <a:gs pos="100000">
                <a:schemeClr val="bg2">
                  <a:gamma/>
                  <a:tint val="0"/>
                  <a:invGamma/>
                </a:schemeClr>
              </a:gs>
            </a:gsLst>
            <a:lin ang="5400000" scaled="1"/>
          </a:gradFill>
          <a:ln w="9525" algn="ctr">
            <a:noFill/>
            <a:miter lim="800000"/>
            <a:headEnd/>
            <a:tailEnd/>
          </a:ln>
          <a:effectLst/>
        </p:spPr>
        <p:txBody>
          <a:bodyPr wrap="none" anchor="ctr"/>
          <a:lstStyle/>
          <a:p>
            <a:pPr>
              <a:defRPr/>
            </a:pPr>
            <a:endParaRPr lang="en-US"/>
          </a:p>
        </p:txBody>
      </p:sp>
      <p:sp>
        <p:nvSpPr>
          <p:cNvPr id="94212" name="AutoShape 4"/>
          <p:cNvSpPr>
            <a:spLocks noChangeArrowheads="1"/>
          </p:cNvSpPr>
          <p:nvPr/>
        </p:nvSpPr>
        <p:spPr bwMode="gray">
          <a:xfrm>
            <a:off x="1828800" y="1752600"/>
            <a:ext cx="5791200" cy="574675"/>
          </a:xfrm>
          <a:prstGeom prst="roundRect">
            <a:avLst>
              <a:gd name="adj" fmla="val 50000"/>
            </a:avLst>
          </a:prstGeom>
          <a:gradFill rotWithShape="1">
            <a:gsLst>
              <a:gs pos="0">
                <a:schemeClr val="tx2"/>
              </a:gs>
              <a:gs pos="50000">
                <a:schemeClr val="tx2">
                  <a:gamma/>
                  <a:tint val="64314"/>
                  <a:invGamma/>
                </a:schemeClr>
              </a:gs>
              <a:gs pos="100000">
                <a:schemeClr val="tx2"/>
              </a:gs>
            </a:gsLst>
            <a:lin ang="0" scaled="1"/>
          </a:gradFill>
          <a:ln w="38100" algn="ctr">
            <a:solidFill>
              <a:srgbClr val="FFFFFF"/>
            </a:solidFill>
            <a:round/>
            <a:headEnd/>
            <a:tailEnd/>
          </a:ln>
          <a:effectLst>
            <a:outerShdw dist="63500" dir="3187806" algn="ctr" rotWithShape="0">
              <a:srgbClr val="001D3A"/>
            </a:outerShdw>
          </a:effectLst>
        </p:spPr>
        <p:txBody>
          <a:bodyPr wrap="none" anchor="ctr"/>
          <a:lstStyle/>
          <a:p>
            <a:pPr eaLnBrk="0" hangingPunct="0">
              <a:defRPr/>
            </a:pPr>
            <a:r>
              <a:rPr lang="en-US" sz="2000" b="1">
                <a:latin typeface="Times New Roman" pitchFamily="18" charset="0"/>
                <a:cs typeface="Times New Roman" pitchFamily="18" charset="0"/>
              </a:rPr>
              <a:t>	       </a:t>
            </a:r>
            <a:r>
              <a:rPr lang="en-US" sz="2400" b="1">
                <a:solidFill>
                  <a:srgbClr val="000000"/>
                </a:solidFill>
                <a:latin typeface="Times New Roman" pitchFamily="18" charset="0"/>
                <a:cs typeface="Times New Roman" pitchFamily="18" charset="0"/>
              </a:rPr>
              <a:t>Kh</a:t>
            </a:r>
            <a:r>
              <a:rPr lang="en-US" sz="2400" b="1">
                <a:solidFill>
                  <a:srgbClr val="000000"/>
                </a:solidFill>
                <a:latin typeface="Times New Roman" pitchFamily="18" charset="0"/>
              </a:rPr>
              <a:t>ái quát</a:t>
            </a:r>
            <a:r>
              <a:rPr lang="en-US" sz="2400" b="1">
                <a:solidFill>
                  <a:srgbClr val="000000"/>
                </a:solidFill>
                <a:latin typeface="Times New Roman" pitchFamily="18" charset="0"/>
                <a:cs typeface="Times New Roman" pitchFamily="18" charset="0"/>
              </a:rPr>
              <a:t> về L/C</a:t>
            </a:r>
          </a:p>
        </p:txBody>
      </p:sp>
      <p:grpSp>
        <p:nvGrpSpPr>
          <p:cNvPr id="2" name="Group 6"/>
          <p:cNvGrpSpPr>
            <a:grpSpLocks/>
          </p:cNvGrpSpPr>
          <p:nvPr/>
        </p:nvGrpSpPr>
        <p:grpSpPr bwMode="auto">
          <a:xfrm>
            <a:off x="914400" y="4330700"/>
            <a:ext cx="1579563" cy="2070100"/>
            <a:chOff x="576" y="2476"/>
            <a:chExt cx="995" cy="1304"/>
          </a:xfrm>
        </p:grpSpPr>
        <p:grpSp>
          <p:nvGrpSpPr>
            <p:cNvPr id="3" name="Group 7"/>
            <p:cNvGrpSpPr>
              <a:grpSpLocks/>
            </p:cNvGrpSpPr>
            <p:nvPr/>
          </p:nvGrpSpPr>
          <p:grpSpPr bwMode="auto">
            <a:xfrm>
              <a:off x="576" y="2476"/>
              <a:ext cx="936" cy="954"/>
              <a:chOff x="624" y="1584"/>
              <a:chExt cx="1248" cy="1296"/>
            </a:xfrm>
          </p:grpSpPr>
          <p:grpSp>
            <p:nvGrpSpPr>
              <p:cNvPr id="4" name="Group 8"/>
              <p:cNvGrpSpPr>
                <a:grpSpLocks/>
              </p:cNvGrpSpPr>
              <p:nvPr/>
            </p:nvGrpSpPr>
            <p:grpSpPr bwMode="auto">
              <a:xfrm>
                <a:off x="624" y="1584"/>
                <a:ext cx="1248" cy="1296"/>
                <a:chOff x="2016" y="1920"/>
                <a:chExt cx="1680" cy="1680"/>
              </a:xfrm>
            </p:grpSpPr>
            <p:sp>
              <p:nvSpPr>
                <p:cNvPr id="94217" name="Oval 9"/>
                <p:cNvSpPr>
                  <a:spLocks noChangeArrowheads="1"/>
                </p:cNvSpPr>
                <p:nvPr/>
              </p:nvSpPr>
              <p:spPr bwMode="gray">
                <a:xfrm>
                  <a:off x="2016" y="1920"/>
                  <a:ext cx="1680" cy="1680"/>
                </a:xfrm>
                <a:prstGeom prst="ellipse">
                  <a:avLst/>
                </a:prstGeom>
                <a:solidFill>
                  <a:schemeClr val="accent4"/>
                </a:solidFill>
                <a:ln w="9525">
                  <a:noFill/>
                  <a:round/>
                  <a:headEnd/>
                  <a:tailEnd/>
                </a:ln>
                <a:effectLst/>
              </p:spPr>
              <p:txBody>
                <a:bodyPr wrap="none" anchor="ctr"/>
                <a:lstStyle/>
                <a:p>
                  <a:pPr>
                    <a:defRPr/>
                  </a:pPr>
                  <a:endParaRPr lang="en-US"/>
                </a:p>
              </p:txBody>
            </p:sp>
            <p:sp>
              <p:nvSpPr>
                <p:cNvPr id="20511" name="Freeform 10"/>
                <p:cNvSpPr>
                  <a:spLocks/>
                </p:cNvSpPr>
                <p:nvPr/>
              </p:nvSpPr>
              <p:spPr bwMode="gray">
                <a:xfrm>
                  <a:off x="2208" y="1948"/>
                  <a:ext cx="1296" cy="634"/>
                </a:xfrm>
                <a:custGeom>
                  <a:avLst/>
                  <a:gdLst>
                    <a:gd name="T0" fmla="*/ 1276 w 1321"/>
                    <a:gd name="T1" fmla="*/ 357 h 712"/>
                    <a:gd name="T2" fmla="*/ 1292 w 1321"/>
                    <a:gd name="T3" fmla="*/ 394 h 712"/>
                    <a:gd name="T4" fmla="*/ 1296 w 1321"/>
                    <a:gd name="T5" fmla="*/ 428 h 712"/>
                    <a:gd name="T6" fmla="*/ 1290 w 1321"/>
                    <a:gd name="T7" fmla="*/ 459 h 712"/>
                    <a:gd name="T8" fmla="*/ 1273 w 1321"/>
                    <a:gd name="T9" fmla="*/ 490 h 712"/>
                    <a:gd name="T10" fmla="*/ 1248 w 1321"/>
                    <a:gd name="T11" fmla="*/ 516 h 712"/>
                    <a:gd name="T12" fmla="*/ 1216 w 1321"/>
                    <a:gd name="T13" fmla="*/ 538 h 712"/>
                    <a:gd name="T14" fmla="*/ 1173 w 1321"/>
                    <a:gd name="T15" fmla="*/ 559 h 712"/>
                    <a:gd name="T16" fmla="*/ 1125 w 1321"/>
                    <a:gd name="T17" fmla="*/ 578 h 712"/>
                    <a:gd name="T18" fmla="*/ 1071 w 1321"/>
                    <a:gd name="T19" fmla="*/ 594 h 712"/>
                    <a:gd name="T20" fmla="*/ 1011 w 1321"/>
                    <a:gd name="T21" fmla="*/ 608 h 712"/>
                    <a:gd name="T22" fmla="*/ 949 w 1321"/>
                    <a:gd name="T23" fmla="*/ 618 h 712"/>
                    <a:gd name="T24" fmla="*/ 879 w 1321"/>
                    <a:gd name="T25" fmla="*/ 627 h 712"/>
                    <a:gd name="T26" fmla="*/ 808 w 1321"/>
                    <a:gd name="T27" fmla="*/ 632 h 712"/>
                    <a:gd name="T28" fmla="*/ 780 w 1321"/>
                    <a:gd name="T29" fmla="*/ 634 h 712"/>
                    <a:gd name="T30" fmla="*/ 467 w 1321"/>
                    <a:gd name="T31" fmla="*/ 634 h 712"/>
                    <a:gd name="T32" fmla="*/ 463 w 1321"/>
                    <a:gd name="T33" fmla="*/ 634 h 712"/>
                    <a:gd name="T34" fmla="*/ 401 w 1321"/>
                    <a:gd name="T35" fmla="*/ 630 h 712"/>
                    <a:gd name="T36" fmla="*/ 341 w 1321"/>
                    <a:gd name="T37" fmla="*/ 627 h 712"/>
                    <a:gd name="T38" fmla="*/ 285 w 1321"/>
                    <a:gd name="T39" fmla="*/ 620 h 712"/>
                    <a:gd name="T40" fmla="*/ 231 w 1321"/>
                    <a:gd name="T41" fmla="*/ 614 h 712"/>
                    <a:gd name="T42" fmla="*/ 182 w 1321"/>
                    <a:gd name="T43" fmla="*/ 603 h 712"/>
                    <a:gd name="T44" fmla="*/ 138 w 1321"/>
                    <a:gd name="T45" fmla="*/ 590 h 712"/>
                    <a:gd name="T46" fmla="*/ 100 w 1321"/>
                    <a:gd name="T47" fmla="*/ 577 h 712"/>
                    <a:gd name="T48" fmla="*/ 66 w 1321"/>
                    <a:gd name="T49" fmla="*/ 561 h 712"/>
                    <a:gd name="T50" fmla="*/ 38 w 1321"/>
                    <a:gd name="T51" fmla="*/ 541 h 712"/>
                    <a:gd name="T52" fmla="*/ 18 w 1321"/>
                    <a:gd name="T53" fmla="*/ 519 h 712"/>
                    <a:gd name="T54" fmla="*/ 6 w 1321"/>
                    <a:gd name="T55" fmla="*/ 493 h 712"/>
                    <a:gd name="T56" fmla="*/ 0 w 1321"/>
                    <a:gd name="T57" fmla="*/ 467 h 712"/>
                    <a:gd name="T58" fmla="*/ 0 w 1321"/>
                    <a:gd name="T59" fmla="*/ 463 h 712"/>
                    <a:gd name="T60" fmla="*/ 4 w 1321"/>
                    <a:gd name="T61" fmla="*/ 434 h 712"/>
                    <a:gd name="T62" fmla="*/ 16 w 1321"/>
                    <a:gd name="T63" fmla="*/ 397 h 712"/>
                    <a:gd name="T64" fmla="*/ 50 w 1321"/>
                    <a:gd name="T65" fmla="*/ 329 h 712"/>
                    <a:gd name="T66" fmla="*/ 92 w 1321"/>
                    <a:gd name="T67" fmla="*/ 266 h 712"/>
                    <a:gd name="T68" fmla="*/ 144 w 1321"/>
                    <a:gd name="T69" fmla="*/ 209 h 712"/>
                    <a:gd name="T70" fmla="*/ 200 w 1321"/>
                    <a:gd name="T71" fmla="*/ 157 h 712"/>
                    <a:gd name="T72" fmla="*/ 265 w 1321"/>
                    <a:gd name="T73" fmla="*/ 111 h 712"/>
                    <a:gd name="T74" fmla="*/ 335 w 1321"/>
                    <a:gd name="T75" fmla="*/ 73 h 712"/>
                    <a:gd name="T76" fmla="*/ 407 w 1321"/>
                    <a:gd name="T77" fmla="*/ 42 h 712"/>
                    <a:gd name="T78" fmla="*/ 488 w 1321"/>
                    <a:gd name="T79" fmla="*/ 19 h 712"/>
                    <a:gd name="T80" fmla="*/ 570 w 1321"/>
                    <a:gd name="T81" fmla="*/ 5 h 712"/>
                    <a:gd name="T82" fmla="*/ 654 w 1321"/>
                    <a:gd name="T83" fmla="*/ 0 h 712"/>
                    <a:gd name="T84" fmla="*/ 654 w 1321"/>
                    <a:gd name="T85" fmla="*/ 0 h 712"/>
                    <a:gd name="T86" fmla="*/ 745 w 1321"/>
                    <a:gd name="T87" fmla="*/ 5 h 712"/>
                    <a:gd name="T88" fmla="*/ 831 w 1321"/>
                    <a:gd name="T89" fmla="*/ 20 h 712"/>
                    <a:gd name="T90" fmla="*/ 914 w 1321"/>
                    <a:gd name="T91" fmla="*/ 47 h 712"/>
                    <a:gd name="T92" fmla="*/ 991 w 1321"/>
                    <a:gd name="T93" fmla="*/ 80 h 712"/>
                    <a:gd name="T94" fmla="*/ 1062 w 1321"/>
                    <a:gd name="T95" fmla="*/ 122 h 712"/>
                    <a:gd name="T96" fmla="*/ 1127 w 1321"/>
                    <a:gd name="T97" fmla="*/ 173 h 712"/>
                    <a:gd name="T98" fmla="*/ 1185 w 1321"/>
                    <a:gd name="T99" fmla="*/ 228 h 712"/>
                    <a:gd name="T100" fmla="*/ 1234 w 1321"/>
                    <a:gd name="T101" fmla="*/ 289 h 712"/>
                    <a:gd name="T102" fmla="*/ 1276 w 1321"/>
                    <a:gd name="T103" fmla="*/ 357 h 712"/>
                    <a:gd name="T104" fmla="*/ 1276 w 1321"/>
                    <a:gd name="T105" fmla="*/ 35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solidFill>
                  <a:schemeClr val="accent4">
                    <a:lumMod val="60000"/>
                    <a:lumOff val="40000"/>
                  </a:schemeClr>
                </a:solidFill>
                <a:ln w="0">
                  <a:noFill/>
                  <a:round/>
                  <a:headEnd/>
                  <a:tailEnd/>
                </a:ln>
              </p:spPr>
              <p:txBody>
                <a:bodyPr/>
                <a:lstStyle/>
                <a:p>
                  <a:pPr>
                    <a:defRPr/>
                  </a:pPr>
                  <a:endParaRPr lang="en-US"/>
                </a:p>
              </p:txBody>
            </p:sp>
          </p:grpSp>
          <p:sp>
            <p:nvSpPr>
              <p:cNvPr id="94219" name="Text Box 11"/>
              <p:cNvSpPr txBox="1">
                <a:spLocks noChangeArrowheads="1"/>
              </p:cNvSpPr>
              <p:nvPr/>
            </p:nvSpPr>
            <p:spPr bwMode="gray">
              <a:xfrm>
                <a:off x="624" y="1790"/>
                <a:ext cx="1179" cy="815"/>
              </a:xfrm>
              <a:prstGeom prst="rect">
                <a:avLst/>
              </a:prstGeom>
              <a:noFill/>
              <a:ln w="9525">
                <a:noFill/>
                <a:miter lim="800000"/>
                <a:headEnd/>
                <a:tailEnd/>
              </a:ln>
              <a:effectLst/>
            </p:spPr>
            <p:txBody>
              <a:bodyPr>
                <a:spAutoFit/>
              </a:bodyPr>
              <a:lstStyle/>
              <a:p>
                <a:pPr algn="ctr" eaLnBrk="0" hangingPunct="0">
                  <a:defRPr/>
                </a:pPr>
                <a:r>
                  <a:rPr lang="en-US" sz="2800" b="1" i="1" dirty="0" err="1">
                    <a:solidFill>
                      <a:srgbClr val="040A10"/>
                    </a:solidFill>
                    <a:latin typeface="Times New Roman" pitchFamily="18" charset="0"/>
                    <a:cs typeface="Times New Roman" pitchFamily="18" charset="0"/>
                  </a:rPr>
                  <a:t>Khái</a:t>
                </a:r>
                <a:r>
                  <a:rPr lang="en-US" sz="2800" b="1" i="1" dirty="0">
                    <a:solidFill>
                      <a:srgbClr val="040A10"/>
                    </a:solidFill>
                    <a:latin typeface="Times New Roman" pitchFamily="18" charset="0"/>
                    <a:cs typeface="Times New Roman" pitchFamily="18" charset="0"/>
                  </a:rPr>
                  <a:t> </a:t>
                </a:r>
                <a:r>
                  <a:rPr lang="en-US" sz="2800" b="1" i="1" dirty="0" err="1">
                    <a:solidFill>
                      <a:srgbClr val="040A10"/>
                    </a:solidFill>
                    <a:latin typeface="Times New Roman" pitchFamily="18" charset="0"/>
                    <a:cs typeface="Times New Roman" pitchFamily="18" charset="0"/>
                  </a:rPr>
                  <a:t>niệm</a:t>
                </a:r>
                <a:endParaRPr lang="en-US" sz="2800" b="1" i="1" dirty="0">
                  <a:solidFill>
                    <a:srgbClr val="040A10"/>
                  </a:solidFill>
                  <a:effectLst>
                    <a:outerShdw blurRad="38100" dist="38100" dir="2700000" algn="tl">
                      <a:srgbClr val="C0C0C0"/>
                    </a:outerShdw>
                  </a:effectLst>
                </a:endParaRPr>
              </a:p>
            </p:txBody>
          </p:sp>
        </p:grpSp>
        <p:sp>
          <p:nvSpPr>
            <p:cNvPr id="5148" name="Oval 12"/>
            <p:cNvSpPr>
              <a:spLocks noChangeArrowheads="1"/>
            </p:cNvSpPr>
            <p:nvPr/>
          </p:nvSpPr>
          <p:spPr bwMode="gray">
            <a:xfrm>
              <a:off x="576"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p:spPr>
          <p:txBody>
            <a:bodyPr wrap="none" anchor="ctr"/>
            <a:lstStyle/>
            <a:p>
              <a:pPr algn="ctr"/>
              <a:endParaRPr lang="en-US"/>
            </a:p>
          </p:txBody>
        </p:sp>
      </p:grpSp>
      <p:grpSp>
        <p:nvGrpSpPr>
          <p:cNvPr id="5" name="Group 13"/>
          <p:cNvGrpSpPr>
            <a:grpSpLocks/>
          </p:cNvGrpSpPr>
          <p:nvPr/>
        </p:nvGrpSpPr>
        <p:grpSpPr bwMode="auto">
          <a:xfrm>
            <a:off x="2743200" y="4343400"/>
            <a:ext cx="1617663" cy="2070100"/>
            <a:chOff x="1776" y="2476"/>
            <a:chExt cx="1019" cy="1304"/>
          </a:xfrm>
        </p:grpSpPr>
        <p:grpSp>
          <p:nvGrpSpPr>
            <p:cNvPr id="6" name="Group 14"/>
            <p:cNvGrpSpPr>
              <a:grpSpLocks/>
            </p:cNvGrpSpPr>
            <p:nvPr/>
          </p:nvGrpSpPr>
          <p:grpSpPr bwMode="auto">
            <a:xfrm>
              <a:off x="1776" y="2476"/>
              <a:ext cx="960" cy="958"/>
              <a:chOff x="2016" y="1920"/>
              <a:chExt cx="1680" cy="1680"/>
            </a:xfrm>
          </p:grpSpPr>
          <p:sp>
            <p:nvSpPr>
              <p:cNvPr id="94223" name="Oval 15"/>
              <p:cNvSpPr>
                <a:spLocks noChangeArrowheads="1"/>
              </p:cNvSpPr>
              <p:nvPr/>
            </p:nvSpPr>
            <p:spPr bwMode="gray">
              <a:xfrm>
                <a:off x="2016" y="1920"/>
                <a:ext cx="1680" cy="1680"/>
              </a:xfrm>
              <a:prstGeom prst="ellipse">
                <a:avLst/>
              </a:prstGeom>
              <a:gradFill rotWithShape="1">
                <a:gsLst>
                  <a:gs pos="0">
                    <a:schemeClr val="hlink"/>
                  </a:gs>
                  <a:gs pos="100000">
                    <a:schemeClr val="hlink">
                      <a:gamma/>
                      <a:shade val="51373"/>
                      <a:invGamma/>
                    </a:schemeClr>
                  </a:gs>
                </a:gsLst>
                <a:lin ang="5400000" scaled="1"/>
              </a:gradFill>
              <a:ln w="9525">
                <a:noFill/>
                <a:round/>
                <a:headEnd/>
                <a:tailEnd/>
              </a:ln>
              <a:effectLst/>
            </p:spPr>
            <p:txBody>
              <a:bodyPr wrap="none" anchor="ctr"/>
              <a:lstStyle/>
              <a:p>
                <a:pPr>
                  <a:defRPr/>
                </a:pPr>
                <a:endParaRPr lang="en-US"/>
              </a:p>
            </p:txBody>
          </p:sp>
          <p:sp>
            <p:nvSpPr>
              <p:cNvPr id="94224" name="Freeform 16"/>
              <p:cNvSpPr>
                <a:spLocks/>
              </p:cNvSpPr>
              <p:nvPr/>
            </p:nvSpPr>
            <p:spPr bwMode="gray">
              <a:xfrm>
                <a:off x="2209" y="1948"/>
                <a:ext cx="1295" cy="63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hlink">
                      <a:gamma/>
                      <a:tint val="0"/>
                      <a:invGamma/>
                    </a:schemeClr>
                  </a:gs>
                  <a:gs pos="100000">
                    <a:schemeClr val="hlink"/>
                  </a:gs>
                </a:gsLst>
                <a:lin ang="5400000" scaled="1"/>
              </a:gradFill>
              <a:ln w="0">
                <a:noFill/>
                <a:prstDash val="solid"/>
                <a:round/>
                <a:headEnd/>
                <a:tailEnd/>
              </a:ln>
              <a:effectLst/>
            </p:spPr>
            <p:txBody>
              <a:bodyPr/>
              <a:lstStyle/>
              <a:p>
                <a:pPr>
                  <a:defRPr/>
                </a:pPr>
                <a:endParaRPr lang="en-US"/>
              </a:p>
            </p:txBody>
          </p:sp>
        </p:grpSp>
        <p:sp>
          <p:nvSpPr>
            <p:cNvPr id="94225" name="Text Box 17"/>
            <p:cNvSpPr txBox="1">
              <a:spLocks noChangeArrowheads="1"/>
            </p:cNvSpPr>
            <p:nvPr/>
          </p:nvSpPr>
          <p:spPr bwMode="gray">
            <a:xfrm>
              <a:off x="1824" y="2620"/>
              <a:ext cx="864" cy="601"/>
            </a:xfrm>
            <a:prstGeom prst="rect">
              <a:avLst/>
            </a:prstGeom>
            <a:noFill/>
            <a:ln w="9525">
              <a:noFill/>
              <a:miter lim="800000"/>
              <a:headEnd/>
              <a:tailEnd/>
            </a:ln>
            <a:effectLst/>
          </p:spPr>
          <p:txBody>
            <a:bodyPr>
              <a:spAutoFit/>
            </a:bodyPr>
            <a:lstStyle/>
            <a:p>
              <a:pPr algn="ctr" eaLnBrk="0" hangingPunct="0">
                <a:defRPr/>
              </a:pPr>
              <a:r>
                <a:rPr lang="en-US" sz="2800" b="1" i="1" dirty="0" err="1">
                  <a:solidFill>
                    <a:srgbClr val="040A10"/>
                  </a:solidFill>
                  <a:latin typeface="Times New Roman" pitchFamily="18" charset="0"/>
                  <a:cs typeface="Times New Roman" pitchFamily="18" charset="0"/>
                </a:rPr>
                <a:t>Đặc</a:t>
              </a:r>
              <a:r>
                <a:rPr lang="en-US" sz="2800" b="1" i="1" dirty="0">
                  <a:solidFill>
                    <a:srgbClr val="040A10"/>
                  </a:solidFill>
                  <a:latin typeface="Times New Roman" pitchFamily="18" charset="0"/>
                  <a:cs typeface="Times New Roman" pitchFamily="18" charset="0"/>
                </a:rPr>
                <a:t> </a:t>
              </a:r>
              <a:r>
                <a:rPr lang="en-US" sz="2800" b="1" i="1" dirty="0" err="1">
                  <a:solidFill>
                    <a:srgbClr val="040A10"/>
                  </a:solidFill>
                  <a:latin typeface="Times New Roman" pitchFamily="18" charset="0"/>
                  <a:cs typeface="Times New Roman" pitchFamily="18" charset="0"/>
                </a:rPr>
                <a:t>điểm</a:t>
              </a:r>
              <a:endParaRPr lang="en-US" sz="2800" b="1" i="1" dirty="0">
                <a:solidFill>
                  <a:srgbClr val="040A10"/>
                </a:solidFill>
                <a:effectLst>
                  <a:outerShdw blurRad="38100" dist="38100" dir="2700000" algn="tl">
                    <a:srgbClr val="C0C0C0"/>
                  </a:outerShdw>
                </a:effectLst>
              </a:endParaRPr>
            </a:p>
          </p:txBody>
        </p:sp>
        <p:sp>
          <p:nvSpPr>
            <p:cNvPr id="5144" name="Oval 18"/>
            <p:cNvSpPr>
              <a:spLocks noChangeArrowheads="1"/>
            </p:cNvSpPr>
            <p:nvPr/>
          </p:nvSpPr>
          <p:spPr bwMode="gray">
            <a:xfrm>
              <a:off x="1800"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p:spPr>
          <p:txBody>
            <a:bodyPr wrap="none" anchor="ctr"/>
            <a:lstStyle/>
            <a:p>
              <a:pPr algn="ctr"/>
              <a:endParaRPr lang="en-US"/>
            </a:p>
          </p:txBody>
        </p:sp>
      </p:grpSp>
      <p:grpSp>
        <p:nvGrpSpPr>
          <p:cNvPr id="7" name="Group 19"/>
          <p:cNvGrpSpPr>
            <a:grpSpLocks/>
          </p:cNvGrpSpPr>
          <p:nvPr/>
        </p:nvGrpSpPr>
        <p:grpSpPr bwMode="auto">
          <a:xfrm>
            <a:off x="4876800" y="4286250"/>
            <a:ext cx="1631950" cy="2114550"/>
            <a:chOff x="3072" y="2448"/>
            <a:chExt cx="1028" cy="1332"/>
          </a:xfrm>
        </p:grpSpPr>
        <p:grpSp>
          <p:nvGrpSpPr>
            <p:cNvPr id="8" name="Group 20"/>
            <p:cNvGrpSpPr>
              <a:grpSpLocks/>
            </p:cNvGrpSpPr>
            <p:nvPr/>
          </p:nvGrpSpPr>
          <p:grpSpPr bwMode="auto">
            <a:xfrm>
              <a:off x="3072" y="2448"/>
              <a:ext cx="960" cy="958"/>
              <a:chOff x="2016" y="1920"/>
              <a:chExt cx="1680" cy="1680"/>
            </a:xfrm>
          </p:grpSpPr>
          <p:sp>
            <p:nvSpPr>
              <p:cNvPr id="94229" name="Oval 21"/>
              <p:cNvSpPr>
                <a:spLocks noChangeArrowheads="1"/>
              </p:cNvSpPr>
              <p:nvPr/>
            </p:nvSpPr>
            <p:spPr bwMode="gray">
              <a:xfrm>
                <a:off x="2016" y="1920"/>
                <a:ext cx="1680" cy="1680"/>
              </a:xfrm>
              <a:prstGeom prst="ellipse">
                <a:avLst/>
              </a:prstGeom>
              <a:gradFill rotWithShape="1">
                <a:gsLst>
                  <a:gs pos="0">
                    <a:schemeClr val="accent1"/>
                  </a:gs>
                  <a:gs pos="100000">
                    <a:schemeClr val="accent1">
                      <a:gamma/>
                      <a:shade val="51373"/>
                      <a:invGamma/>
                    </a:schemeClr>
                  </a:gs>
                </a:gsLst>
                <a:lin ang="5400000" scaled="1"/>
              </a:gradFill>
              <a:ln w="9525">
                <a:noFill/>
                <a:round/>
                <a:headEnd/>
                <a:tailEnd/>
              </a:ln>
              <a:effectLst/>
            </p:spPr>
            <p:txBody>
              <a:bodyPr wrap="none" anchor="ctr"/>
              <a:lstStyle/>
              <a:p>
                <a:pPr>
                  <a:defRPr/>
                </a:pPr>
                <a:endParaRPr lang="en-US"/>
              </a:p>
            </p:txBody>
          </p:sp>
          <p:sp>
            <p:nvSpPr>
              <p:cNvPr id="94230" name="Freeform 22"/>
              <p:cNvSpPr>
                <a:spLocks/>
              </p:cNvSpPr>
              <p:nvPr/>
            </p:nvSpPr>
            <p:spPr bwMode="gray">
              <a:xfrm>
                <a:off x="2209" y="1948"/>
                <a:ext cx="1295" cy="633"/>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100000">
                    <a:schemeClr val="accent1"/>
                  </a:gs>
                </a:gsLst>
                <a:lin ang="5400000" scaled="1"/>
              </a:gradFill>
              <a:ln w="0">
                <a:noFill/>
                <a:prstDash val="solid"/>
                <a:round/>
                <a:headEnd/>
                <a:tailEnd/>
              </a:ln>
              <a:effectLst/>
            </p:spPr>
            <p:txBody>
              <a:bodyPr/>
              <a:lstStyle/>
              <a:p>
                <a:pPr>
                  <a:defRPr/>
                </a:pPr>
                <a:endParaRPr lang="en-US"/>
              </a:p>
            </p:txBody>
          </p:sp>
        </p:grpSp>
        <p:sp>
          <p:nvSpPr>
            <p:cNvPr id="94231" name="Text Box 23"/>
            <p:cNvSpPr txBox="1">
              <a:spLocks noChangeArrowheads="1"/>
            </p:cNvSpPr>
            <p:nvPr/>
          </p:nvSpPr>
          <p:spPr bwMode="gray">
            <a:xfrm>
              <a:off x="3120" y="2580"/>
              <a:ext cx="864" cy="601"/>
            </a:xfrm>
            <a:prstGeom prst="rect">
              <a:avLst/>
            </a:prstGeom>
            <a:noFill/>
            <a:ln w="9525">
              <a:noFill/>
              <a:miter lim="800000"/>
              <a:headEnd/>
              <a:tailEnd/>
            </a:ln>
            <a:effectLst/>
          </p:spPr>
          <p:txBody>
            <a:bodyPr>
              <a:spAutoFit/>
            </a:bodyPr>
            <a:lstStyle/>
            <a:p>
              <a:pPr algn="ctr" eaLnBrk="0" hangingPunct="0">
                <a:defRPr/>
              </a:pPr>
              <a:r>
                <a:rPr lang="en-US" sz="2800" b="1" i="1" dirty="0" err="1">
                  <a:solidFill>
                    <a:srgbClr val="040A10"/>
                  </a:solidFill>
                  <a:latin typeface="Times New Roman" pitchFamily="18" charset="0"/>
                  <a:cs typeface="Times New Roman" pitchFamily="18" charset="0"/>
                </a:rPr>
                <a:t>Chức</a:t>
              </a:r>
              <a:r>
                <a:rPr lang="en-US" sz="2800" b="1" i="1" dirty="0">
                  <a:solidFill>
                    <a:srgbClr val="040A10"/>
                  </a:solidFill>
                  <a:latin typeface="Times New Roman" pitchFamily="18" charset="0"/>
                  <a:cs typeface="Times New Roman" pitchFamily="18" charset="0"/>
                </a:rPr>
                <a:t> </a:t>
              </a:r>
              <a:r>
                <a:rPr lang="en-US" sz="2800" b="1" i="1" dirty="0" err="1">
                  <a:solidFill>
                    <a:srgbClr val="040A10"/>
                  </a:solidFill>
                  <a:latin typeface="Times New Roman" pitchFamily="18" charset="0"/>
                  <a:cs typeface="Times New Roman" pitchFamily="18" charset="0"/>
                </a:rPr>
                <a:t>năng</a:t>
              </a:r>
              <a:endParaRPr lang="en-US" sz="2800" b="1" i="1" dirty="0">
                <a:solidFill>
                  <a:srgbClr val="040A10"/>
                </a:solidFill>
                <a:effectLst>
                  <a:outerShdw blurRad="38100" dist="38100" dir="2700000" algn="tl">
                    <a:srgbClr val="C0C0C0"/>
                  </a:outerShdw>
                </a:effectLst>
                <a:latin typeface="Times New Roman" pitchFamily="18" charset="0"/>
                <a:cs typeface="Times New Roman" pitchFamily="18" charset="0"/>
              </a:endParaRPr>
            </a:p>
          </p:txBody>
        </p:sp>
        <p:sp>
          <p:nvSpPr>
            <p:cNvPr id="5139" name="Oval 24"/>
            <p:cNvSpPr>
              <a:spLocks noChangeArrowheads="1"/>
            </p:cNvSpPr>
            <p:nvPr/>
          </p:nvSpPr>
          <p:spPr bwMode="gray">
            <a:xfrm>
              <a:off x="3105"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p:spPr>
          <p:txBody>
            <a:bodyPr wrap="none" anchor="ctr"/>
            <a:lstStyle/>
            <a:p>
              <a:pPr algn="ctr"/>
              <a:endParaRPr lang="en-US"/>
            </a:p>
          </p:txBody>
        </p:sp>
      </p:grpSp>
      <p:grpSp>
        <p:nvGrpSpPr>
          <p:cNvPr id="9" name="Group 25"/>
          <p:cNvGrpSpPr>
            <a:grpSpLocks/>
          </p:cNvGrpSpPr>
          <p:nvPr/>
        </p:nvGrpSpPr>
        <p:grpSpPr bwMode="auto">
          <a:xfrm>
            <a:off x="6781800" y="4286250"/>
            <a:ext cx="1660525" cy="2114550"/>
            <a:chOff x="4272" y="2448"/>
            <a:chExt cx="1046" cy="1332"/>
          </a:xfrm>
        </p:grpSpPr>
        <p:grpSp>
          <p:nvGrpSpPr>
            <p:cNvPr id="10" name="Group 26"/>
            <p:cNvGrpSpPr>
              <a:grpSpLocks/>
            </p:cNvGrpSpPr>
            <p:nvPr/>
          </p:nvGrpSpPr>
          <p:grpSpPr bwMode="auto">
            <a:xfrm>
              <a:off x="4275" y="2448"/>
              <a:ext cx="1043" cy="965"/>
              <a:chOff x="2400" y="1488"/>
              <a:chExt cx="1250" cy="1152"/>
            </a:xfrm>
          </p:grpSpPr>
          <p:grpSp>
            <p:nvGrpSpPr>
              <p:cNvPr id="11" name="Group 27"/>
              <p:cNvGrpSpPr>
                <a:grpSpLocks/>
              </p:cNvGrpSpPr>
              <p:nvPr/>
            </p:nvGrpSpPr>
            <p:grpSpPr bwMode="auto">
              <a:xfrm>
                <a:off x="2400" y="1488"/>
                <a:ext cx="1152" cy="1152"/>
                <a:chOff x="2016" y="1920"/>
                <a:chExt cx="1680" cy="1680"/>
              </a:xfrm>
            </p:grpSpPr>
            <p:sp>
              <p:nvSpPr>
                <p:cNvPr id="94236" name="Oval 28"/>
                <p:cNvSpPr>
                  <a:spLocks noChangeArrowheads="1"/>
                </p:cNvSpPr>
                <p:nvPr/>
              </p:nvSpPr>
              <p:spPr bwMode="gray">
                <a:xfrm>
                  <a:off x="2016" y="1920"/>
                  <a:ext cx="1680" cy="1680"/>
                </a:xfrm>
                <a:prstGeom prst="ellipse">
                  <a:avLst/>
                </a:prstGeom>
                <a:solidFill>
                  <a:schemeClr val="accent6">
                    <a:lumMod val="75000"/>
                  </a:schemeClr>
                </a:solidFill>
                <a:ln w="9525">
                  <a:noFill/>
                  <a:round/>
                  <a:headEnd/>
                  <a:tailEnd/>
                </a:ln>
                <a:effectLst/>
              </p:spPr>
              <p:txBody>
                <a:bodyPr wrap="none" anchor="ctr"/>
                <a:lstStyle/>
                <a:p>
                  <a:pPr>
                    <a:defRPr/>
                  </a:pPr>
                  <a:endParaRPr lang="en-US"/>
                </a:p>
              </p:txBody>
            </p:sp>
            <p:sp>
              <p:nvSpPr>
                <p:cNvPr id="20495" name="Freeform 29"/>
                <p:cNvSpPr>
                  <a:spLocks/>
                </p:cNvSpPr>
                <p:nvPr/>
              </p:nvSpPr>
              <p:spPr bwMode="gray">
                <a:xfrm>
                  <a:off x="2208" y="1948"/>
                  <a:ext cx="1295" cy="634"/>
                </a:xfrm>
                <a:custGeom>
                  <a:avLst/>
                  <a:gdLst>
                    <a:gd name="T0" fmla="*/ 1276 w 1321"/>
                    <a:gd name="T1" fmla="*/ 357 h 712"/>
                    <a:gd name="T2" fmla="*/ 1292 w 1321"/>
                    <a:gd name="T3" fmla="*/ 394 h 712"/>
                    <a:gd name="T4" fmla="*/ 1296 w 1321"/>
                    <a:gd name="T5" fmla="*/ 428 h 712"/>
                    <a:gd name="T6" fmla="*/ 1290 w 1321"/>
                    <a:gd name="T7" fmla="*/ 459 h 712"/>
                    <a:gd name="T8" fmla="*/ 1273 w 1321"/>
                    <a:gd name="T9" fmla="*/ 490 h 712"/>
                    <a:gd name="T10" fmla="*/ 1248 w 1321"/>
                    <a:gd name="T11" fmla="*/ 516 h 712"/>
                    <a:gd name="T12" fmla="*/ 1216 w 1321"/>
                    <a:gd name="T13" fmla="*/ 538 h 712"/>
                    <a:gd name="T14" fmla="*/ 1173 w 1321"/>
                    <a:gd name="T15" fmla="*/ 559 h 712"/>
                    <a:gd name="T16" fmla="*/ 1125 w 1321"/>
                    <a:gd name="T17" fmla="*/ 578 h 712"/>
                    <a:gd name="T18" fmla="*/ 1071 w 1321"/>
                    <a:gd name="T19" fmla="*/ 594 h 712"/>
                    <a:gd name="T20" fmla="*/ 1011 w 1321"/>
                    <a:gd name="T21" fmla="*/ 608 h 712"/>
                    <a:gd name="T22" fmla="*/ 949 w 1321"/>
                    <a:gd name="T23" fmla="*/ 618 h 712"/>
                    <a:gd name="T24" fmla="*/ 879 w 1321"/>
                    <a:gd name="T25" fmla="*/ 627 h 712"/>
                    <a:gd name="T26" fmla="*/ 808 w 1321"/>
                    <a:gd name="T27" fmla="*/ 632 h 712"/>
                    <a:gd name="T28" fmla="*/ 780 w 1321"/>
                    <a:gd name="T29" fmla="*/ 634 h 712"/>
                    <a:gd name="T30" fmla="*/ 467 w 1321"/>
                    <a:gd name="T31" fmla="*/ 634 h 712"/>
                    <a:gd name="T32" fmla="*/ 463 w 1321"/>
                    <a:gd name="T33" fmla="*/ 634 h 712"/>
                    <a:gd name="T34" fmla="*/ 401 w 1321"/>
                    <a:gd name="T35" fmla="*/ 630 h 712"/>
                    <a:gd name="T36" fmla="*/ 341 w 1321"/>
                    <a:gd name="T37" fmla="*/ 627 h 712"/>
                    <a:gd name="T38" fmla="*/ 285 w 1321"/>
                    <a:gd name="T39" fmla="*/ 620 h 712"/>
                    <a:gd name="T40" fmla="*/ 231 w 1321"/>
                    <a:gd name="T41" fmla="*/ 614 h 712"/>
                    <a:gd name="T42" fmla="*/ 182 w 1321"/>
                    <a:gd name="T43" fmla="*/ 603 h 712"/>
                    <a:gd name="T44" fmla="*/ 138 w 1321"/>
                    <a:gd name="T45" fmla="*/ 590 h 712"/>
                    <a:gd name="T46" fmla="*/ 100 w 1321"/>
                    <a:gd name="T47" fmla="*/ 577 h 712"/>
                    <a:gd name="T48" fmla="*/ 66 w 1321"/>
                    <a:gd name="T49" fmla="*/ 561 h 712"/>
                    <a:gd name="T50" fmla="*/ 38 w 1321"/>
                    <a:gd name="T51" fmla="*/ 541 h 712"/>
                    <a:gd name="T52" fmla="*/ 18 w 1321"/>
                    <a:gd name="T53" fmla="*/ 519 h 712"/>
                    <a:gd name="T54" fmla="*/ 6 w 1321"/>
                    <a:gd name="T55" fmla="*/ 493 h 712"/>
                    <a:gd name="T56" fmla="*/ 0 w 1321"/>
                    <a:gd name="T57" fmla="*/ 467 h 712"/>
                    <a:gd name="T58" fmla="*/ 0 w 1321"/>
                    <a:gd name="T59" fmla="*/ 463 h 712"/>
                    <a:gd name="T60" fmla="*/ 4 w 1321"/>
                    <a:gd name="T61" fmla="*/ 434 h 712"/>
                    <a:gd name="T62" fmla="*/ 16 w 1321"/>
                    <a:gd name="T63" fmla="*/ 397 h 712"/>
                    <a:gd name="T64" fmla="*/ 50 w 1321"/>
                    <a:gd name="T65" fmla="*/ 329 h 712"/>
                    <a:gd name="T66" fmla="*/ 92 w 1321"/>
                    <a:gd name="T67" fmla="*/ 266 h 712"/>
                    <a:gd name="T68" fmla="*/ 144 w 1321"/>
                    <a:gd name="T69" fmla="*/ 209 h 712"/>
                    <a:gd name="T70" fmla="*/ 200 w 1321"/>
                    <a:gd name="T71" fmla="*/ 157 h 712"/>
                    <a:gd name="T72" fmla="*/ 265 w 1321"/>
                    <a:gd name="T73" fmla="*/ 111 h 712"/>
                    <a:gd name="T74" fmla="*/ 335 w 1321"/>
                    <a:gd name="T75" fmla="*/ 73 h 712"/>
                    <a:gd name="T76" fmla="*/ 407 w 1321"/>
                    <a:gd name="T77" fmla="*/ 42 h 712"/>
                    <a:gd name="T78" fmla="*/ 488 w 1321"/>
                    <a:gd name="T79" fmla="*/ 19 h 712"/>
                    <a:gd name="T80" fmla="*/ 570 w 1321"/>
                    <a:gd name="T81" fmla="*/ 5 h 712"/>
                    <a:gd name="T82" fmla="*/ 654 w 1321"/>
                    <a:gd name="T83" fmla="*/ 0 h 712"/>
                    <a:gd name="T84" fmla="*/ 654 w 1321"/>
                    <a:gd name="T85" fmla="*/ 0 h 712"/>
                    <a:gd name="T86" fmla="*/ 745 w 1321"/>
                    <a:gd name="T87" fmla="*/ 5 h 712"/>
                    <a:gd name="T88" fmla="*/ 831 w 1321"/>
                    <a:gd name="T89" fmla="*/ 20 h 712"/>
                    <a:gd name="T90" fmla="*/ 914 w 1321"/>
                    <a:gd name="T91" fmla="*/ 47 h 712"/>
                    <a:gd name="T92" fmla="*/ 991 w 1321"/>
                    <a:gd name="T93" fmla="*/ 80 h 712"/>
                    <a:gd name="T94" fmla="*/ 1062 w 1321"/>
                    <a:gd name="T95" fmla="*/ 122 h 712"/>
                    <a:gd name="T96" fmla="*/ 1127 w 1321"/>
                    <a:gd name="T97" fmla="*/ 173 h 712"/>
                    <a:gd name="T98" fmla="*/ 1185 w 1321"/>
                    <a:gd name="T99" fmla="*/ 228 h 712"/>
                    <a:gd name="T100" fmla="*/ 1234 w 1321"/>
                    <a:gd name="T101" fmla="*/ 289 h 712"/>
                    <a:gd name="T102" fmla="*/ 1276 w 1321"/>
                    <a:gd name="T103" fmla="*/ 357 h 712"/>
                    <a:gd name="T104" fmla="*/ 1276 w 1321"/>
                    <a:gd name="T105" fmla="*/ 35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solidFill>
                  <a:schemeClr val="accent6">
                    <a:lumMod val="60000"/>
                    <a:lumOff val="40000"/>
                  </a:schemeClr>
                </a:solidFill>
                <a:ln w="0">
                  <a:noFill/>
                  <a:round/>
                  <a:headEnd/>
                  <a:tailEnd/>
                </a:ln>
              </p:spPr>
              <p:txBody>
                <a:bodyPr/>
                <a:lstStyle/>
                <a:p>
                  <a:pPr>
                    <a:defRPr/>
                  </a:pPr>
                  <a:endParaRPr lang="en-US"/>
                </a:p>
              </p:txBody>
            </p:sp>
          </p:grpSp>
          <p:sp>
            <p:nvSpPr>
              <p:cNvPr id="94238" name="Text Box 30"/>
              <p:cNvSpPr txBox="1">
                <a:spLocks noChangeArrowheads="1"/>
              </p:cNvSpPr>
              <p:nvPr/>
            </p:nvSpPr>
            <p:spPr bwMode="gray">
              <a:xfrm>
                <a:off x="2454" y="1703"/>
                <a:ext cx="1196" cy="717"/>
              </a:xfrm>
              <a:prstGeom prst="rect">
                <a:avLst/>
              </a:prstGeom>
              <a:noFill/>
              <a:ln w="9525">
                <a:noFill/>
                <a:miter lim="800000"/>
                <a:headEnd/>
                <a:tailEnd/>
              </a:ln>
              <a:effectLst/>
            </p:spPr>
            <p:txBody>
              <a:bodyPr wrap="none">
                <a:spAutoFit/>
              </a:bodyPr>
              <a:lstStyle/>
              <a:p>
                <a:pPr algn="ctr" eaLnBrk="0" hangingPunct="0">
                  <a:defRPr/>
                </a:pPr>
                <a:r>
                  <a:rPr lang="en-US" sz="2800" b="1" i="1" dirty="0" err="1">
                    <a:solidFill>
                      <a:srgbClr val="040A10"/>
                    </a:solidFill>
                    <a:latin typeface="Times New Roman" pitchFamily="18" charset="0"/>
                    <a:cs typeface="Times New Roman" pitchFamily="18" charset="0"/>
                  </a:rPr>
                  <a:t>Văn</a:t>
                </a:r>
                <a:r>
                  <a:rPr lang="en-US" sz="2800" b="1" i="1" dirty="0">
                    <a:solidFill>
                      <a:srgbClr val="040A10"/>
                    </a:solidFill>
                    <a:latin typeface="Times New Roman" pitchFamily="18" charset="0"/>
                    <a:cs typeface="Times New Roman" pitchFamily="18" charset="0"/>
                  </a:rPr>
                  <a:t> </a:t>
                </a:r>
                <a:r>
                  <a:rPr lang="en-US" sz="2800" b="1" i="1" dirty="0" err="1">
                    <a:solidFill>
                      <a:srgbClr val="040A10"/>
                    </a:solidFill>
                    <a:latin typeface="Times New Roman" pitchFamily="18" charset="0"/>
                    <a:cs typeface="Times New Roman" pitchFamily="18" charset="0"/>
                  </a:rPr>
                  <a:t>bản</a:t>
                </a:r>
                <a:r>
                  <a:rPr lang="en-US" sz="2800" b="1" i="1" dirty="0">
                    <a:solidFill>
                      <a:srgbClr val="040A10"/>
                    </a:solidFill>
                    <a:latin typeface="Times New Roman" pitchFamily="18" charset="0"/>
                    <a:cs typeface="Times New Roman" pitchFamily="18" charset="0"/>
                  </a:rPr>
                  <a:t> </a:t>
                </a:r>
              </a:p>
              <a:p>
                <a:pPr algn="ctr" eaLnBrk="0" hangingPunct="0">
                  <a:defRPr/>
                </a:pPr>
                <a:r>
                  <a:rPr lang="en-US" sz="2800" b="1" i="1" dirty="0" err="1">
                    <a:solidFill>
                      <a:srgbClr val="040A10"/>
                    </a:solidFill>
                    <a:latin typeface="Times New Roman" pitchFamily="18" charset="0"/>
                    <a:cs typeface="Times New Roman" pitchFamily="18" charset="0"/>
                  </a:rPr>
                  <a:t>pháp</a:t>
                </a:r>
                <a:r>
                  <a:rPr lang="en-US" sz="2800" b="1" i="1" dirty="0">
                    <a:solidFill>
                      <a:srgbClr val="040A10"/>
                    </a:solidFill>
                    <a:latin typeface="Times New Roman" pitchFamily="18" charset="0"/>
                    <a:cs typeface="Times New Roman" pitchFamily="18" charset="0"/>
                  </a:rPr>
                  <a:t> </a:t>
                </a:r>
                <a:r>
                  <a:rPr lang="en-US" sz="2800" b="1" i="1" dirty="0" err="1">
                    <a:solidFill>
                      <a:srgbClr val="040A10"/>
                    </a:solidFill>
                    <a:latin typeface="Times New Roman" pitchFamily="18" charset="0"/>
                    <a:cs typeface="Times New Roman" pitchFamily="18" charset="0"/>
                  </a:rPr>
                  <a:t>lý</a:t>
                </a:r>
                <a:r>
                  <a:rPr lang="en-US" sz="2800" b="1" i="1" dirty="0">
                    <a:solidFill>
                      <a:srgbClr val="040A10"/>
                    </a:solidFill>
                    <a:latin typeface="Times New Roman" pitchFamily="18" charset="0"/>
                    <a:cs typeface="Times New Roman" pitchFamily="18" charset="0"/>
                  </a:rPr>
                  <a:t> </a:t>
                </a:r>
                <a:endParaRPr lang="en-US" sz="2800" b="1" i="1" dirty="0">
                  <a:solidFill>
                    <a:srgbClr val="040A10"/>
                  </a:solidFill>
                  <a:effectLst>
                    <a:outerShdw blurRad="38100" dist="38100" dir="2700000" algn="tl">
                      <a:srgbClr val="C0C0C0"/>
                    </a:outerShdw>
                  </a:effectLst>
                  <a:latin typeface="Times New Roman" pitchFamily="18" charset="0"/>
                  <a:cs typeface="Times New Roman" pitchFamily="18" charset="0"/>
                </a:endParaRPr>
              </a:p>
            </p:txBody>
          </p:sp>
        </p:grpSp>
        <p:sp>
          <p:nvSpPr>
            <p:cNvPr id="5132" name="Oval 31"/>
            <p:cNvSpPr>
              <a:spLocks noChangeArrowheads="1"/>
            </p:cNvSpPr>
            <p:nvPr/>
          </p:nvSpPr>
          <p:spPr bwMode="gray">
            <a:xfrm>
              <a:off x="4272" y="3504"/>
              <a:ext cx="995" cy="276"/>
            </a:xfrm>
            <a:prstGeom prst="ellipse">
              <a:avLst/>
            </a:prstGeom>
            <a:gradFill rotWithShape="1">
              <a:gsLst>
                <a:gs pos="0">
                  <a:schemeClr val="bg2"/>
                </a:gs>
                <a:gs pos="100000">
                  <a:schemeClr val="bg1"/>
                </a:gs>
              </a:gsLst>
              <a:path path="shape">
                <a:fillToRect l="50000" t="50000" r="50000" b="50000"/>
              </a:path>
            </a:gradFill>
            <a:ln w="9525">
              <a:noFill/>
              <a:round/>
              <a:headEnd/>
              <a:tailEnd/>
            </a:ln>
          </p:spPr>
          <p:txBody>
            <a:bodyPr wrap="none" anchor="ctr"/>
            <a:lstStyle/>
            <a:p>
              <a:pPr algn="ctr"/>
              <a:endParaRPr lang="en-US"/>
            </a:p>
          </p:txBody>
        </p:sp>
      </p:gr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4212"/>
                                        </p:tgtEl>
                                        <p:attrNameLst>
                                          <p:attrName>style.visibility</p:attrName>
                                        </p:attrNameLst>
                                      </p:cBhvr>
                                      <p:to>
                                        <p:strVal val="visible"/>
                                      </p:to>
                                    </p:set>
                                    <p:anim calcmode="lin" valueType="num">
                                      <p:cBhvr>
                                        <p:cTn id="7" dur="1000" fill="hold"/>
                                        <p:tgtEl>
                                          <p:spTgt spid="94212"/>
                                        </p:tgtEl>
                                        <p:attrNameLst>
                                          <p:attrName>ppt_x</p:attrName>
                                        </p:attrNameLst>
                                      </p:cBhvr>
                                      <p:tavLst>
                                        <p:tav tm="0">
                                          <p:val>
                                            <p:strVal val="#ppt_x-.2"/>
                                          </p:val>
                                        </p:tav>
                                        <p:tav tm="100000">
                                          <p:val>
                                            <p:strVal val="#ppt_x"/>
                                          </p:val>
                                        </p:tav>
                                      </p:tavLst>
                                    </p:anim>
                                    <p:anim calcmode="lin" valueType="num">
                                      <p:cBhvr>
                                        <p:cTn id="8" dur="1000" fill="hold"/>
                                        <p:tgtEl>
                                          <p:spTgt spid="942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94212"/>
                                        </p:tgtEl>
                                      </p:cBhvr>
                                    </p:animEffec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ppt_w*0.05"/>
                                          </p:val>
                                        </p:tav>
                                        <p:tav tm="100000">
                                          <p:val>
                                            <p:strVal val="#ppt_w"/>
                                          </p:val>
                                        </p:tav>
                                      </p:tavLst>
                                    </p:anim>
                                    <p:anim calcmode="lin" valueType="num">
                                      <p:cBhvr>
                                        <p:cTn id="15" dur="500" fill="hold"/>
                                        <p:tgtEl>
                                          <p:spTgt spid="2"/>
                                        </p:tgtEl>
                                        <p:attrNameLst>
                                          <p:attrName>ppt_h</p:attrName>
                                        </p:attrNameLst>
                                      </p:cBhvr>
                                      <p:tavLst>
                                        <p:tav tm="0">
                                          <p:val>
                                            <p:strVal val="#ppt_h"/>
                                          </p:val>
                                        </p:tav>
                                        <p:tav tm="100000">
                                          <p:val>
                                            <p:strVal val="#ppt_h"/>
                                          </p:val>
                                        </p:tav>
                                      </p:tavLst>
                                    </p:anim>
                                    <p:anim calcmode="lin" valueType="num">
                                      <p:cBhvr>
                                        <p:cTn id="16" dur="500" fill="hold"/>
                                        <p:tgtEl>
                                          <p:spTgt spid="2"/>
                                        </p:tgtEl>
                                        <p:attrNameLst>
                                          <p:attrName>ppt_x</p:attrName>
                                        </p:attrNameLst>
                                      </p:cBhvr>
                                      <p:tavLst>
                                        <p:tav tm="0">
                                          <p:val>
                                            <p:strVal val="#ppt_x-.2"/>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Effect transition="in" filter="fade">
                                      <p:cBhvr>
                                        <p:cTn id="18" dur="500"/>
                                        <p:tgtEl>
                                          <p:spTgt spid="2"/>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strVal val="#ppt_w*0.05"/>
                                          </p:val>
                                        </p:tav>
                                        <p:tav tm="100000">
                                          <p:val>
                                            <p:strVal val="#ppt_w"/>
                                          </p:val>
                                        </p:tav>
                                      </p:tavLst>
                                    </p:anim>
                                    <p:anim calcmode="lin" valueType="num">
                                      <p:cBhvr>
                                        <p:cTn id="22" dur="500" fill="hold"/>
                                        <p:tgtEl>
                                          <p:spTgt spid="5"/>
                                        </p:tgtEl>
                                        <p:attrNameLst>
                                          <p:attrName>ppt_h</p:attrName>
                                        </p:attrNameLst>
                                      </p:cBhvr>
                                      <p:tavLst>
                                        <p:tav tm="0">
                                          <p:val>
                                            <p:strVal val="#ppt_h"/>
                                          </p:val>
                                        </p:tav>
                                        <p:tav tm="100000">
                                          <p:val>
                                            <p:strVal val="#ppt_h"/>
                                          </p:val>
                                        </p:tav>
                                      </p:tavLst>
                                    </p:anim>
                                    <p:anim calcmode="lin" valueType="num">
                                      <p:cBhvr>
                                        <p:cTn id="23" dur="500" fill="hold"/>
                                        <p:tgtEl>
                                          <p:spTgt spid="5"/>
                                        </p:tgtEl>
                                        <p:attrNameLst>
                                          <p:attrName>ppt_x</p:attrName>
                                        </p:attrNameLst>
                                      </p:cBhvr>
                                      <p:tavLst>
                                        <p:tav tm="0">
                                          <p:val>
                                            <p:strVal val="#ppt_x-.2"/>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Effect transition="in" filter="fade">
                                      <p:cBhvr>
                                        <p:cTn id="25" dur="500"/>
                                        <p:tgtEl>
                                          <p:spTgt spid="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strVal val="#ppt_w*0.05"/>
                                          </p:val>
                                        </p:tav>
                                        <p:tav tm="100000">
                                          <p:val>
                                            <p:strVal val="#ppt_w"/>
                                          </p:val>
                                        </p:tav>
                                      </p:tavLst>
                                    </p:anim>
                                    <p:anim calcmode="lin" valueType="num">
                                      <p:cBhvr>
                                        <p:cTn id="29" dur="500" fill="hold"/>
                                        <p:tgtEl>
                                          <p:spTgt spid="7"/>
                                        </p:tgtEl>
                                        <p:attrNameLst>
                                          <p:attrName>ppt_h</p:attrName>
                                        </p:attrNameLst>
                                      </p:cBhvr>
                                      <p:tavLst>
                                        <p:tav tm="0">
                                          <p:val>
                                            <p:strVal val="#ppt_h"/>
                                          </p:val>
                                        </p:tav>
                                        <p:tav tm="100000">
                                          <p:val>
                                            <p:strVal val="#ppt_h"/>
                                          </p:val>
                                        </p:tav>
                                      </p:tavLst>
                                    </p:anim>
                                    <p:anim calcmode="lin" valueType="num">
                                      <p:cBhvr>
                                        <p:cTn id="30" dur="500" fill="hold"/>
                                        <p:tgtEl>
                                          <p:spTgt spid="7"/>
                                        </p:tgtEl>
                                        <p:attrNameLst>
                                          <p:attrName>ppt_x</p:attrName>
                                        </p:attrNameLst>
                                      </p:cBhvr>
                                      <p:tavLst>
                                        <p:tav tm="0">
                                          <p:val>
                                            <p:strVal val="#ppt_x-.2"/>
                                          </p:val>
                                        </p:tav>
                                        <p:tav tm="100000">
                                          <p:val>
                                            <p:strVal val="#ppt_x"/>
                                          </p:val>
                                        </p:tav>
                                      </p:tavLst>
                                    </p:anim>
                                    <p:anim calcmode="lin" valueType="num">
                                      <p:cBhvr>
                                        <p:cTn id="31" dur="500" fill="hold"/>
                                        <p:tgtEl>
                                          <p:spTgt spid="7"/>
                                        </p:tgtEl>
                                        <p:attrNameLst>
                                          <p:attrName>ppt_y</p:attrName>
                                        </p:attrNameLst>
                                      </p:cBhvr>
                                      <p:tavLst>
                                        <p:tav tm="0">
                                          <p:val>
                                            <p:strVal val="#ppt_y"/>
                                          </p:val>
                                        </p:tav>
                                        <p:tav tm="100000">
                                          <p:val>
                                            <p:strVal val="#ppt_y"/>
                                          </p:val>
                                        </p:tav>
                                      </p:tavLst>
                                    </p:anim>
                                    <p:animEffect transition="in" filter="fade">
                                      <p:cBhvr>
                                        <p:cTn id="32" dur="500"/>
                                        <p:tgtEl>
                                          <p:spTgt spid="7"/>
                                        </p:tgtEl>
                                      </p:cBhvr>
                                    </p:animEffect>
                                  </p:childTnLst>
                                </p:cTn>
                              </p:par>
                              <p:par>
                                <p:cTn id="33" presetID="54" presetClass="entr" presetSubtype="0" accel="10000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strVal val="#ppt_w*0.05"/>
                                          </p:val>
                                        </p:tav>
                                        <p:tav tm="100000">
                                          <p:val>
                                            <p:strVal val="#ppt_w"/>
                                          </p:val>
                                        </p:tav>
                                      </p:tavLst>
                                    </p:anim>
                                    <p:anim calcmode="lin" valueType="num">
                                      <p:cBhvr>
                                        <p:cTn id="36" dur="500" fill="hold"/>
                                        <p:tgtEl>
                                          <p:spTgt spid="9"/>
                                        </p:tgtEl>
                                        <p:attrNameLst>
                                          <p:attrName>ppt_h</p:attrName>
                                        </p:attrNameLst>
                                      </p:cBhvr>
                                      <p:tavLst>
                                        <p:tav tm="0">
                                          <p:val>
                                            <p:strVal val="#ppt_h"/>
                                          </p:val>
                                        </p:tav>
                                        <p:tav tm="100000">
                                          <p:val>
                                            <p:strVal val="#ppt_h"/>
                                          </p:val>
                                        </p:tav>
                                      </p:tavLst>
                                    </p:anim>
                                    <p:anim calcmode="lin" valueType="num">
                                      <p:cBhvr>
                                        <p:cTn id="37" dur="500" fill="hold"/>
                                        <p:tgtEl>
                                          <p:spTgt spid="9"/>
                                        </p:tgtEl>
                                        <p:attrNameLst>
                                          <p:attrName>ppt_x</p:attrName>
                                        </p:attrNameLst>
                                      </p:cBhvr>
                                      <p:tavLst>
                                        <p:tav tm="0">
                                          <p:val>
                                            <p:strVal val="#ppt_x-.2"/>
                                          </p:val>
                                        </p:tav>
                                        <p:tav tm="100000">
                                          <p:val>
                                            <p:strVal val="#ppt_x"/>
                                          </p:val>
                                        </p:tav>
                                      </p:tavLst>
                                    </p:anim>
                                    <p:anim calcmode="lin" valueType="num">
                                      <p:cBhvr>
                                        <p:cTn id="38" dur="500" fill="hold"/>
                                        <p:tgtEl>
                                          <p:spTgt spid="9"/>
                                        </p:tgtEl>
                                        <p:attrNameLst>
                                          <p:attrName>ppt_y</p:attrName>
                                        </p:attrNameLst>
                                      </p:cBhvr>
                                      <p:tavLst>
                                        <p:tav tm="0">
                                          <p:val>
                                            <p:strVal val="#ppt_y"/>
                                          </p:val>
                                        </p:tav>
                                        <p:tav tm="100000">
                                          <p:val>
                                            <p:strVal val="#ppt_y"/>
                                          </p:val>
                                        </p:tav>
                                      </p:tavLst>
                                    </p:anim>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r>
              <a:rPr lang="en-US" smtClean="0"/>
              <a:t> 4.</a:t>
            </a:r>
            <a:r>
              <a:rPr lang="en-US" smtClean="0">
                <a:latin typeface="Times New Roman" pitchFamily="18" charset="0"/>
                <a:cs typeface="Times New Roman" pitchFamily="18" charset="0"/>
              </a:rPr>
              <a:t>3</a:t>
            </a:r>
            <a:r>
              <a:rPr lang="en-US" dirty="0" smtClean="0">
                <a:latin typeface="Times New Roman" pitchFamily="18" charset="0"/>
                <a:cs typeface="Times New Roman" pitchFamily="18" charset="0"/>
              </a:rPr>
              <a:t>. </a:t>
            </a:r>
            <a:r>
              <a:rPr lang="en-US" sz="4000" dirty="0" smtClean="0">
                <a:latin typeface="Times New Roman" pitchFamily="18" charset="0"/>
                <a:cs typeface="Times New Roman" pitchFamily="18" charset="0"/>
              </a:rPr>
              <a:t>L/C </a:t>
            </a:r>
            <a:r>
              <a:rPr lang="en-US" sz="4000" dirty="0" err="1" smtClean="0">
                <a:latin typeface="Times New Roman" pitchFamily="18" charset="0"/>
                <a:cs typeface="Times New Roman" pitchFamily="18" charset="0"/>
              </a:rPr>
              <a:t>chuyển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nhượng</a:t>
            </a:r>
            <a:r>
              <a:rPr lang="en-US" sz="4000" dirty="0" smtClean="0">
                <a:latin typeface="Times New Roman" pitchFamily="18" charset="0"/>
                <a:cs typeface="Times New Roman" pitchFamily="18" charset="0"/>
              </a:rPr>
              <a:t> (Transferable L/C)</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p>
        </p:txBody>
      </p:sp>
      <p:sp>
        <p:nvSpPr>
          <p:cNvPr id="3" name="Content Placeholder 2"/>
          <p:cNvSpPr>
            <a:spLocks noGrp="1"/>
          </p:cNvSpPr>
          <p:nvPr>
            <p:ph idx="1"/>
          </p:nvPr>
        </p:nvSpPr>
        <p:spPr/>
        <p:txBody>
          <a:bodyPr>
            <a:normAutofit/>
          </a:bodyPr>
          <a:lstStyle/>
          <a:p>
            <a:pPr>
              <a:buFont typeface="Wingdings" pitchFamily="2" charset="2"/>
              <a:buChar char="v"/>
            </a:pPr>
            <a:r>
              <a:rPr lang="en-US" dirty="0" err="1" smtClean="0">
                <a:latin typeface="Times New Roman" pitchFamily="18" charset="0"/>
                <a:cs typeface="Times New Roman" pitchFamily="18" charset="0"/>
              </a:rPr>
              <a:t>Khái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niệm</a:t>
            </a:r>
            <a:r>
              <a:rPr lang="en-US" dirty="0" smtClean="0">
                <a:latin typeface="Times New Roman" pitchFamily="18" charset="0"/>
                <a:cs typeface="Times New Roman" pitchFamily="18" charset="0"/>
              </a:rPr>
              <a:t>:</a:t>
            </a:r>
            <a:r>
              <a:rPr lang="en-US" dirty="0" smtClean="0"/>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1 L/C </a:t>
            </a:r>
            <a:r>
              <a:rPr lang="en-US" dirty="0" err="1">
                <a:latin typeface="Times New Roman" pitchFamily="18" charset="0"/>
                <a:cs typeface="Times New Roman" pitchFamily="18" charset="0"/>
              </a:rPr>
              <a:t>mà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hưởng</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lợi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đầu</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tiên</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(First </a:t>
            </a:r>
            <a:r>
              <a:rPr lang="en-US" dirty="0">
                <a:latin typeface="Times New Roman" pitchFamily="18" charset="0"/>
                <a:cs typeface="Times New Roman" pitchFamily="18" charset="0"/>
              </a:rPr>
              <a:t>beneficiary)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yêu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vụ</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chuyển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nhượng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toàn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1 </a:t>
            </a:r>
            <a:r>
              <a:rPr lang="en-US" dirty="0" err="1">
                <a:latin typeface="Times New Roman" pitchFamily="18" charset="0"/>
                <a:cs typeface="Times New Roman" pitchFamily="18" charset="0"/>
              </a:rPr>
              <a:t>phần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trị</a:t>
            </a:r>
            <a:r>
              <a:rPr lang="en-US" dirty="0">
                <a:latin typeface="Times New Roman" pitchFamily="18" charset="0"/>
                <a:cs typeface="Times New Roman" pitchFamily="18" charset="0"/>
              </a:rPr>
              <a:t> L/C </a:t>
            </a:r>
            <a:r>
              <a:rPr lang="en-US" dirty="0" err="1">
                <a:latin typeface="Times New Roman" pitchFamily="18" charset="0"/>
                <a:cs typeface="Times New Roman" pitchFamily="18" charset="0"/>
              </a:rPr>
              <a:t>gốc</a:t>
            </a:r>
            <a:r>
              <a:rPr lang="en-US" dirty="0">
                <a:latin typeface="Times New Roman" pitchFamily="18" charset="0"/>
                <a:cs typeface="Times New Roman" pitchFamily="18" charset="0"/>
              </a:rPr>
              <a:t>(Prime L/C)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1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hưởng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a:t>
            </a:r>
            <a:r>
              <a:rPr lang="en-US" dirty="0">
                <a:latin typeface="Times New Roman" pitchFamily="18" charset="0"/>
                <a:cs typeface="Times New Roman" pitchFamily="18" charset="0"/>
              </a:rPr>
              <a:t> </a:t>
            </a:r>
            <a:r>
              <a:rPr lang="en-US">
                <a:latin typeface="Times New Roman" pitchFamily="18" charset="0"/>
                <a:cs typeface="Times New Roman" pitchFamily="18" charset="0"/>
              </a:rPr>
              <a:t>2 </a:t>
            </a:r>
            <a:endParaRPr lang="en-US" smtClean="0">
              <a:latin typeface="Times New Roman" pitchFamily="18" charset="0"/>
              <a:cs typeface="Times New Roman" pitchFamily="18" charset="0"/>
            </a:endParaRPr>
          </a:p>
          <a:p>
            <a:pPr>
              <a:buFont typeface="Wingdings" pitchFamily="2" charset="2"/>
              <a:buChar char="v"/>
            </a:pPr>
            <a:r>
              <a:rPr lang="en-US" smtClean="0">
                <a:latin typeface="Times New Roman" pitchFamily="18" charset="0"/>
                <a:cs typeface="Times New Roman" pitchFamily="18" charset="0"/>
              </a:rPr>
              <a:t> Mục đích : giúp cho NXK (thực chất là đối tác trung gian) tiến hành dịch vụ XK mà không cần đến vốn của mình. </a:t>
            </a:r>
          </a:p>
          <a:p>
            <a:pPr lvl="0">
              <a:buFont typeface="Wingdings" pitchFamily="2" charset="2"/>
              <a:buChar char="v"/>
            </a:pPr>
            <a:r>
              <a:rPr lang="vi-VN" smtClean="0">
                <a:latin typeface="Times New Roman" pitchFamily="18" charset="0"/>
                <a:cs typeface="Times New Roman" pitchFamily="18" charset="0"/>
              </a:rPr>
              <a:t>Điều </a:t>
            </a:r>
            <a:r>
              <a:rPr lang="vi-VN" dirty="0" smtClean="0">
                <a:latin typeface="Times New Roman" pitchFamily="18" charset="0"/>
                <a:cs typeface="Times New Roman" pitchFamily="18" charset="0"/>
              </a:rPr>
              <a:t>kiện áp dụng</a:t>
            </a:r>
            <a:r>
              <a:rPr lang="vi-VN" i="1" dirty="0" smtClean="0">
                <a:latin typeface="Times New Roman" pitchFamily="18" charset="0"/>
                <a:cs typeface="Times New Roman" pitchFamily="18" charset="0"/>
              </a:rPr>
              <a:t> </a:t>
            </a:r>
            <a:r>
              <a:rPr lang="vi-VN" b="1" i="1"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thường đ</a:t>
            </a:r>
            <a:r>
              <a:rPr lang="en-US" dirty="0" err="1" smtClean="0">
                <a:latin typeface="Times New Roman" pitchFamily="18" charset="0"/>
                <a:cs typeface="Times New Roman" pitchFamily="18" charset="0"/>
              </a:rPr>
              <a:t>ượ</a:t>
            </a:r>
            <a:r>
              <a:rPr lang="vi-VN" dirty="0" smtClean="0">
                <a:latin typeface="Times New Roman" pitchFamily="18" charset="0"/>
                <a:cs typeface="Times New Roman" pitchFamily="18" charset="0"/>
              </a:rPr>
              <a:t>c sử dụng khi người hưởng lợi đầu tiên là đại lý của nhà nhập khẩu hoặc người trung gian cung cấp hàng hóa dịch vụ.</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a:buNone/>
            </a:pPr>
            <a:endParaRPr lang="en-US" dirty="0"/>
          </a:p>
        </p:txBody>
      </p:sp>
    </p:spTree>
  </p:cSld>
  <p:clrMapOvr>
    <a:masterClrMapping/>
  </p:clrMapOvr>
  <p:transition>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274638"/>
            <a:ext cx="8610600" cy="487362"/>
          </a:xfrm>
        </p:spPr>
        <p:txBody>
          <a:bodyPr>
            <a:noAutofit/>
          </a:bodyPr>
          <a:lstStyle/>
          <a:p>
            <a:r>
              <a:rPr lang="en-US" sz="3600" dirty="0" err="1" smtClean="0">
                <a:latin typeface="Times New Roman" pitchFamily="18" charset="0"/>
                <a:cs typeface="Times New Roman" pitchFamily="18" charset="0"/>
              </a:rPr>
              <a:t>Quy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nghiệp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vụ</a:t>
            </a:r>
            <a:r>
              <a:rPr lang="en-US" sz="3600" dirty="0" smtClean="0">
                <a:latin typeface="Times New Roman" pitchFamily="18" charset="0"/>
                <a:cs typeface="Times New Roman" pitchFamily="18" charset="0"/>
              </a:rPr>
              <a:t> L/C </a:t>
            </a:r>
            <a:r>
              <a:rPr lang="en-US" sz="3600" dirty="0" err="1" smtClean="0">
                <a:latin typeface="Times New Roman" pitchFamily="18" charset="0"/>
                <a:cs typeface="Times New Roman" pitchFamily="18" charset="0"/>
              </a:rPr>
              <a:t>chuyển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nhượng</a:t>
            </a:r>
            <a:endParaRPr lang="en-US" sz="3600" dirty="0">
              <a:latin typeface="Times New Roman" pitchFamily="18" charset="0"/>
              <a:cs typeface="Times New Roman" pitchFamily="18" charset="0"/>
            </a:endParaRPr>
          </a:p>
        </p:txBody>
      </p:sp>
      <p:sp>
        <p:nvSpPr>
          <p:cNvPr id="5" name="Rectangle 4"/>
          <p:cNvSpPr/>
          <p:nvPr/>
        </p:nvSpPr>
        <p:spPr>
          <a:xfrm>
            <a:off x="304800" y="1447800"/>
            <a:ext cx="1905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endParaRPr lang="en-US" dirty="0">
              <a:latin typeface="Times New Roman" pitchFamily="18" charset="0"/>
              <a:cs typeface="Times New Roman" pitchFamily="18" charset="0"/>
            </a:endParaRPr>
          </a:p>
        </p:txBody>
      </p:sp>
      <p:sp>
        <p:nvSpPr>
          <p:cNvPr id="6" name="Rectangle 5"/>
          <p:cNvSpPr/>
          <p:nvPr/>
        </p:nvSpPr>
        <p:spPr>
          <a:xfrm>
            <a:off x="6629400" y="1447800"/>
            <a:ext cx="19812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khẩu</a:t>
            </a:r>
            <a:endParaRPr lang="en-US" dirty="0">
              <a:latin typeface="Times New Roman" pitchFamily="18" charset="0"/>
              <a:cs typeface="Times New Roman" pitchFamily="18" charset="0"/>
            </a:endParaRPr>
          </a:p>
        </p:txBody>
      </p:sp>
      <p:sp>
        <p:nvSpPr>
          <p:cNvPr id="7" name="Rectangle 6"/>
          <p:cNvSpPr/>
          <p:nvPr/>
        </p:nvSpPr>
        <p:spPr>
          <a:xfrm>
            <a:off x="3505200" y="1447800"/>
            <a:ext cx="2057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gian</a:t>
            </a:r>
            <a:endParaRPr lang="en-US" dirty="0">
              <a:latin typeface="Times New Roman" pitchFamily="18" charset="0"/>
              <a:cs typeface="Times New Roman" pitchFamily="18" charset="0"/>
            </a:endParaRPr>
          </a:p>
        </p:txBody>
      </p:sp>
      <p:sp>
        <p:nvSpPr>
          <p:cNvPr id="8" name="Rectangle 7"/>
          <p:cNvSpPr/>
          <p:nvPr/>
        </p:nvSpPr>
        <p:spPr>
          <a:xfrm>
            <a:off x="2819400" y="4495800"/>
            <a:ext cx="25908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Ngân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chuyển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nhượng</a:t>
            </a:r>
            <a:endParaRPr lang="en-US" dirty="0">
              <a:latin typeface="Times New Roman" pitchFamily="18" charset="0"/>
              <a:cs typeface="Times New Roman" pitchFamily="18" charset="0"/>
            </a:endParaRPr>
          </a:p>
        </p:txBody>
      </p:sp>
      <p:sp>
        <p:nvSpPr>
          <p:cNvPr id="9" name="Rectangle 8"/>
          <p:cNvSpPr/>
          <p:nvPr/>
        </p:nvSpPr>
        <p:spPr>
          <a:xfrm>
            <a:off x="7162800" y="4648200"/>
            <a:ext cx="16002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Ngân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endParaRPr lang="en-US" dirty="0">
              <a:latin typeface="Times New Roman" pitchFamily="18" charset="0"/>
              <a:cs typeface="Times New Roman" pitchFamily="18" charset="0"/>
            </a:endParaRPr>
          </a:p>
        </p:txBody>
      </p:sp>
      <p:cxnSp>
        <p:nvCxnSpPr>
          <p:cNvPr id="13" name="Straight Connector 12"/>
          <p:cNvCxnSpPr/>
          <p:nvPr/>
        </p:nvCxnSpPr>
        <p:spPr>
          <a:xfrm rot="5400000" flipH="1" flipV="1">
            <a:off x="952500" y="1181100"/>
            <a:ext cx="381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143000" y="990600"/>
            <a:ext cx="655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a:off x="7505700" y="1181100"/>
            <a:ext cx="381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352800" y="990600"/>
            <a:ext cx="266700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5. </a:t>
            </a:r>
            <a:r>
              <a:rPr lang="en-US" dirty="0" err="1" smtClean="0">
                <a:latin typeface="Times New Roman" pitchFamily="18" charset="0"/>
                <a:cs typeface="Times New Roman" pitchFamily="18" charset="0"/>
              </a:rPr>
              <a:t>Hàng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hóa</a:t>
            </a:r>
            <a:endParaRPr lang="en-US" dirty="0">
              <a:latin typeface="Times New Roman" pitchFamily="18" charset="0"/>
              <a:cs typeface="Times New Roman" pitchFamily="18" charset="0"/>
            </a:endParaRPr>
          </a:p>
        </p:txBody>
      </p:sp>
      <p:cxnSp>
        <p:nvCxnSpPr>
          <p:cNvPr id="22" name="Straight Arrow Connector 21"/>
          <p:cNvCxnSpPr/>
          <p:nvPr/>
        </p:nvCxnSpPr>
        <p:spPr>
          <a:xfrm rot="5400000">
            <a:off x="2705100" y="3390900"/>
            <a:ext cx="1905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flipH="1" flipV="1">
            <a:off x="3276600" y="3352800"/>
            <a:ext cx="1981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6172200" y="3505200"/>
            <a:ext cx="1981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flipH="1" flipV="1">
            <a:off x="6896100" y="3543300"/>
            <a:ext cx="2057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5400000">
            <a:off x="7162800" y="3505200"/>
            <a:ext cx="1981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10800000">
            <a:off x="5486400" y="48768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5486400" y="54102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10800000">
            <a:off x="5562600" y="594360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800100" y="3467100"/>
            <a:ext cx="2362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1981200" y="464820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0800000">
            <a:off x="1371600" y="5334000"/>
            <a:ext cx="1371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5400000" flipH="1" flipV="1">
            <a:off x="-76994" y="3886200"/>
            <a:ext cx="28963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10800000">
            <a:off x="914400" y="5943600"/>
            <a:ext cx="1828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flipH="1" flipV="1">
            <a:off x="-877094" y="4152900"/>
            <a:ext cx="35821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2971800" y="2667000"/>
            <a:ext cx="990600" cy="1477328"/>
          </a:xfrm>
          <a:prstGeom prst="rect">
            <a:avLst/>
          </a:prstGeom>
          <a:noFill/>
        </p:spPr>
        <p:txBody>
          <a:bodyPr wrap="square" rtlCol="0">
            <a:spAutoFit/>
          </a:bodyPr>
          <a:lstStyle/>
          <a:p>
            <a:r>
              <a:rPr lang="en-US" dirty="0" smtClean="0">
                <a:latin typeface="Times New Roman" pitchFamily="18" charset="0"/>
                <a:cs typeface="Times New Roman" pitchFamily="18" charset="0"/>
              </a:rPr>
              <a:t>3.Yêu </a:t>
            </a:r>
            <a:r>
              <a:rPr lang="en-US" dirty="0" err="1" smtClean="0">
                <a:latin typeface="Times New Roman" pitchFamily="18" charset="0"/>
                <a:cs typeface="Times New Roman" pitchFamily="18" charset="0"/>
              </a:rPr>
              <a:t>cầu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chuyển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nhượng</a:t>
            </a:r>
            <a:r>
              <a:rPr lang="en-US" dirty="0" smtClean="0">
                <a:latin typeface="Times New Roman" pitchFamily="18" charset="0"/>
                <a:cs typeface="Times New Roman" pitchFamily="18" charset="0"/>
              </a:rPr>
              <a:t> L/C</a:t>
            </a:r>
            <a:endParaRPr lang="en-US" dirty="0">
              <a:latin typeface="Times New Roman" pitchFamily="18" charset="0"/>
              <a:cs typeface="Times New Roman" pitchFamily="18" charset="0"/>
            </a:endParaRPr>
          </a:p>
        </p:txBody>
      </p:sp>
      <p:sp>
        <p:nvSpPr>
          <p:cNvPr id="64" name="TextBox 63"/>
          <p:cNvSpPr txBox="1"/>
          <p:nvPr/>
        </p:nvSpPr>
        <p:spPr>
          <a:xfrm>
            <a:off x="4114800" y="2743200"/>
            <a:ext cx="762000" cy="646331"/>
          </a:xfrm>
          <a:prstGeom prst="rect">
            <a:avLst/>
          </a:prstGeom>
          <a:noFill/>
        </p:spPr>
        <p:txBody>
          <a:bodyPr wrap="square" rtlCol="0">
            <a:spAutoFit/>
          </a:bodyPr>
          <a:lstStyle/>
          <a:p>
            <a:r>
              <a:rPr lang="en-US" dirty="0" smtClean="0">
                <a:latin typeface="Times New Roman" pitchFamily="18" charset="0"/>
                <a:cs typeface="Times New Roman" pitchFamily="18" charset="0"/>
              </a:rPr>
              <a:t>2. L/C</a:t>
            </a:r>
            <a:endParaRPr lang="en-US" dirty="0">
              <a:latin typeface="Times New Roman" pitchFamily="18" charset="0"/>
              <a:cs typeface="Times New Roman" pitchFamily="18" charset="0"/>
            </a:endParaRPr>
          </a:p>
        </p:txBody>
      </p:sp>
      <p:sp>
        <p:nvSpPr>
          <p:cNvPr id="65" name="TextBox 64"/>
          <p:cNvSpPr txBox="1"/>
          <p:nvPr/>
        </p:nvSpPr>
        <p:spPr>
          <a:xfrm>
            <a:off x="6477000" y="2667000"/>
            <a:ext cx="838200" cy="923330"/>
          </a:xfrm>
          <a:prstGeom prst="rect">
            <a:avLst/>
          </a:prstGeom>
          <a:noFill/>
        </p:spPr>
        <p:txBody>
          <a:bodyPr wrap="square" rtlCol="0">
            <a:spAutoFit/>
          </a:bodyPr>
          <a:lstStyle/>
          <a:p>
            <a:r>
              <a:rPr lang="en-US" dirty="0" smtClean="0">
                <a:latin typeface="Times New Roman" pitchFamily="18" charset="0"/>
                <a:cs typeface="Times New Roman" pitchFamily="18" charset="0"/>
              </a:rPr>
              <a:t>1.Đơn </a:t>
            </a:r>
            <a:r>
              <a:rPr lang="en-US" dirty="0" err="1" smtClean="0">
                <a:latin typeface="Times New Roman" pitchFamily="18" charset="0"/>
                <a:cs typeface="Times New Roman" pitchFamily="18" charset="0"/>
              </a:rPr>
              <a:t>xin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mở</a:t>
            </a:r>
            <a:r>
              <a:rPr lang="en-US" dirty="0" smtClean="0">
                <a:latin typeface="Times New Roman" pitchFamily="18" charset="0"/>
                <a:cs typeface="Times New Roman" pitchFamily="18" charset="0"/>
              </a:rPr>
              <a:t> L/C</a:t>
            </a:r>
            <a:endParaRPr lang="en-US" dirty="0">
              <a:latin typeface="Times New Roman" pitchFamily="18" charset="0"/>
              <a:cs typeface="Times New Roman" pitchFamily="18" charset="0"/>
            </a:endParaRPr>
          </a:p>
        </p:txBody>
      </p:sp>
      <p:sp>
        <p:nvSpPr>
          <p:cNvPr id="66" name="TextBox 65"/>
          <p:cNvSpPr txBox="1"/>
          <p:nvPr/>
        </p:nvSpPr>
        <p:spPr>
          <a:xfrm>
            <a:off x="7315200" y="2895600"/>
            <a:ext cx="685800" cy="923330"/>
          </a:xfrm>
          <a:prstGeom prst="rect">
            <a:avLst/>
          </a:prstGeom>
          <a:noFill/>
        </p:spPr>
        <p:txBody>
          <a:bodyPr wrap="square" rtlCol="0">
            <a:spAutoFit/>
          </a:bodyPr>
          <a:lstStyle/>
          <a:p>
            <a:r>
              <a:rPr lang="en-US" dirty="0" smtClean="0">
                <a:latin typeface="Times New Roman" pitchFamily="18" charset="0"/>
                <a:cs typeface="Times New Roman" pitchFamily="18" charset="0"/>
              </a:rPr>
              <a:t>8.Bộ </a:t>
            </a:r>
            <a:r>
              <a:rPr lang="en-US" dirty="0" err="1" smtClean="0">
                <a:latin typeface="Times New Roman" pitchFamily="18" charset="0"/>
                <a:cs typeface="Times New Roman" pitchFamily="18" charset="0"/>
              </a:rPr>
              <a:t>chứng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endParaRPr lang="en-US" dirty="0">
              <a:latin typeface="Times New Roman" pitchFamily="18" charset="0"/>
              <a:cs typeface="Times New Roman" pitchFamily="18" charset="0"/>
            </a:endParaRPr>
          </a:p>
        </p:txBody>
      </p:sp>
      <p:sp>
        <p:nvSpPr>
          <p:cNvPr id="67" name="TextBox 66"/>
          <p:cNvSpPr txBox="1"/>
          <p:nvPr/>
        </p:nvSpPr>
        <p:spPr>
          <a:xfrm>
            <a:off x="8077200" y="2971800"/>
            <a:ext cx="838200" cy="923330"/>
          </a:xfrm>
          <a:prstGeom prst="rect">
            <a:avLst/>
          </a:prstGeom>
          <a:noFill/>
        </p:spPr>
        <p:txBody>
          <a:bodyPr wrap="square" rtlCol="0">
            <a:spAutoFit/>
          </a:bodyPr>
          <a:lstStyle/>
          <a:p>
            <a:r>
              <a:rPr lang="en-US" dirty="0" smtClean="0">
                <a:latin typeface="Times New Roman" pitchFamily="18" charset="0"/>
                <a:cs typeface="Times New Roman" pitchFamily="18" charset="0"/>
              </a:rPr>
              <a:t>9.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endParaRPr lang="en-US" dirty="0">
              <a:latin typeface="Times New Roman" pitchFamily="18" charset="0"/>
              <a:cs typeface="Times New Roman" pitchFamily="18" charset="0"/>
            </a:endParaRPr>
          </a:p>
        </p:txBody>
      </p:sp>
      <p:sp>
        <p:nvSpPr>
          <p:cNvPr id="68" name="TextBox 67"/>
          <p:cNvSpPr txBox="1"/>
          <p:nvPr/>
        </p:nvSpPr>
        <p:spPr>
          <a:xfrm>
            <a:off x="5715000" y="4495800"/>
            <a:ext cx="129540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2.L/C</a:t>
            </a:r>
            <a:endParaRPr lang="en-US" dirty="0">
              <a:latin typeface="Times New Roman" pitchFamily="18" charset="0"/>
              <a:cs typeface="Times New Roman" pitchFamily="18" charset="0"/>
            </a:endParaRPr>
          </a:p>
        </p:txBody>
      </p:sp>
      <p:sp>
        <p:nvSpPr>
          <p:cNvPr id="69" name="TextBox 68"/>
          <p:cNvSpPr txBox="1"/>
          <p:nvPr/>
        </p:nvSpPr>
        <p:spPr>
          <a:xfrm>
            <a:off x="5638800" y="5105400"/>
            <a:ext cx="1524000" cy="646331"/>
          </a:xfrm>
          <a:prstGeom prst="rect">
            <a:avLst/>
          </a:prstGeom>
          <a:noFill/>
        </p:spPr>
        <p:txBody>
          <a:bodyPr wrap="square" rtlCol="0">
            <a:spAutoFit/>
          </a:bodyPr>
          <a:lstStyle/>
          <a:p>
            <a:r>
              <a:rPr lang="en-US" dirty="0" smtClean="0">
                <a:latin typeface="Times New Roman" pitchFamily="18" charset="0"/>
                <a:cs typeface="Times New Roman" pitchFamily="18" charset="0"/>
              </a:rPr>
              <a:t>7.Chứng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endParaRPr lang="en-US" dirty="0">
              <a:latin typeface="Times New Roman" pitchFamily="18" charset="0"/>
              <a:cs typeface="Times New Roman" pitchFamily="18" charset="0"/>
            </a:endParaRPr>
          </a:p>
        </p:txBody>
      </p:sp>
      <p:sp>
        <p:nvSpPr>
          <p:cNvPr id="70" name="TextBox 69"/>
          <p:cNvSpPr txBox="1"/>
          <p:nvPr/>
        </p:nvSpPr>
        <p:spPr>
          <a:xfrm>
            <a:off x="5410200" y="6096000"/>
            <a:ext cx="167640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10.Thanh </a:t>
            </a:r>
            <a:r>
              <a:rPr lang="en-US" dirty="0" err="1" smtClean="0">
                <a:latin typeface="Times New Roman" pitchFamily="18" charset="0"/>
                <a:cs typeface="Times New Roman" pitchFamily="18" charset="0"/>
              </a:rPr>
              <a:t>toán</a:t>
            </a:r>
            <a:endParaRPr lang="en-US" dirty="0">
              <a:latin typeface="Times New Roman" pitchFamily="18" charset="0"/>
              <a:cs typeface="Times New Roman" pitchFamily="18" charset="0"/>
            </a:endParaRPr>
          </a:p>
        </p:txBody>
      </p:sp>
      <p:sp>
        <p:nvSpPr>
          <p:cNvPr id="71" name="TextBox 70"/>
          <p:cNvSpPr txBox="1"/>
          <p:nvPr/>
        </p:nvSpPr>
        <p:spPr>
          <a:xfrm>
            <a:off x="533400" y="6019800"/>
            <a:ext cx="213360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11.Thanh </a:t>
            </a:r>
            <a:r>
              <a:rPr lang="en-US" dirty="0" err="1" smtClean="0">
                <a:latin typeface="Times New Roman" pitchFamily="18" charset="0"/>
                <a:cs typeface="Times New Roman" pitchFamily="18" charset="0"/>
              </a:rPr>
              <a:t>toán</a:t>
            </a:r>
            <a:endParaRPr lang="en-US" dirty="0">
              <a:latin typeface="Times New Roman" pitchFamily="18" charset="0"/>
              <a:cs typeface="Times New Roman" pitchFamily="18" charset="0"/>
            </a:endParaRPr>
          </a:p>
        </p:txBody>
      </p:sp>
      <p:sp>
        <p:nvSpPr>
          <p:cNvPr id="72" name="TextBox 71"/>
          <p:cNvSpPr txBox="1"/>
          <p:nvPr/>
        </p:nvSpPr>
        <p:spPr>
          <a:xfrm>
            <a:off x="914400" y="3048000"/>
            <a:ext cx="1066800" cy="1200329"/>
          </a:xfrm>
          <a:prstGeom prst="rect">
            <a:avLst/>
          </a:prstGeom>
          <a:noFill/>
        </p:spPr>
        <p:txBody>
          <a:bodyPr wrap="square" rtlCol="0">
            <a:spAutoFit/>
          </a:bodyPr>
          <a:lstStyle/>
          <a:p>
            <a:r>
              <a:rPr lang="en-US" dirty="0" smtClean="0">
                <a:latin typeface="Times New Roman" pitchFamily="18" charset="0"/>
                <a:cs typeface="Times New Roman" pitchFamily="18" charset="0"/>
              </a:rPr>
              <a:t>4.L/C </a:t>
            </a:r>
            <a:r>
              <a:rPr lang="en-US" dirty="0" err="1" smtClean="0">
                <a:latin typeface="Times New Roman" pitchFamily="18" charset="0"/>
                <a:cs typeface="Times New Roman" pitchFamily="18" charset="0"/>
              </a:rPr>
              <a:t>đã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chuyển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nhượng</a:t>
            </a:r>
            <a:endParaRPr lang="en-US" dirty="0">
              <a:latin typeface="Times New Roman" pitchFamily="18" charset="0"/>
              <a:cs typeface="Times New Roman" pitchFamily="18" charset="0"/>
            </a:endParaRPr>
          </a:p>
        </p:txBody>
      </p:sp>
      <p:sp>
        <p:nvSpPr>
          <p:cNvPr id="73" name="TextBox 72"/>
          <p:cNvSpPr txBox="1"/>
          <p:nvPr/>
        </p:nvSpPr>
        <p:spPr>
          <a:xfrm>
            <a:off x="1905000" y="2362200"/>
            <a:ext cx="914400" cy="1200329"/>
          </a:xfrm>
          <a:prstGeom prst="rect">
            <a:avLst/>
          </a:prstGeom>
          <a:noFill/>
        </p:spPr>
        <p:txBody>
          <a:bodyPr wrap="square" rtlCol="0">
            <a:spAutoFit/>
          </a:bodyPr>
          <a:lstStyle/>
          <a:p>
            <a:r>
              <a:rPr lang="en-US" dirty="0" smtClean="0">
                <a:latin typeface="Times New Roman" pitchFamily="18" charset="0"/>
                <a:cs typeface="Times New Roman" pitchFamily="18" charset="0"/>
              </a:rPr>
              <a:t>6.Bộ </a:t>
            </a:r>
            <a:r>
              <a:rPr lang="en-US" dirty="0" err="1" smtClean="0">
                <a:latin typeface="Times New Roman" pitchFamily="18" charset="0"/>
                <a:cs typeface="Times New Roman" pitchFamily="18" charset="0"/>
              </a:rPr>
              <a:t>chứng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phiếu</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checkerboard(across)">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diamond(in)">
                                      <p:cBhvr>
                                        <p:cTn id="12" dur="20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diamond(in)">
                                      <p:cBhvr>
                                        <p:cTn id="17" dur="20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diamond(in)">
                                      <p:cBhvr>
                                        <p:cTn id="22" dur="2000"/>
                                        <p:tgtEl>
                                          <p:spTgt spid="6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diamond(in)">
                                      <p:cBhvr>
                                        <p:cTn id="27" dur="20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diamond(in)">
                                      <p:cBhvr>
                                        <p:cTn id="32" dur="2000"/>
                                        <p:tgtEl>
                                          <p:spTgt spid="64"/>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checkerboard(across)">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diamond(in)">
                                      <p:cBhvr>
                                        <p:cTn id="42" dur="2000"/>
                                        <p:tgtEl>
                                          <p:spTgt spid="63"/>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box(in)">
                                      <p:cBhvr>
                                        <p:cTn id="47" dur="500"/>
                                        <p:tgtEl>
                                          <p:spTgt spid="50"/>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box(in)">
                                      <p:cBhvr>
                                        <p:cTn id="52" dur="500"/>
                                        <p:tgtEl>
                                          <p:spTgt spid="52"/>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box(in)">
                                      <p:cBhvr>
                                        <p:cTn id="57" dur="500"/>
                                        <p:tgtEl>
                                          <p:spTgt spid="7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linds(horizontal)">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box(in)">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nodeType="click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box(in)">
                                      <p:cBhvr>
                                        <p:cTn id="82" dur="500"/>
                                        <p:tgtEl>
                                          <p:spTgt spid="40"/>
                                        </p:tgtEl>
                                      </p:cBhvr>
                                    </p:animEffect>
                                  </p:childTnLst>
                                </p:cTn>
                              </p:par>
                            </p:childTnLst>
                          </p:cTn>
                        </p:par>
                      </p:childTnLst>
                    </p:cTn>
                  </p:par>
                  <p:par>
                    <p:cTn id="83" fill="hold">
                      <p:stCondLst>
                        <p:cond delay="indefinite"/>
                      </p:stCondLst>
                      <p:childTnLst>
                        <p:par>
                          <p:cTn id="84" fill="hold">
                            <p:stCondLst>
                              <p:cond delay="0"/>
                            </p:stCondLst>
                            <p:childTnLst>
                              <p:par>
                                <p:cTn id="85" presetID="4" presetClass="entr" presetSubtype="16" fill="hold" nodeType="click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box(in)">
                                      <p:cBhvr>
                                        <p:cTn id="87" dur="500"/>
                                        <p:tgtEl>
                                          <p:spTgt spid="42"/>
                                        </p:tgtEl>
                                      </p:cBhvr>
                                    </p:animEffect>
                                  </p:childTnLst>
                                </p:cTn>
                              </p:par>
                            </p:childTnLst>
                          </p:cTn>
                        </p:par>
                      </p:childTnLst>
                    </p:cTn>
                  </p:par>
                  <p:par>
                    <p:cTn id="88" fill="hold">
                      <p:stCondLst>
                        <p:cond delay="indefinite"/>
                      </p:stCondLst>
                      <p:childTnLst>
                        <p:par>
                          <p:cTn id="89" fill="hold">
                            <p:stCondLst>
                              <p:cond delay="0"/>
                            </p:stCondLst>
                            <p:childTnLst>
                              <p:par>
                                <p:cTn id="90" presetID="4" presetClass="entr" presetSubtype="16" fill="hold" grpId="0" nodeType="clickEffect">
                                  <p:stCondLst>
                                    <p:cond delay="0"/>
                                  </p:stCondLst>
                                  <p:childTnLst>
                                    <p:set>
                                      <p:cBhvr>
                                        <p:cTn id="91" dur="1" fill="hold">
                                          <p:stCondLst>
                                            <p:cond delay="0"/>
                                          </p:stCondLst>
                                        </p:cTn>
                                        <p:tgtEl>
                                          <p:spTgt spid="73"/>
                                        </p:tgtEl>
                                        <p:attrNameLst>
                                          <p:attrName>style.visibility</p:attrName>
                                        </p:attrNameLst>
                                      </p:cBhvr>
                                      <p:to>
                                        <p:strVal val="visible"/>
                                      </p:to>
                                    </p:set>
                                    <p:animEffect transition="in" filter="box(in)">
                                      <p:cBhvr>
                                        <p:cTn id="92" dur="500"/>
                                        <p:tgtEl>
                                          <p:spTgt spid="73"/>
                                        </p:tgtEl>
                                      </p:cBhvr>
                                    </p:animEffect>
                                  </p:childTnLst>
                                </p:cTn>
                              </p:par>
                            </p:childTnLst>
                          </p:cTn>
                        </p:par>
                      </p:childTnLst>
                    </p:cTn>
                  </p:par>
                  <p:par>
                    <p:cTn id="93" fill="hold">
                      <p:stCondLst>
                        <p:cond delay="indefinite"/>
                      </p:stCondLst>
                      <p:childTnLst>
                        <p:par>
                          <p:cTn id="94" fill="hold">
                            <p:stCondLst>
                              <p:cond delay="0"/>
                            </p:stCondLst>
                            <p:childTnLst>
                              <p:par>
                                <p:cTn id="95" presetID="4" presetClass="entr" presetSubtype="16" fill="hold" nodeType="click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box(in)">
                                      <p:cBhvr>
                                        <p:cTn id="97" dur="500"/>
                                        <p:tgtEl>
                                          <p:spTgt spid="36"/>
                                        </p:tgtEl>
                                      </p:cBhvr>
                                    </p:animEffect>
                                  </p:childTnLst>
                                </p:cTn>
                              </p:par>
                            </p:childTnLst>
                          </p:cTn>
                        </p:par>
                      </p:childTnLst>
                    </p:cTn>
                  </p:par>
                  <p:par>
                    <p:cTn id="98" fill="hold">
                      <p:stCondLst>
                        <p:cond delay="indefinite"/>
                      </p:stCondLst>
                      <p:childTnLst>
                        <p:par>
                          <p:cTn id="99" fill="hold">
                            <p:stCondLst>
                              <p:cond delay="0"/>
                            </p:stCondLst>
                            <p:childTnLst>
                              <p:par>
                                <p:cTn id="100" presetID="4" presetClass="entr" presetSubtype="16" fill="hold" grpId="0" nodeType="clickEffect">
                                  <p:stCondLst>
                                    <p:cond delay="0"/>
                                  </p:stCondLst>
                                  <p:childTnLst>
                                    <p:set>
                                      <p:cBhvr>
                                        <p:cTn id="101" dur="1" fill="hold">
                                          <p:stCondLst>
                                            <p:cond delay="0"/>
                                          </p:stCondLst>
                                        </p:cTn>
                                        <p:tgtEl>
                                          <p:spTgt spid="69"/>
                                        </p:tgtEl>
                                        <p:attrNameLst>
                                          <p:attrName>style.visibility</p:attrName>
                                        </p:attrNameLst>
                                      </p:cBhvr>
                                      <p:to>
                                        <p:strVal val="visible"/>
                                      </p:to>
                                    </p:set>
                                    <p:animEffect transition="in" filter="box(in)">
                                      <p:cBhvr>
                                        <p:cTn id="102" dur="500"/>
                                        <p:tgtEl>
                                          <p:spTgt spid="69"/>
                                        </p:tgtEl>
                                      </p:cBhvr>
                                    </p:animEffect>
                                  </p:childTnLst>
                                </p:cTn>
                              </p:par>
                            </p:childTnLst>
                          </p:cTn>
                        </p:par>
                      </p:childTnLst>
                    </p:cTn>
                  </p:par>
                  <p:par>
                    <p:cTn id="103" fill="hold">
                      <p:stCondLst>
                        <p:cond delay="indefinite"/>
                      </p:stCondLst>
                      <p:childTnLst>
                        <p:par>
                          <p:cTn id="104" fill="hold">
                            <p:stCondLst>
                              <p:cond delay="0"/>
                            </p:stCondLst>
                            <p:childTnLst>
                              <p:par>
                                <p:cTn id="105" presetID="4" presetClass="entr" presetSubtype="16" fill="hold" nodeType="click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box(in)">
                                      <p:cBhvr>
                                        <p:cTn id="107" dur="500"/>
                                        <p:tgtEl>
                                          <p:spTgt spid="30"/>
                                        </p:tgtEl>
                                      </p:cBhvr>
                                    </p:animEffect>
                                  </p:childTnLst>
                                </p:cTn>
                              </p:par>
                            </p:childTnLst>
                          </p:cTn>
                        </p:par>
                      </p:childTnLst>
                    </p:cTn>
                  </p:par>
                  <p:par>
                    <p:cTn id="108" fill="hold">
                      <p:stCondLst>
                        <p:cond delay="indefinite"/>
                      </p:stCondLst>
                      <p:childTnLst>
                        <p:par>
                          <p:cTn id="109" fill="hold">
                            <p:stCondLst>
                              <p:cond delay="0"/>
                            </p:stCondLst>
                            <p:childTnLst>
                              <p:par>
                                <p:cTn id="110" presetID="4" presetClass="entr" presetSubtype="16" fill="hold" grpId="0" nodeType="clickEffect">
                                  <p:stCondLst>
                                    <p:cond delay="0"/>
                                  </p:stCondLst>
                                  <p:childTnLst>
                                    <p:set>
                                      <p:cBhvr>
                                        <p:cTn id="111" dur="1" fill="hold">
                                          <p:stCondLst>
                                            <p:cond delay="0"/>
                                          </p:stCondLst>
                                        </p:cTn>
                                        <p:tgtEl>
                                          <p:spTgt spid="66"/>
                                        </p:tgtEl>
                                        <p:attrNameLst>
                                          <p:attrName>style.visibility</p:attrName>
                                        </p:attrNameLst>
                                      </p:cBhvr>
                                      <p:to>
                                        <p:strVal val="visible"/>
                                      </p:to>
                                    </p:set>
                                    <p:animEffect transition="in" filter="box(in)">
                                      <p:cBhvr>
                                        <p:cTn id="112" dur="500"/>
                                        <p:tgtEl>
                                          <p:spTgt spid="66"/>
                                        </p:tgtEl>
                                      </p:cBhvr>
                                    </p:animEffect>
                                  </p:childTnLst>
                                </p:cTn>
                              </p:par>
                            </p:childTnLst>
                          </p:cTn>
                        </p:par>
                      </p:childTnLst>
                    </p:cTn>
                  </p:par>
                  <p:par>
                    <p:cTn id="113" fill="hold">
                      <p:stCondLst>
                        <p:cond delay="indefinite"/>
                      </p:stCondLst>
                      <p:childTnLst>
                        <p:par>
                          <p:cTn id="114" fill="hold">
                            <p:stCondLst>
                              <p:cond delay="0"/>
                            </p:stCondLst>
                            <p:childTnLst>
                              <p:par>
                                <p:cTn id="115" presetID="5" presetClass="entr" presetSubtype="10" fill="hold" nodeType="clickEffect">
                                  <p:stCondLst>
                                    <p:cond delay="0"/>
                                  </p:stCondLst>
                                  <p:childTnLst>
                                    <p:set>
                                      <p:cBhvr>
                                        <p:cTn id="116" dur="1" fill="hold">
                                          <p:stCondLst>
                                            <p:cond delay="0"/>
                                          </p:stCondLst>
                                        </p:cTn>
                                        <p:tgtEl>
                                          <p:spTgt spid="32"/>
                                        </p:tgtEl>
                                        <p:attrNameLst>
                                          <p:attrName>style.visibility</p:attrName>
                                        </p:attrNameLst>
                                      </p:cBhvr>
                                      <p:to>
                                        <p:strVal val="visible"/>
                                      </p:to>
                                    </p:set>
                                    <p:animEffect transition="in" filter="checkerboard(across)">
                                      <p:cBhvr>
                                        <p:cTn id="117" dur="500"/>
                                        <p:tgtEl>
                                          <p:spTgt spid="32"/>
                                        </p:tgtEl>
                                      </p:cBhvr>
                                    </p:animEffect>
                                  </p:childTnLst>
                                </p:cTn>
                              </p:par>
                            </p:childTnLst>
                          </p:cTn>
                        </p:par>
                      </p:childTnLst>
                    </p:cTn>
                  </p:par>
                  <p:par>
                    <p:cTn id="118" fill="hold">
                      <p:stCondLst>
                        <p:cond delay="indefinite"/>
                      </p:stCondLst>
                      <p:childTnLst>
                        <p:par>
                          <p:cTn id="119" fill="hold">
                            <p:stCondLst>
                              <p:cond delay="0"/>
                            </p:stCondLst>
                            <p:childTnLst>
                              <p:par>
                                <p:cTn id="120" presetID="5" presetClass="entr" presetSubtype="10" fill="hold" grpId="0" nodeType="click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checkerboard(across)">
                                      <p:cBhvr>
                                        <p:cTn id="122" dur="500"/>
                                        <p:tgtEl>
                                          <p:spTgt spid="67"/>
                                        </p:tgtEl>
                                      </p:cBhvr>
                                    </p:animEffect>
                                  </p:childTnLst>
                                </p:cTn>
                              </p:par>
                            </p:childTnLst>
                          </p:cTn>
                        </p:par>
                      </p:childTnLst>
                    </p:cTn>
                  </p:par>
                  <p:par>
                    <p:cTn id="123" fill="hold">
                      <p:stCondLst>
                        <p:cond delay="indefinite"/>
                      </p:stCondLst>
                      <p:childTnLst>
                        <p:par>
                          <p:cTn id="124" fill="hold">
                            <p:stCondLst>
                              <p:cond delay="0"/>
                            </p:stCondLst>
                            <p:childTnLst>
                              <p:par>
                                <p:cTn id="125" presetID="5" presetClass="entr" presetSubtype="10" fill="hold" grpId="0" nodeType="clickEffect">
                                  <p:stCondLst>
                                    <p:cond delay="0"/>
                                  </p:stCondLst>
                                  <p:childTnLst>
                                    <p:set>
                                      <p:cBhvr>
                                        <p:cTn id="126" dur="1" fill="hold">
                                          <p:stCondLst>
                                            <p:cond delay="0"/>
                                          </p:stCondLst>
                                        </p:cTn>
                                        <p:tgtEl>
                                          <p:spTgt spid="70"/>
                                        </p:tgtEl>
                                        <p:attrNameLst>
                                          <p:attrName>style.visibility</p:attrName>
                                        </p:attrNameLst>
                                      </p:cBhvr>
                                      <p:to>
                                        <p:strVal val="visible"/>
                                      </p:to>
                                    </p:set>
                                    <p:animEffect transition="in" filter="checkerboard(across)">
                                      <p:cBhvr>
                                        <p:cTn id="127" dur="500"/>
                                        <p:tgtEl>
                                          <p:spTgt spid="70"/>
                                        </p:tgtEl>
                                      </p:cBhvr>
                                    </p:animEffect>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nodeType="clickEffect">
                                  <p:stCondLst>
                                    <p:cond delay="0"/>
                                  </p:stCondLst>
                                  <p:childTnLst>
                                    <p:set>
                                      <p:cBhvr>
                                        <p:cTn id="131" dur="1" fill="hold">
                                          <p:stCondLst>
                                            <p:cond delay="0"/>
                                          </p:stCondLst>
                                        </p:cTn>
                                        <p:tgtEl>
                                          <p:spTgt spid="38"/>
                                        </p:tgtEl>
                                        <p:attrNameLst>
                                          <p:attrName>style.visibility</p:attrName>
                                        </p:attrNameLst>
                                      </p:cBhvr>
                                      <p:to>
                                        <p:strVal val="visible"/>
                                      </p:to>
                                    </p:set>
                                    <p:anim calcmode="lin" valueType="num">
                                      <p:cBhvr additive="base">
                                        <p:cTn id="132" dur="500" fill="hold"/>
                                        <p:tgtEl>
                                          <p:spTgt spid="38"/>
                                        </p:tgtEl>
                                        <p:attrNameLst>
                                          <p:attrName>ppt_x</p:attrName>
                                        </p:attrNameLst>
                                      </p:cBhvr>
                                      <p:tavLst>
                                        <p:tav tm="0">
                                          <p:val>
                                            <p:strVal val="#ppt_x"/>
                                          </p:val>
                                        </p:tav>
                                        <p:tav tm="100000">
                                          <p:val>
                                            <p:strVal val="#ppt_x"/>
                                          </p:val>
                                        </p:tav>
                                      </p:tavLst>
                                    </p:anim>
                                    <p:anim calcmode="lin" valueType="num">
                                      <p:cBhvr additive="base">
                                        <p:cTn id="13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5" presetClass="entr" presetSubtype="10" fill="hold" nodeType="click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checkerboard(across)">
                                      <p:cBhvr>
                                        <p:cTn id="138" dur="500"/>
                                        <p:tgtEl>
                                          <p:spTgt spid="56"/>
                                        </p:tgtEl>
                                      </p:cBhvr>
                                    </p:animEffect>
                                  </p:childTnLst>
                                </p:cTn>
                              </p:par>
                            </p:childTnLst>
                          </p:cTn>
                        </p:par>
                      </p:childTnLst>
                    </p:cTn>
                  </p:par>
                  <p:par>
                    <p:cTn id="139" fill="hold">
                      <p:stCondLst>
                        <p:cond delay="indefinite"/>
                      </p:stCondLst>
                      <p:childTnLst>
                        <p:par>
                          <p:cTn id="140" fill="hold">
                            <p:stCondLst>
                              <p:cond delay="0"/>
                            </p:stCondLst>
                            <p:childTnLst>
                              <p:par>
                                <p:cTn id="141" presetID="8" presetClass="entr" presetSubtype="16" fill="hold" nodeType="clickEffect">
                                  <p:stCondLst>
                                    <p:cond delay="0"/>
                                  </p:stCondLst>
                                  <p:childTnLst>
                                    <p:set>
                                      <p:cBhvr>
                                        <p:cTn id="142" dur="1" fill="hold">
                                          <p:stCondLst>
                                            <p:cond delay="0"/>
                                          </p:stCondLst>
                                        </p:cTn>
                                        <p:tgtEl>
                                          <p:spTgt spid="61"/>
                                        </p:tgtEl>
                                        <p:attrNameLst>
                                          <p:attrName>style.visibility</p:attrName>
                                        </p:attrNameLst>
                                      </p:cBhvr>
                                      <p:to>
                                        <p:strVal val="visible"/>
                                      </p:to>
                                    </p:set>
                                    <p:animEffect transition="in" filter="diamond(in)">
                                      <p:cBhvr>
                                        <p:cTn id="143" dur="2000"/>
                                        <p:tgtEl>
                                          <p:spTgt spid="61"/>
                                        </p:tgtEl>
                                      </p:cBhvr>
                                    </p:animEffect>
                                  </p:childTnLst>
                                </p:cTn>
                              </p:par>
                            </p:childTnLst>
                          </p:cTn>
                        </p:par>
                      </p:childTnLst>
                    </p:cTn>
                  </p:par>
                  <p:par>
                    <p:cTn id="144" fill="hold">
                      <p:stCondLst>
                        <p:cond delay="indefinite"/>
                      </p:stCondLst>
                      <p:childTnLst>
                        <p:par>
                          <p:cTn id="145" fill="hold">
                            <p:stCondLst>
                              <p:cond delay="0"/>
                            </p:stCondLst>
                            <p:childTnLst>
                              <p:par>
                                <p:cTn id="146" presetID="4" presetClass="entr" presetSubtype="16" fill="hold" grpId="0" nodeType="clickEffect">
                                  <p:stCondLst>
                                    <p:cond delay="0"/>
                                  </p:stCondLst>
                                  <p:childTnLst>
                                    <p:set>
                                      <p:cBhvr>
                                        <p:cTn id="147" dur="1" fill="hold">
                                          <p:stCondLst>
                                            <p:cond delay="0"/>
                                          </p:stCondLst>
                                        </p:cTn>
                                        <p:tgtEl>
                                          <p:spTgt spid="71"/>
                                        </p:tgtEl>
                                        <p:attrNameLst>
                                          <p:attrName>style.visibility</p:attrName>
                                        </p:attrNameLst>
                                      </p:cBhvr>
                                      <p:to>
                                        <p:strVal val="visible"/>
                                      </p:to>
                                    </p:set>
                                    <p:animEffect transition="in" filter="box(in)">
                                      <p:cBhvr>
                                        <p:cTn id="1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3" grpId="0"/>
      <p:bldP spid="64" grpId="0"/>
      <p:bldP spid="65" grpId="0"/>
      <p:bldP spid="66" grpId="0"/>
      <p:bldP spid="67" grpId="0"/>
      <p:bldP spid="68" grpId="0"/>
      <p:bldP spid="69" grpId="0"/>
      <p:bldP spid="70" grpId="0"/>
      <p:bldP spid="71" grpId="0"/>
      <p:bldP spid="72" grpId="0"/>
      <p:bldP spid="7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latin typeface="Times New Roman" pitchFamily="18" charset="0"/>
                <a:cs typeface="Times New Roman" pitchFamily="18" charset="0"/>
              </a:rPr>
              <a:t>4.4</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giáp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lưng</a:t>
            </a:r>
            <a:r>
              <a:rPr lang="en-US" dirty="0" smtClean="0">
                <a:latin typeface="Times New Roman" pitchFamily="18" charset="0"/>
                <a:cs typeface="Times New Roman" pitchFamily="18" charset="0"/>
              </a:rPr>
              <a:t> (Back to back L/C)</a:t>
            </a:r>
            <a:br>
              <a:rPr lang="en-US" dirty="0" smtClean="0">
                <a:latin typeface="Times New Roman" pitchFamily="18" charset="0"/>
                <a:cs typeface="Times New Roman" pitchFamily="18" charset="0"/>
              </a:rPr>
            </a:br>
            <a:endParaRPr lang="en-US" dirty="0"/>
          </a:p>
        </p:txBody>
      </p:sp>
      <p:sp>
        <p:nvSpPr>
          <p:cNvPr id="3" name="Content Placeholder 2"/>
          <p:cNvSpPr>
            <a:spLocks noGrp="1"/>
          </p:cNvSpPr>
          <p:nvPr>
            <p:ph idx="1"/>
          </p:nvPr>
        </p:nvSpPr>
        <p:spPr>
          <a:xfrm>
            <a:off x="457200" y="1143000"/>
            <a:ext cx="8229600" cy="4953000"/>
          </a:xfrm>
        </p:spPr>
        <p:txBody>
          <a:bodyPr>
            <a:normAutofit/>
          </a:bodyPr>
          <a:lstStyle/>
          <a:p>
            <a:pPr lvl="0"/>
            <a:r>
              <a:rPr lang="en-US" dirty="0">
                <a:latin typeface="Times New Roman" pitchFamily="18" charset="0"/>
                <a:cs typeface="Times New Roman" pitchFamily="18" charset="0"/>
              </a:rPr>
              <a:t> </a:t>
            </a:r>
            <a:r>
              <a:rPr lang="vi-VN" dirty="0" smtClean="0">
                <a:latin typeface="Times New Roman" pitchFamily="18" charset="0"/>
                <a:cs typeface="Times New Roman" pitchFamily="18" charset="0"/>
              </a:rPr>
              <a:t>Khi người hưởng nhận được 1 L/C ( L/C gốc ) không phải L/C chuyển nhượng song không thể tự mình cung cấp hàng hóa, khi đó họ có thể thỏa thuận với ngân hàng của mình </a:t>
            </a:r>
            <a:r>
              <a:rPr lang="en-US" dirty="0" err="1" smtClean="0">
                <a:latin typeface="Times New Roman" pitchFamily="18" charset="0"/>
                <a:cs typeface="Times New Roman" pitchFamily="18" charset="0"/>
              </a:rPr>
              <a:t>dựa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sở</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gốc</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phát hành 1 L/C thứ 2, L/C đối ( L/C giáp lưng ) với nội dung tương tự cho người cung cấp hàng hóa.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Giữa L/C chủ và L/C đối không có mối quan hệ pháp lý nào</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Người thụ hưởng L/C giáp lưng không có liên quan đến L/C gốc</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 Hiệu lực , giá trị của L/C giáp lưng nhỏ hơn L/C gốc</a:t>
            </a:r>
            <a:endParaRPr lang="en-US" dirty="0" smtClean="0">
              <a:latin typeface="Times New Roman" pitchFamily="18" charset="0"/>
              <a:cs typeface="Times New Roman" pitchFamily="18" charset="0"/>
            </a:endParaRPr>
          </a:p>
          <a:p>
            <a:pPr>
              <a:buNone/>
            </a:pPr>
            <a:endParaRPr lang="en-US" dirty="0"/>
          </a:p>
        </p:txBody>
      </p:sp>
    </p:spTree>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563562"/>
          </a:xfrm>
        </p:spPr>
        <p:txBody>
          <a:bodyPr>
            <a:noAutofit/>
          </a:bodyPr>
          <a:lstStyle/>
          <a:p>
            <a:r>
              <a:rPr lang="en-US" sz="3600" dirty="0" err="1" smtClean="0">
                <a:latin typeface="Times New Roman" pitchFamily="18" charset="0"/>
                <a:cs typeface="Times New Roman" pitchFamily="18" charset="0"/>
              </a:rPr>
              <a:t>Quy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nghiệp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vụ</a:t>
            </a:r>
            <a:r>
              <a:rPr lang="en-US" sz="3600" dirty="0" smtClean="0">
                <a:latin typeface="Times New Roman" pitchFamily="18" charset="0"/>
                <a:cs typeface="Times New Roman" pitchFamily="18" charset="0"/>
              </a:rPr>
              <a:t> L/C </a:t>
            </a:r>
            <a:r>
              <a:rPr lang="en-US" sz="3600" dirty="0" err="1" smtClean="0">
                <a:latin typeface="Times New Roman" pitchFamily="18" charset="0"/>
                <a:cs typeface="Times New Roman" pitchFamily="18" charset="0"/>
              </a:rPr>
              <a:t>giáp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lưng</a:t>
            </a:r>
            <a:endParaRPr lang="en-US" sz="3600" dirty="0">
              <a:latin typeface="Times New Roman" pitchFamily="18" charset="0"/>
              <a:cs typeface="Times New Roman" pitchFamily="18" charset="0"/>
            </a:endParaRPr>
          </a:p>
        </p:txBody>
      </p:sp>
      <p:sp>
        <p:nvSpPr>
          <p:cNvPr id="5" name="Rectangle 4"/>
          <p:cNvSpPr/>
          <p:nvPr/>
        </p:nvSpPr>
        <p:spPr>
          <a:xfrm>
            <a:off x="609600" y="1143000"/>
            <a:ext cx="16764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endParaRPr lang="en-US" dirty="0">
              <a:latin typeface="Times New Roman" pitchFamily="18" charset="0"/>
              <a:cs typeface="Times New Roman" pitchFamily="18" charset="0"/>
            </a:endParaRPr>
          </a:p>
        </p:txBody>
      </p:sp>
      <p:sp>
        <p:nvSpPr>
          <p:cNvPr id="6" name="Rectangle 5"/>
          <p:cNvSpPr/>
          <p:nvPr/>
        </p:nvSpPr>
        <p:spPr>
          <a:xfrm>
            <a:off x="3352800" y="1143000"/>
            <a:ext cx="16764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gian</a:t>
            </a:r>
            <a:endParaRPr lang="en-US" dirty="0">
              <a:latin typeface="Times New Roman" pitchFamily="18" charset="0"/>
              <a:cs typeface="Times New Roman" pitchFamily="18" charset="0"/>
            </a:endParaRPr>
          </a:p>
        </p:txBody>
      </p:sp>
      <p:sp>
        <p:nvSpPr>
          <p:cNvPr id="7" name="Rectangle 6"/>
          <p:cNvSpPr/>
          <p:nvPr/>
        </p:nvSpPr>
        <p:spPr>
          <a:xfrm>
            <a:off x="6400800" y="1143000"/>
            <a:ext cx="16764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khẩu</a:t>
            </a:r>
            <a:endParaRPr lang="en-US" dirty="0">
              <a:latin typeface="Times New Roman" pitchFamily="18" charset="0"/>
              <a:cs typeface="Times New Roman" pitchFamily="18" charset="0"/>
            </a:endParaRPr>
          </a:p>
        </p:txBody>
      </p:sp>
      <p:sp>
        <p:nvSpPr>
          <p:cNvPr id="8" name="Rectangle 7"/>
          <p:cNvSpPr/>
          <p:nvPr/>
        </p:nvSpPr>
        <p:spPr>
          <a:xfrm>
            <a:off x="3276600" y="4953000"/>
            <a:ext cx="16764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imes New Roman" pitchFamily="18" charset="0"/>
                <a:cs typeface="Times New Roman" pitchFamily="18" charset="0"/>
              </a:rPr>
              <a:t>NH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NH </a:t>
            </a:r>
            <a:r>
              <a:rPr lang="en-US" dirty="0" err="1" smtClean="0">
                <a:latin typeface="Times New Roman" pitchFamily="18" charset="0"/>
                <a:cs typeface="Times New Roman" pitchFamily="18" charset="0"/>
              </a:rPr>
              <a:t>chuyển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nhượng</a:t>
            </a:r>
            <a:endParaRPr lang="en-US" dirty="0">
              <a:latin typeface="Times New Roman" pitchFamily="18" charset="0"/>
              <a:cs typeface="Times New Roman" pitchFamily="18" charset="0"/>
            </a:endParaRPr>
          </a:p>
        </p:txBody>
      </p:sp>
      <p:sp>
        <p:nvSpPr>
          <p:cNvPr id="9" name="Rectangle 8"/>
          <p:cNvSpPr/>
          <p:nvPr/>
        </p:nvSpPr>
        <p:spPr>
          <a:xfrm>
            <a:off x="6553200" y="4953000"/>
            <a:ext cx="16764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imes New Roman" pitchFamily="18" charset="0"/>
                <a:cs typeface="Times New Roman" pitchFamily="18" charset="0"/>
              </a:rPr>
              <a:t>NH </a:t>
            </a:r>
            <a:r>
              <a:rPr lang="en-US" dirty="0" err="1" smtClean="0">
                <a:latin typeface="Times New Roman" pitchFamily="18" charset="0"/>
                <a:cs typeface="Times New Roman" pitchFamily="18" charset="0"/>
              </a:rPr>
              <a:t>phát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gốc</a:t>
            </a:r>
            <a:endParaRPr lang="en-US" dirty="0">
              <a:latin typeface="Times New Roman" pitchFamily="18" charset="0"/>
              <a:cs typeface="Times New Roman" pitchFamily="18" charset="0"/>
            </a:endParaRPr>
          </a:p>
        </p:txBody>
      </p:sp>
      <p:cxnSp>
        <p:nvCxnSpPr>
          <p:cNvPr id="11" name="Straight Arrow Connector 10"/>
          <p:cNvCxnSpPr/>
          <p:nvPr/>
        </p:nvCxnSpPr>
        <p:spPr>
          <a:xfrm>
            <a:off x="2362200" y="1676400"/>
            <a:ext cx="914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6" idx="3"/>
            <a:endCxn id="7" idx="1"/>
          </p:cNvCxnSpPr>
          <p:nvPr/>
        </p:nvCxnSpPr>
        <p:spPr>
          <a:xfrm>
            <a:off x="5029200" y="1714500"/>
            <a:ext cx="1371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a:off x="5029200" y="5029200"/>
            <a:ext cx="1447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8" idx="3"/>
            <a:endCxn id="9" idx="1"/>
          </p:cNvCxnSpPr>
          <p:nvPr/>
        </p:nvCxnSpPr>
        <p:spPr>
          <a:xfrm>
            <a:off x="4953000" y="5524500"/>
            <a:ext cx="1600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10800000">
            <a:off x="5029200" y="6019800"/>
            <a:ext cx="1447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5372894" y="3618706"/>
            <a:ext cx="2514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rot="5400000" flipH="1" flipV="1">
            <a:off x="6019800" y="3657600"/>
            <a:ext cx="2438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a:off x="6781800" y="3657600"/>
            <a:ext cx="2438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0800000">
            <a:off x="838200" y="6019800"/>
            <a:ext cx="2362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5400000" flipH="1" flipV="1">
            <a:off x="-990600" y="4191000"/>
            <a:ext cx="3657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a:off x="1371600" y="5638800"/>
            <a:ext cx="1828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5400000" flipH="1" flipV="1">
            <a:off x="-229394" y="4038600"/>
            <a:ext cx="320119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685800" y="3733800"/>
            <a:ext cx="2743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2057400" y="5105400"/>
            <a:ext cx="1219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5400000" flipH="1" flipV="1">
            <a:off x="2134394" y="3656806"/>
            <a:ext cx="2438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5400000">
            <a:off x="2552700" y="3619500"/>
            <a:ext cx="2514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rot="5400000" flipH="1" flipV="1">
            <a:off x="3086100" y="3619500"/>
            <a:ext cx="2514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rot="5400000">
            <a:off x="3543300" y="3619500"/>
            <a:ext cx="2514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rot="5400000" flipH="1" flipV="1">
            <a:off x="3695700" y="3619500"/>
            <a:ext cx="2514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2362200" y="1219200"/>
            <a:ext cx="838200" cy="646331"/>
          </a:xfrm>
          <a:prstGeom prst="rect">
            <a:avLst/>
          </a:prstGeom>
          <a:noFill/>
        </p:spPr>
        <p:txBody>
          <a:bodyPr wrap="square" rtlCol="0">
            <a:spAutoFit/>
          </a:bodyPr>
          <a:lstStyle/>
          <a:p>
            <a:r>
              <a:rPr lang="en-US" dirty="0" smtClean="0">
                <a:latin typeface="Times New Roman" pitchFamily="18" charset="0"/>
                <a:cs typeface="Times New Roman" pitchFamily="18" charset="0"/>
              </a:rPr>
              <a:t>5.Hàng </a:t>
            </a:r>
            <a:r>
              <a:rPr lang="en-US" dirty="0" err="1" smtClean="0">
                <a:latin typeface="Times New Roman" pitchFamily="18" charset="0"/>
                <a:cs typeface="Times New Roman" pitchFamily="18" charset="0"/>
              </a:rPr>
              <a:t>hóa</a:t>
            </a:r>
            <a:endParaRPr lang="en-US" dirty="0">
              <a:latin typeface="Times New Roman" pitchFamily="18" charset="0"/>
              <a:cs typeface="Times New Roman" pitchFamily="18" charset="0"/>
            </a:endParaRPr>
          </a:p>
        </p:txBody>
      </p:sp>
      <p:sp>
        <p:nvSpPr>
          <p:cNvPr id="87" name="TextBox 86"/>
          <p:cNvSpPr txBox="1"/>
          <p:nvPr/>
        </p:nvSpPr>
        <p:spPr>
          <a:xfrm>
            <a:off x="5181600" y="1447800"/>
            <a:ext cx="928459" cy="646331"/>
          </a:xfrm>
          <a:prstGeom prst="rect">
            <a:avLst/>
          </a:prstGeom>
          <a:noFill/>
        </p:spPr>
        <p:txBody>
          <a:bodyPr wrap="none" rtlCol="0">
            <a:spAutoFit/>
          </a:bodyPr>
          <a:lstStyle/>
          <a:p>
            <a:r>
              <a:rPr lang="en-US" dirty="0" smtClean="0">
                <a:latin typeface="Times New Roman" pitchFamily="18" charset="0"/>
                <a:cs typeface="Times New Roman" pitchFamily="18" charset="0"/>
              </a:rPr>
              <a:t>9a </a:t>
            </a:r>
            <a:r>
              <a:rPr lang="en-US" dirty="0" err="1" smtClean="0">
                <a:latin typeface="Times New Roman" pitchFamily="18" charset="0"/>
                <a:cs typeface="Times New Roman" pitchFamily="18" charset="0"/>
              </a:rPr>
              <a:t>hàng</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hóa</a:t>
            </a:r>
            <a:endParaRPr lang="en-US" dirty="0">
              <a:latin typeface="Times New Roman" pitchFamily="18" charset="0"/>
              <a:cs typeface="Times New Roman" pitchFamily="18" charset="0"/>
            </a:endParaRPr>
          </a:p>
        </p:txBody>
      </p:sp>
      <p:sp>
        <p:nvSpPr>
          <p:cNvPr id="88" name="TextBox 87"/>
          <p:cNvSpPr txBox="1"/>
          <p:nvPr/>
        </p:nvSpPr>
        <p:spPr>
          <a:xfrm>
            <a:off x="6096000" y="2590800"/>
            <a:ext cx="914400" cy="923330"/>
          </a:xfrm>
          <a:prstGeom prst="rect">
            <a:avLst/>
          </a:prstGeom>
          <a:noFill/>
        </p:spPr>
        <p:txBody>
          <a:bodyPr wrap="square" rtlCol="0">
            <a:spAutoFit/>
          </a:bodyPr>
          <a:lstStyle/>
          <a:p>
            <a:r>
              <a:rPr lang="en-US" dirty="0" smtClean="0">
                <a:latin typeface="Times New Roman" pitchFamily="18" charset="0"/>
                <a:cs typeface="Times New Roman" pitchFamily="18" charset="0"/>
              </a:rPr>
              <a:t>1.Đơn </a:t>
            </a:r>
            <a:r>
              <a:rPr lang="en-US" dirty="0" err="1" smtClean="0">
                <a:latin typeface="Times New Roman" pitchFamily="18" charset="0"/>
                <a:cs typeface="Times New Roman" pitchFamily="18" charset="0"/>
              </a:rPr>
              <a:t>xin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mở</a:t>
            </a:r>
            <a:r>
              <a:rPr lang="en-US"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L/C</a:t>
            </a:r>
            <a:endParaRPr lang="en-US" dirty="0">
              <a:latin typeface="Times New Roman" pitchFamily="18" charset="0"/>
              <a:cs typeface="Times New Roman" pitchFamily="18" charset="0"/>
            </a:endParaRPr>
          </a:p>
        </p:txBody>
      </p:sp>
      <p:sp>
        <p:nvSpPr>
          <p:cNvPr id="90" name="TextBox 89"/>
          <p:cNvSpPr txBox="1"/>
          <p:nvPr/>
        </p:nvSpPr>
        <p:spPr>
          <a:xfrm>
            <a:off x="6934200" y="3429000"/>
            <a:ext cx="914400" cy="923330"/>
          </a:xfrm>
          <a:prstGeom prst="rect">
            <a:avLst/>
          </a:prstGeom>
          <a:noFill/>
        </p:spPr>
        <p:txBody>
          <a:bodyPr wrap="square" rtlCol="0">
            <a:spAutoFit/>
          </a:bodyPr>
          <a:lstStyle/>
          <a:p>
            <a:r>
              <a:rPr lang="en-US" dirty="0" smtClean="0">
                <a:latin typeface="Times New Roman" pitchFamily="18" charset="0"/>
                <a:cs typeface="Times New Roman" pitchFamily="18" charset="0"/>
              </a:rPr>
              <a:t>11.Bộ </a:t>
            </a:r>
            <a:r>
              <a:rPr lang="en-US" dirty="0" err="1" smtClean="0">
                <a:latin typeface="Times New Roman" pitchFamily="18" charset="0"/>
                <a:cs typeface="Times New Roman" pitchFamily="18" charset="0"/>
              </a:rPr>
              <a:t>chứng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endParaRPr lang="en-US" dirty="0">
              <a:latin typeface="Times New Roman" pitchFamily="18" charset="0"/>
              <a:cs typeface="Times New Roman" pitchFamily="18" charset="0"/>
            </a:endParaRPr>
          </a:p>
        </p:txBody>
      </p:sp>
      <p:sp>
        <p:nvSpPr>
          <p:cNvPr id="91" name="TextBox 90"/>
          <p:cNvSpPr txBox="1"/>
          <p:nvPr/>
        </p:nvSpPr>
        <p:spPr>
          <a:xfrm>
            <a:off x="7772400" y="2895600"/>
            <a:ext cx="1219200" cy="646331"/>
          </a:xfrm>
          <a:prstGeom prst="rect">
            <a:avLst/>
          </a:prstGeom>
          <a:noFill/>
        </p:spPr>
        <p:txBody>
          <a:bodyPr wrap="square" rtlCol="0">
            <a:spAutoFit/>
          </a:bodyPr>
          <a:lstStyle/>
          <a:p>
            <a:r>
              <a:rPr lang="en-US" dirty="0" smtClean="0">
                <a:latin typeface="Times New Roman" pitchFamily="18" charset="0"/>
                <a:cs typeface="Times New Roman" pitchFamily="18" charset="0"/>
              </a:rPr>
              <a:t>12.Thanh </a:t>
            </a:r>
            <a:r>
              <a:rPr lang="en-US" dirty="0" err="1" smtClean="0">
                <a:latin typeface="Times New Roman" pitchFamily="18" charset="0"/>
                <a:cs typeface="Times New Roman" pitchFamily="18" charset="0"/>
              </a:rPr>
              <a:t>toán</a:t>
            </a:r>
            <a:endParaRPr lang="en-US" dirty="0">
              <a:latin typeface="Times New Roman" pitchFamily="18" charset="0"/>
              <a:cs typeface="Times New Roman" pitchFamily="18" charset="0"/>
            </a:endParaRPr>
          </a:p>
        </p:txBody>
      </p:sp>
      <p:sp>
        <p:nvSpPr>
          <p:cNvPr id="92" name="TextBox 91"/>
          <p:cNvSpPr txBox="1"/>
          <p:nvPr/>
        </p:nvSpPr>
        <p:spPr>
          <a:xfrm>
            <a:off x="5334000" y="4724400"/>
            <a:ext cx="1143000" cy="381000"/>
          </a:xfrm>
          <a:prstGeom prst="rect">
            <a:avLst/>
          </a:prstGeom>
          <a:noFill/>
        </p:spPr>
        <p:txBody>
          <a:bodyPr wrap="square" rtlCol="0">
            <a:spAutoFit/>
          </a:bodyPr>
          <a:lstStyle/>
          <a:p>
            <a:r>
              <a:rPr lang="en-US" dirty="0" smtClean="0">
                <a:latin typeface="Times New Roman" pitchFamily="18" charset="0"/>
                <a:cs typeface="Times New Roman" pitchFamily="18" charset="0"/>
              </a:rPr>
              <a:t>2.L/C</a:t>
            </a:r>
            <a:endParaRPr lang="en-US" dirty="0">
              <a:latin typeface="Times New Roman" pitchFamily="18" charset="0"/>
              <a:cs typeface="Times New Roman" pitchFamily="18" charset="0"/>
            </a:endParaRPr>
          </a:p>
        </p:txBody>
      </p:sp>
      <p:sp>
        <p:nvSpPr>
          <p:cNvPr id="93" name="TextBox 92"/>
          <p:cNvSpPr txBox="1"/>
          <p:nvPr/>
        </p:nvSpPr>
        <p:spPr>
          <a:xfrm>
            <a:off x="5105400" y="5257800"/>
            <a:ext cx="1295400" cy="646331"/>
          </a:xfrm>
          <a:prstGeom prst="rect">
            <a:avLst/>
          </a:prstGeom>
          <a:noFill/>
        </p:spPr>
        <p:txBody>
          <a:bodyPr wrap="square" rtlCol="0">
            <a:spAutoFit/>
          </a:bodyPr>
          <a:lstStyle/>
          <a:p>
            <a:r>
              <a:rPr lang="en-US" dirty="0" smtClean="0">
                <a:latin typeface="Times New Roman" pitchFamily="18" charset="0"/>
                <a:cs typeface="Times New Roman" pitchFamily="18" charset="0"/>
              </a:rPr>
              <a:t>10.Bộ </a:t>
            </a:r>
            <a:r>
              <a:rPr lang="en-US" dirty="0" err="1" smtClean="0">
                <a:latin typeface="Times New Roman" pitchFamily="18" charset="0"/>
                <a:cs typeface="Times New Roman" pitchFamily="18" charset="0"/>
              </a:rPr>
              <a:t>chứng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endParaRPr lang="en-US" dirty="0">
              <a:latin typeface="Times New Roman" pitchFamily="18" charset="0"/>
              <a:cs typeface="Times New Roman" pitchFamily="18" charset="0"/>
            </a:endParaRPr>
          </a:p>
        </p:txBody>
      </p:sp>
      <p:sp>
        <p:nvSpPr>
          <p:cNvPr id="94" name="TextBox 93"/>
          <p:cNvSpPr txBox="1"/>
          <p:nvPr/>
        </p:nvSpPr>
        <p:spPr>
          <a:xfrm>
            <a:off x="5029200" y="6172200"/>
            <a:ext cx="175260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13.Thanh </a:t>
            </a:r>
            <a:r>
              <a:rPr lang="en-US" dirty="0" err="1" smtClean="0">
                <a:latin typeface="Times New Roman" pitchFamily="18" charset="0"/>
                <a:cs typeface="Times New Roman" pitchFamily="18" charset="0"/>
              </a:rPr>
              <a:t>toán</a:t>
            </a:r>
            <a:endParaRPr lang="en-US" dirty="0">
              <a:latin typeface="Times New Roman" pitchFamily="18" charset="0"/>
              <a:cs typeface="Times New Roman" pitchFamily="18" charset="0"/>
            </a:endParaRPr>
          </a:p>
        </p:txBody>
      </p:sp>
      <p:sp>
        <p:nvSpPr>
          <p:cNvPr id="96" name="TextBox 95"/>
          <p:cNvSpPr txBox="1"/>
          <p:nvPr/>
        </p:nvSpPr>
        <p:spPr>
          <a:xfrm>
            <a:off x="1524000" y="2895600"/>
            <a:ext cx="738664" cy="1754326"/>
          </a:xfrm>
          <a:prstGeom prst="rect">
            <a:avLst/>
          </a:prstGeom>
          <a:noFill/>
        </p:spPr>
        <p:txBody>
          <a:bodyPr vert="horz" wrap="square" rtlCol="0">
            <a:spAutoFit/>
          </a:bodyPr>
          <a:lstStyle/>
          <a:p>
            <a:r>
              <a:rPr lang="en-US" dirty="0" smtClean="0">
                <a:latin typeface="Times New Roman" pitchFamily="18" charset="0"/>
                <a:cs typeface="Times New Roman" pitchFamily="18" charset="0"/>
              </a:rPr>
              <a:t>6.Bộ </a:t>
            </a:r>
            <a:r>
              <a:rPr lang="en-US" dirty="0" err="1" smtClean="0">
                <a:latin typeface="Times New Roman" pitchFamily="18" charset="0"/>
                <a:cs typeface="Times New Roman" pitchFamily="18" charset="0"/>
              </a:rPr>
              <a:t>chứng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giáp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lưng</a:t>
            </a:r>
            <a:endParaRPr lang="en-US" dirty="0">
              <a:latin typeface="Times New Roman" pitchFamily="18" charset="0"/>
              <a:cs typeface="Times New Roman" pitchFamily="18" charset="0"/>
            </a:endParaRPr>
          </a:p>
        </p:txBody>
      </p:sp>
      <p:sp>
        <p:nvSpPr>
          <p:cNvPr id="97" name="TextBox 96"/>
          <p:cNvSpPr txBox="1"/>
          <p:nvPr/>
        </p:nvSpPr>
        <p:spPr>
          <a:xfrm>
            <a:off x="990600" y="5257800"/>
            <a:ext cx="213360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4.L/C </a:t>
            </a:r>
            <a:r>
              <a:rPr lang="en-US" dirty="0" err="1" smtClean="0">
                <a:latin typeface="Times New Roman" pitchFamily="18" charset="0"/>
                <a:cs typeface="Times New Roman" pitchFamily="18" charset="0"/>
              </a:rPr>
              <a:t>giáp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lưng</a:t>
            </a:r>
            <a:endParaRPr lang="en-US" dirty="0">
              <a:latin typeface="Times New Roman" pitchFamily="18" charset="0"/>
              <a:cs typeface="Times New Roman" pitchFamily="18" charset="0"/>
            </a:endParaRPr>
          </a:p>
        </p:txBody>
      </p:sp>
      <p:sp>
        <p:nvSpPr>
          <p:cNvPr id="98" name="TextBox 97"/>
          <p:cNvSpPr txBox="1"/>
          <p:nvPr/>
        </p:nvSpPr>
        <p:spPr>
          <a:xfrm>
            <a:off x="228600" y="2819400"/>
            <a:ext cx="1143000" cy="923330"/>
          </a:xfrm>
          <a:prstGeom prst="rect">
            <a:avLst/>
          </a:prstGeom>
          <a:noFill/>
        </p:spPr>
        <p:txBody>
          <a:bodyPr wrap="square" rtlCol="0">
            <a:spAutoFit/>
          </a:bodyPr>
          <a:lstStyle/>
          <a:p>
            <a:r>
              <a:rPr lang="en-US" dirty="0" smtClean="0">
                <a:latin typeface="Times New Roman" pitchFamily="18" charset="0"/>
                <a:cs typeface="Times New Roman" pitchFamily="18" charset="0"/>
              </a:rPr>
              <a:t>7.Thanh </a:t>
            </a:r>
            <a:r>
              <a:rPr lang="en-US" dirty="0" err="1" smtClean="0">
                <a:latin typeface="Times New Roman" pitchFamily="18" charset="0"/>
                <a:cs typeface="Times New Roman" pitchFamily="18" charset="0"/>
              </a:rPr>
              <a:t>toán</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giáp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lưng</a:t>
            </a:r>
            <a:endParaRPr lang="en-US" dirty="0">
              <a:latin typeface="Times New Roman" pitchFamily="18" charset="0"/>
              <a:cs typeface="Times New Roman" pitchFamily="18" charset="0"/>
            </a:endParaRPr>
          </a:p>
        </p:txBody>
      </p:sp>
      <p:sp>
        <p:nvSpPr>
          <p:cNvPr id="104" name="TextBox 103"/>
          <p:cNvSpPr txBox="1"/>
          <p:nvPr/>
        </p:nvSpPr>
        <p:spPr>
          <a:xfrm>
            <a:off x="3429000" y="2514600"/>
            <a:ext cx="461665" cy="2031325"/>
          </a:xfrm>
          <a:prstGeom prst="rect">
            <a:avLst/>
          </a:prstGeom>
          <a:noFill/>
        </p:spPr>
        <p:txBody>
          <a:bodyPr vert="vert270" wrap="square" rtlCol="0">
            <a:spAutoFit/>
          </a:bodyPr>
          <a:lstStyle/>
          <a:p>
            <a:r>
              <a:rPr lang="en-US" dirty="0" smtClean="0">
                <a:latin typeface="Times New Roman" pitchFamily="18" charset="0"/>
                <a:cs typeface="Times New Roman" pitchFamily="18" charset="0"/>
              </a:rPr>
              <a:t>9b.Bộ </a:t>
            </a:r>
            <a:r>
              <a:rPr lang="en-US" dirty="0" err="1" smtClean="0">
                <a:latin typeface="Times New Roman" pitchFamily="18" charset="0"/>
                <a:cs typeface="Times New Roman" pitchFamily="18" charset="0"/>
              </a:rPr>
              <a:t>chứng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endParaRPr lang="en-US" dirty="0">
              <a:latin typeface="Times New Roman" pitchFamily="18" charset="0"/>
              <a:cs typeface="Times New Roman" pitchFamily="18" charset="0"/>
            </a:endParaRPr>
          </a:p>
        </p:txBody>
      </p:sp>
      <p:sp>
        <p:nvSpPr>
          <p:cNvPr id="105" name="TextBox 104"/>
          <p:cNvSpPr txBox="1"/>
          <p:nvPr/>
        </p:nvSpPr>
        <p:spPr>
          <a:xfrm>
            <a:off x="3886200" y="2209800"/>
            <a:ext cx="461665" cy="2743200"/>
          </a:xfrm>
          <a:prstGeom prst="rect">
            <a:avLst/>
          </a:prstGeom>
          <a:noFill/>
        </p:spPr>
        <p:txBody>
          <a:bodyPr vert="vert270" wrap="square" rtlCol="0">
            <a:spAutoFit/>
          </a:bodyPr>
          <a:lstStyle/>
          <a:p>
            <a:r>
              <a:rPr lang="en-US" dirty="0" smtClean="0">
                <a:latin typeface="Times New Roman" pitchFamily="18" charset="0"/>
                <a:cs typeface="Times New Roman" pitchFamily="18" charset="0"/>
              </a:rPr>
              <a:t>8.Bộ </a:t>
            </a:r>
            <a:r>
              <a:rPr lang="en-US" dirty="0" err="1" smtClean="0">
                <a:latin typeface="Times New Roman" pitchFamily="18" charset="0"/>
                <a:cs typeface="Times New Roman" pitchFamily="18" charset="0"/>
              </a:rPr>
              <a:t>chứng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giáp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lưng</a:t>
            </a:r>
            <a:endParaRPr lang="en-US" dirty="0">
              <a:latin typeface="Times New Roman" pitchFamily="18" charset="0"/>
              <a:cs typeface="Times New Roman" pitchFamily="18" charset="0"/>
            </a:endParaRPr>
          </a:p>
        </p:txBody>
      </p:sp>
      <p:sp>
        <p:nvSpPr>
          <p:cNvPr id="106" name="TextBox 105"/>
          <p:cNvSpPr txBox="1"/>
          <p:nvPr/>
        </p:nvSpPr>
        <p:spPr>
          <a:xfrm>
            <a:off x="4419600" y="1905000"/>
            <a:ext cx="461665" cy="2819400"/>
          </a:xfrm>
          <a:prstGeom prst="rect">
            <a:avLst/>
          </a:prstGeom>
          <a:noFill/>
        </p:spPr>
        <p:txBody>
          <a:bodyPr vert="vert270" wrap="square" rtlCol="0">
            <a:spAutoFit/>
          </a:bodyPr>
          <a:lstStyle/>
          <a:p>
            <a:r>
              <a:rPr lang="en-US" dirty="0" smtClean="0">
                <a:latin typeface="Times New Roman" pitchFamily="18" charset="0"/>
                <a:cs typeface="Times New Roman" pitchFamily="18" charset="0"/>
              </a:rPr>
              <a:t>3.Đơn </a:t>
            </a:r>
            <a:r>
              <a:rPr lang="en-US" dirty="0" err="1" smtClean="0">
                <a:latin typeface="Times New Roman" pitchFamily="18" charset="0"/>
                <a:cs typeface="Times New Roman" pitchFamily="18" charset="0"/>
              </a:rPr>
              <a:t>xin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mở</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giáp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lưng</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
        <p:nvSpPr>
          <p:cNvPr id="107" name="TextBox 106"/>
          <p:cNvSpPr txBox="1"/>
          <p:nvPr/>
        </p:nvSpPr>
        <p:spPr>
          <a:xfrm>
            <a:off x="5029200" y="2971800"/>
            <a:ext cx="685800" cy="646331"/>
          </a:xfrm>
          <a:prstGeom prst="rect">
            <a:avLst/>
          </a:prstGeom>
          <a:noFill/>
        </p:spPr>
        <p:txBody>
          <a:bodyPr wrap="square" rtlCol="0">
            <a:spAutoFit/>
          </a:bodyPr>
          <a:lstStyle/>
          <a:p>
            <a:r>
              <a:rPr lang="en-US" dirty="0" smtClean="0">
                <a:latin typeface="Times New Roman" pitchFamily="18" charset="0"/>
                <a:cs typeface="Times New Roman" pitchFamily="18" charset="0"/>
              </a:rPr>
              <a:t>2.L/C</a:t>
            </a:r>
            <a:endParaRPr lang="en-US" dirty="0">
              <a:latin typeface="Times New Roman" pitchFamily="18" charset="0"/>
              <a:cs typeface="Times New Roman" pitchFamily="18" charset="0"/>
            </a:endParaRPr>
          </a:p>
        </p:txBody>
      </p:sp>
      <p:sp>
        <p:nvSpPr>
          <p:cNvPr id="108" name="TextBox 107"/>
          <p:cNvSpPr txBox="1"/>
          <p:nvPr/>
        </p:nvSpPr>
        <p:spPr>
          <a:xfrm>
            <a:off x="2590800" y="2743200"/>
            <a:ext cx="838200" cy="923330"/>
          </a:xfrm>
          <a:prstGeom prst="rect">
            <a:avLst/>
          </a:prstGeom>
          <a:noFill/>
        </p:spPr>
        <p:txBody>
          <a:bodyPr wrap="square" rtlCol="0">
            <a:spAutoFit/>
          </a:bodyPr>
          <a:lstStyle/>
          <a:p>
            <a:r>
              <a:rPr lang="en-US" dirty="0" smtClean="0">
                <a:latin typeface="Times New Roman" pitchFamily="18" charset="0"/>
                <a:cs typeface="Times New Roman" pitchFamily="18" charset="0"/>
              </a:rPr>
              <a:t>14.</a:t>
            </a:r>
          </a:p>
          <a:p>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toán</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Times New Roman" pitchFamily="18" charset="0"/>
                <a:cs typeface="Times New Roman" pitchFamily="18" charset="0"/>
              </a:rPr>
              <a:t>4.5</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dự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phòng</a:t>
            </a:r>
            <a:r>
              <a:rPr lang="en-US" dirty="0" smtClean="0">
                <a:latin typeface="Times New Roman" pitchFamily="18" charset="0"/>
                <a:cs typeface="Times New Roman" pitchFamily="18" charset="0"/>
              </a:rPr>
              <a:t> (Standby L/C)</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pPr>
              <a:buFont typeface="Wingdings" pitchFamily="2" charset="2"/>
              <a:buChar char="v"/>
            </a:pPr>
            <a:r>
              <a:rPr lang="vi-VN" dirty="0" smtClean="0">
                <a:latin typeface="Times New Roman" pitchFamily="18" charset="0"/>
                <a:cs typeface="Times New Roman" pitchFamily="18" charset="0"/>
              </a:rPr>
              <a:t>Là hình thức bảo lãnh của ngân hàng, theo đó ngân hàng cam kết với người thụ hưởng</a:t>
            </a:r>
            <a:r>
              <a:rPr lang="en-US" dirty="0" smtClean="0">
                <a:latin typeface="Times New Roman" pitchFamily="18" charset="0"/>
                <a:cs typeface="Times New Roman" pitchFamily="18" charset="0"/>
              </a:rPr>
              <a:t>:</a:t>
            </a:r>
          </a:p>
          <a:p>
            <a:pPr>
              <a:buNone/>
            </a:pPr>
            <a:r>
              <a:rPr lang="en-US" smtClean="0">
                <a:latin typeface="Times New Roman" pitchFamily="18" charset="0"/>
                <a:cs typeface="Times New Roman" pitchFamily="18" charset="0"/>
              </a:rPr>
              <a:t>    </a:t>
            </a:r>
            <a:r>
              <a:rPr lang="vi-VN" smtClean="0">
                <a:latin typeface="Times New Roman" pitchFamily="18" charset="0"/>
                <a:cs typeface="Times New Roman" pitchFamily="18" charset="0"/>
              </a:rPr>
              <a:t>Trả </a:t>
            </a:r>
            <a:r>
              <a:rPr lang="vi-VN" dirty="0" smtClean="0">
                <a:latin typeface="Times New Roman" pitchFamily="18" charset="0"/>
                <a:cs typeface="Times New Roman" pitchFamily="18" charset="0"/>
              </a:rPr>
              <a:t>khoản tiền mà người yêu cầu mở thư tín dụng đã vay hoặc nhận ứng trước</a:t>
            </a:r>
            <a:endParaRPr lang="en-US" dirty="0" smtClean="0">
              <a:latin typeface="Times New Roman" pitchFamily="18" charset="0"/>
              <a:cs typeface="Times New Roman" pitchFamily="18" charset="0"/>
            </a:endParaRPr>
          </a:p>
          <a:p>
            <a:pPr lvl="0">
              <a:buFont typeface="Courier New" pitchFamily="49" charset="0"/>
              <a:buChar char="o"/>
            </a:pPr>
            <a:r>
              <a:rPr lang="en-US" smtClean="0">
                <a:latin typeface="Times New Roman" pitchFamily="18" charset="0"/>
                <a:cs typeface="Times New Roman" pitchFamily="18" charset="0"/>
              </a:rPr>
              <a:t>   </a:t>
            </a:r>
            <a:r>
              <a:rPr lang="vi-VN" smtClean="0">
                <a:latin typeface="Times New Roman" pitchFamily="18" charset="0"/>
                <a:cs typeface="Times New Roman" pitchFamily="18" charset="0"/>
              </a:rPr>
              <a:t>Bồi hoàn về những thiệt hại do người yêu cầu mở không thực hiên được nghĩa vụ của mình.</a:t>
            </a:r>
            <a:endParaRPr lang="en-US" smtClean="0">
              <a:latin typeface="Times New Roman" pitchFamily="18" charset="0"/>
              <a:cs typeface="Times New Roman" pitchFamily="18" charset="0"/>
            </a:endParaRPr>
          </a:p>
          <a:p>
            <a:pPr>
              <a:buFont typeface="Courier New" pitchFamily="49" charset="0"/>
              <a:buChar char="o"/>
            </a:pPr>
            <a:r>
              <a:rPr lang="en-US" smtClean="0">
                <a:latin typeface="Times New Roman" pitchFamily="18" charset="0"/>
                <a:cs typeface="Times New Roman" pitchFamily="18" charset="0"/>
              </a:rPr>
              <a:t>   </a:t>
            </a:r>
            <a:r>
              <a:rPr lang="vi-VN" smtClean="0">
                <a:latin typeface="Times New Roman" pitchFamily="18" charset="0"/>
                <a:cs typeface="Times New Roman" pitchFamily="18" charset="0"/>
              </a:rPr>
              <a:t>Trong </a:t>
            </a:r>
            <a:r>
              <a:rPr lang="vi-VN" dirty="0" smtClean="0">
                <a:latin typeface="Times New Roman" pitchFamily="18" charset="0"/>
                <a:cs typeface="Times New Roman" pitchFamily="18" charset="0"/>
              </a:rPr>
              <a:t>xuất nhập khẩu : là hình thức cam kết với người nhập khẩu nếu người xuất khẩu không hoàn thành nghĩa vụ giao hàng </a:t>
            </a:r>
            <a:endParaRPr lang="en-US" dirty="0" smtClean="0">
              <a:latin typeface="Times New Roman" pitchFamily="18" charset="0"/>
              <a:cs typeface="Times New Roman" pitchFamily="18" charset="0"/>
            </a:endParaRPr>
          </a:p>
          <a:p>
            <a:pPr>
              <a:buFont typeface="Wingdings" pitchFamily="2" charset="2"/>
              <a:buChar char="v"/>
            </a:pPr>
            <a:r>
              <a:rPr lang="en-US" dirty="0" smtClean="0">
                <a:latin typeface="Times New Roman" pitchFamily="18" charset="0"/>
                <a:cs typeface="Times New Roman" pitchFamily="18" charset="0"/>
              </a:rPr>
              <a:t>B</a:t>
            </a:r>
            <a:r>
              <a:rPr lang="vi-VN" dirty="0" smtClean="0">
                <a:latin typeface="Times New Roman" pitchFamily="18" charset="0"/>
                <a:cs typeface="Times New Roman" pitchFamily="18" charset="0"/>
              </a:rPr>
              <a:t>ảo vệ quyền lợi cho nhà nhập khẩu trong trường hợp nhà xấu khẩu đã nhận được L/C, tiền đặt cọc và tiền ứng trước,nhưng khó khăn trong giao hàng, hoặc không hoàn thành nghĩa vụ giao hàng như đã quy định trong L/C.</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334000"/>
          </a:xfrm>
        </p:spPr>
        <p:style>
          <a:lnRef idx="2">
            <a:schemeClr val="dk1"/>
          </a:lnRef>
          <a:fillRef idx="1">
            <a:schemeClr val="lt1"/>
          </a:fillRef>
          <a:effectRef idx="0">
            <a:schemeClr val="dk1"/>
          </a:effectRef>
          <a:fontRef idx="minor">
            <a:schemeClr val="dk1"/>
          </a:fontRef>
        </p:style>
        <p:txBody>
          <a:bodyPr/>
          <a:lstStyle/>
          <a:p>
            <a:pPr>
              <a:buNone/>
            </a:pPr>
            <a:endParaRPr lang="en-US" dirty="0">
              <a:latin typeface="Times New Roman" pitchFamily="18" charset="0"/>
              <a:cs typeface="Times New Roman" pitchFamily="18" charset="0"/>
            </a:endParaRPr>
          </a:p>
        </p:txBody>
      </p:sp>
      <p:sp>
        <p:nvSpPr>
          <p:cNvPr id="11" name="Title 10"/>
          <p:cNvSpPr>
            <a:spLocks noGrp="1"/>
          </p:cNvSpPr>
          <p:nvPr>
            <p:ph type="title"/>
          </p:nvPr>
        </p:nvSpPr>
        <p:spPr>
          <a:xfrm>
            <a:off x="457200" y="274638"/>
            <a:ext cx="8229600" cy="792162"/>
          </a:xfrm>
        </p:spPr>
        <p:txBody>
          <a:bodyPr>
            <a:normAutofit/>
          </a:bodyPr>
          <a:lstStyle/>
          <a:p>
            <a:r>
              <a:rPr lang="en-US" sz="3600" dirty="0" err="1" smtClean="0">
                <a:latin typeface="Times New Roman" pitchFamily="18" charset="0"/>
                <a:cs typeface="Times New Roman" pitchFamily="18" charset="0"/>
              </a:rPr>
              <a:t>Quy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nghiệp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vụ</a:t>
            </a:r>
            <a:r>
              <a:rPr lang="en-US" sz="3600" dirty="0" smtClean="0">
                <a:latin typeface="Times New Roman" pitchFamily="18" charset="0"/>
                <a:cs typeface="Times New Roman" pitchFamily="18" charset="0"/>
              </a:rPr>
              <a:t> L/C </a:t>
            </a:r>
            <a:r>
              <a:rPr lang="en-US" sz="3600" dirty="0" err="1" smtClean="0">
                <a:latin typeface="Times New Roman" pitchFamily="18" charset="0"/>
                <a:cs typeface="Times New Roman" pitchFamily="18" charset="0"/>
              </a:rPr>
              <a:t>dự</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phòng</a:t>
            </a:r>
            <a:endParaRPr lang="en-US" sz="3600" dirty="0">
              <a:latin typeface="Times New Roman" pitchFamily="18" charset="0"/>
              <a:cs typeface="Times New Roman" pitchFamily="18" charset="0"/>
            </a:endParaRPr>
          </a:p>
        </p:txBody>
      </p:sp>
      <p:sp>
        <p:nvSpPr>
          <p:cNvPr id="13" name="Rectangle 12"/>
          <p:cNvSpPr/>
          <p:nvPr/>
        </p:nvSpPr>
        <p:spPr>
          <a:xfrm>
            <a:off x="838200" y="1752600"/>
            <a:ext cx="21336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khẩu</a:t>
            </a:r>
            <a:endParaRPr lang="en-US" dirty="0">
              <a:latin typeface="Times New Roman" pitchFamily="18" charset="0"/>
              <a:cs typeface="Times New Roman" pitchFamily="18" charset="0"/>
            </a:endParaRPr>
          </a:p>
        </p:txBody>
      </p:sp>
      <p:sp>
        <p:nvSpPr>
          <p:cNvPr id="14" name="Rectangle 13"/>
          <p:cNvSpPr/>
          <p:nvPr/>
        </p:nvSpPr>
        <p:spPr>
          <a:xfrm>
            <a:off x="914400" y="4953000"/>
            <a:ext cx="2133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imes New Roman" pitchFamily="18" charset="0"/>
                <a:cs typeface="Times New Roman" pitchFamily="18" charset="0"/>
              </a:rPr>
              <a:t>NH </a:t>
            </a:r>
            <a:r>
              <a:rPr lang="en-US" dirty="0" err="1" smtClean="0">
                <a:latin typeface="Times New Roman" pitchFamily="18" charset="0"/>
                <a:cs typeface="Times New Roman" pitchFamily="18" charset="0"/>
              </a:rPr>
              <a:t>phục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XK</a:t>
            </a:r>
            <a:endParaRPr lang="en-US" dirty="0">
              <a:latin typeface="Times New Roman" pitchFamily="18" charset="0"/>
              <a:cs typeface="Times New Roman" pitchFamily="18" charset="0"/>
            </a:endParaRPr>
          </a:p>
        </p:txBody>
      </p:sp>
      <p:sp>
        <p:nvSpPr>
          <p:cNvPr id="15" name="Rectangle 14"/>
          <p:cNvSpPr/>
          <p:nvPr/>
        </p:nvSpPr>
        <p:spPr>
          <a:xfrm>
            <a:off x="5791200" y="1676400"/>
            <a:ext cx="22098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khẩu</a:t>
            </a:r>
            <a:endParaRPr lang="en-US" dirty="0">
              <a:latin typeface="Times New Roman" pitchFamily="18" charset="0"/>
              <a:cs typeface="Times New Roman" pitchFamily="18" charset="0"/>
            </a:endParaRPr>
          </a:p>
        </p:txBody>
      </p:sp>
      <p:sp>
        <p:nvSpPr>
          <p:cNvPr id="16" name="Rectangle 15"/>
          <p:cNvSpPr/>
          <p:nvPr/>
        </p:nvSpPr>
        <p:spPr>
          <a:xfrm>
            <a:off x="5638800" y="5029200"/>
            <a:ext cx="23622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Times New Roman" pitchFamily="18" charset="0"/>
                <a:cs typeface="Times New Roman" pitchFamily="18" charset="0"/>
              </a:rPr>
              <a:t>NH </a:t>
            </a:r>
            <a:r>
              <a:rPr lang="en-US" dirty="0" err="1" smtClean="0">
                <a:latin typeface="Times New Roman" pitchFamily="18" charset="0"/>
                <a:cs typeface="Times New Roman" pitchFamily="18" charset="0"/>
              </a:rPr>
              <a:t>phục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NK</a:t>
            </a:r>
            <a:endParaRPr lang="en-US" dirty="0">
              <a:latin typeface="Times New Roman" pitchFamily="18" charset="0"/>
              <a:cs typeface="Times New Roman" pitchFamily="18" charset="0"/>
            </a:endParaRPr>
          </a:p>
        </p:txBody>
      </p:sp>
      <p:cxnSp>
        <p:nvCxnSpPr>
          <p:cNvPr id="18" name="Straight Arrow Connector 17"/>
          <p:cNvCxnSpPr/>
          <p:nvPr/>
        </p:nvCxnSpPr>
        <p:spPr>
          <a:xfrm rot="5400000">
            <a:off x="190500" y="3848100"/>
            <a:ext cx="1905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flipH="1" flipV="1">
            <a:off x="1409700" y="3848100"/>
            <a:ext cx="1905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2362200" y="3429000"/>
            <a:ext cx="1371600" cy="923330"/>
          </a:xfrm>
          <a:prstGeom prst="rect">
            <a:avLst/>
          </a:prstGeom>
          <a:noFill/>
        </p:spPr>
        <p:txBody>
          <a:bodyPr wrap="square" rtlCol="0">
            <a:spAutoFit/>
          </a:bodyPr>
          <a:lstStyle/>
          <a:p>
            <a:r>
              <a:rPr lang="en-US" dirty="0" smtClean="0">
                <a:latin typeface="Times New Roman" pitchFamily="18" charset="0"/>
                <a:cs typeface="Times New Roman" pitchFamily="18" charset="0"/>
              </a:rPr>
              <a:t>3.L/C </a:t>
            </a:r>
            <a:r>
              <a:rPr lang="en-US" dirty="0" err="1" smtClean="0">
                <a:latin typeface="Times New Roman" pitchFamily="18" charset="0"/>
                <a:cs typeface="Times New Roman" pitchFamily="18" charset="0"/>
              </a:rPr>
              <a:t>thương</a:t>
            </a:r>
            <a:r>
              <a:rPr lang="en-US" dirty="0" smtClean="0">
                <a:latin typeface="Times New Roman" pitchFamily="18" charset="0"/>
                <a:cs typeface="Times New Roman" pitchFamily="18" charset="0"/>
              </a:rPr>
              <a:t> </a:t>
            </a:r>
          </a:p>
          <a:p>
            <a:r>
              <a:rPr lang="en-US" dirty="0" err="1">
                <a:latin typeface="Times New Roman" pitchFamily="18" charset="0"/>
                <a:cs typeface="Times New Roman" pitchFamily="18" charset="0"/>
              </a:rPr>
              <a:t>m</a:t>
            </a:r>
            <a:r>
              <a:rPr lang="en-US" dirty="0" err="1" smtClean="0">
                <a:latin typeface="Times New Roman" pitchFamily="18" charset="0"/>
                <a:cs typeface="Times New Roman" pitchFamily="18" charset="0"/>
              </a:rPr>
              <a:t>ại</a:t>
            </a:r>
            <a:endParaRPr lang="en-US" dirty="0">
              <a:latin typeface="Times New Roman" pitchFamily="18" charset="0"/>
              <a:cs typeface="Times New Roman" pitchFamily="18" charset="0"/>
            </a:endParaRPr>
          </a:p>
        </p:txBody>
      </p:sp>
      <p:sp>
        <p:nvSpPr>
          <p:cNvPr id="22" name="TextBox 21"/>
          <p:cNvSpPr txBox="1"/>
          <p:nvPr/>
        </p:nvSpPr>
        <p:spPr>
          <a:xfrm>
            <a:off x="685800" y="3352800"/>
            <a:ext cx="1295400" cy="923330"/>
          </a:xfrm>
          <a:prstGeom prst="rect">
            <a:avLst/>
          </a:prstGeom>
          <a:noFill/>
        </p:spPr>
        <p:txBody>
          <a:bodyPr wrap="square" rtlCol="0">
            <a:spAutoFit/>
          </a:bodyPr>
          <a:lstStyle/>
          <a:p>
            <a:r>
              <a:rPr lang="en-US" dirty="0" smtClean="0">
                <a:latin typeface="Times New Roman" pitchFamily="18" charset="0"/>
                <a:cs typeface="Times New Roman" pitchFamily="18" charset="0"/>
              </a:rPr>
              <a:t>4.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xin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mở</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dự</a:t>
            </a:r>
            <a:r>
              <a:rPr lang="en-US" dirty="0" smtClean="0">
                <a:latin typeface="Times New Roman" pitchFamily="18" charset="0"/>
                <a:cs typeface="Times New Roman" pitchFamily="18" charset="0"/>
              </a:rPr>
              <a:t> </a:t>
            </a:r>
          </a:p>
          <a:p>
            <a:r>
              <a:rPr lang="en-US" dirty="0" err="1" smtClean="0">
                <a:latin typeface="Times New Roman" pitchFamily="18" charset="0"/>
                <a:cs typeface="Times New Roman" pitchFamily="18" charset="0"/>
              </a:rPr>
              <a:t>phòng</a:t>
            </a:r>
            <a:endParaRPr lang="en-US" dirty="0">
              <a:latin typeface="Times New Roman" pitchFamily="18" charset="0"/>
              <a:cs typeface="Times New Roman" pitchFamily="18" charset="0"/>
            </a:endParaRPr>
          </a:p>
        </p:txBody>
      </p:sp>
      <p:cxnSp>
        <p:nvCxnSpPr>
          <p:cNvPr id="24" name="Straight Arrow Connector 23"/>
          <p:cNvCxnSpPr/>
          <p:nvPr/>
        </p:nvCxnSpPr>
        <p:spPr>
          <a:xfrm rot="5400000">
            <a:off x="5067300" y="3924300"/>
            <a:ext cx="1905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flipH="1" flipV="1">
            <a:off x="6438900" y="3924300"/>
            <a:ext cx="1905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486400" y="3429000"/>
            <a:ext cx="1175331" cy="1200329"/>
          </a:xfrm>
          <a:prstGeom prst="rect">
            <a:avLst/>
          </a:prstGeom>
          <a:noFill/>
        </p:spPr>
        <p:txBody>
          <a:bodyPr wrap="square" rtlCol="0">
            <a:spAutoFit/>
          </a:bodyPr>
          <a:lstStyle/>
          <a:p>
            <a:r>
              <a:rPr lang="en-US" dirty="0" smtClean="0">
                <a:latin typeface="Times New Roman" pitchFamily="18" charset="0"/>
                <a:cs typeface="Times New Roman" pitchFamily="18" charset="0"/>
              </a:rPr>
              <a:t>1.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xin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mở</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thương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mại</a:t>
            </a:r>
            <a:endParaRPr lang="en-US" dirty="0">
              <a:latin typeface="Times New Roman" pitchFamily="18" charset="0"/>
              <a:cs typeface="Times New Roman" pitchFamily="18" charset="0"/>
            </a:endParaRPr>
          </a:p>
        </p:txBody>
      </p:sp>
      <p:sp>
        <p:nvSpPr>
          <p:cNvPr id="28" name="TextBox 27"/>
          <p:cNvSpPr txBox="1"/>
          <p:nvPr/>
        </p:nvSpPr>
        <p:spPr>
          <a:xfrm>
            <a:off x="7010400" y="3505200"/>
            <a:ext cx="1295400" cy="646331"/>
          </a:xfrm>
          <a:prstGeom prst="rect">
            <a:avLst/>
          </a:prstGeom>
          <a:noFill/>
        </p:spPr>
        <p:txBody>
          <a:bodyPr wrap="square" rtlCol="0">
            <a:spAutoFit/>
          </a:bodyPr>
          <a:lstStyle/>
          <a:p>
            <a:r>
              <a:rPr lang="en-US" dirty="0" smtClean="0">
                <a:latin typeface="Times New Roman" pitchFamily="18" charset="0"/>
                <a:cs typeface="Times New Roman" pitchFamily="18" charset="0"/>
              </a:rPr>
              <a:t>6. L/C </a:t>
            </a:r>
            <a:r>
              <a:rPr lang="en-US" dirty="0" err="1" smtClean="0">
                <a:latin typeface="Times New Roman" pitchFamily="18" charset="0"/>
                <a:cs typeface="Times New Roman" pitchFamily="18" charset="0"/>
              </a:rPr>
              <a:t>dự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phòng</a:t>
            </a:r>
            <a:endParaRPr lang="en-US" dirty="0">
              <a:latin typeface="Times New Roman" pitchFamily="18" charset="0"/>
              <a:cs typeface="Times New Roman" pitchFamily="18" charset="0"/>
            </a:endParaRPr>
          </a:p>
        </p:txBody>
      </p:sp>
      <p:cxnSp>
        <p:nvCxnSpPr>
          <p:cNvPr id="30" name="Straight Arrow Connector 29"/>
          <p:cNvCxnSpPr/>
          <p:nvPr/>
        </p:nvCxnSpPr>
        <p:spPr>
          <a:xfrm>
            <a:off x="3048000" y="2209800"/>
            <a:ext cx="26670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505200" y="2057400"/>
            <a:ext cx="1905000" cy="646331"/>
          </a:xfrm>
          <a:prstGeom prst="rect">
            <a:avLst/>
          </a:prstGeom>
          <a:noFill/>
        </p:spPr>
        <p:txBody>
          <a:bodyPr wrap="square" rtlCol="0">
            <a:spAutoFit/>
          </a:bodyPr>
          <a:lstStyle/>
          <a:p>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ngoại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thương</a:t>
            </a:r>
            <a:endParaRPr lang="en-US" dirty="0">
              <a:latin typeface="Times New Roman" pitchFamily="18" charset="0"/>
              <a:cs typeface="Times New Roman" pitchFamily="18" charset="0"/>
            </a:endParaRPr>
          </a:p>
        </p:txBody>
      </p:sp>
      <p:cxnSp>
        <p:nvCxnSpPr>
          <p:cNvPr id="34" name="Straight Arrow Connector 33"/>
          <p:cNvCxnSpPr/>
          <p:nvPr/>
        </p:nvCxnSpPr>
        <p:spPr>
          <a:xfrm rot="10800000">
            <a:off x="3124200" y="5181600"/>
            <a:ext cx="2438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124200" y="5943600"/>
            <a:ext cx="2286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657600" y="4648200"/>
            <a:ext cx="1600200" cy="646331"/>
          </a:xfrm>
          <a:prstGeom prst="rect">
            <a:avLst/>
          </a:prstGeom>
          <a:noFill/>
        </p:spPr>
        <p:txBody>
          <a:bodyPr wrap="square" rtlCol="0">
            <a:spAutoFit/>
          </a:bodyPr>
          <a:lstStyle/>
          <a:p>
            <a:r>
              <a:rPr lang="en-US" dirty="0" smtClean="0">
                <a:latin typeface="Times New Roman" pitchFamily="18" charset="0"/>
                <a:cs typeface="Times New Roman" pitchFamily="18" charset="0"/>
              </a:rPr>
              <a:t>2. L/C </a:t>
            </a:r>
            <a:r>
              <a:rPr lang="en-US" dirty="0" err="1" smtClean="0">
                <a:latin typeface="Times New Roman" pitchFamily="18" charset="0"/>
                <a:cs typeface="Times New Roman" pitchFamily="18" charset="0"/>
              </a:rPr>
              <a:t>thương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mại</a:t>
            </a:r>
            <a:endParaRPr lang="en-US" dirty="0">
              <a:latin typeface="Times New Roman" pitchFamily="18" charset="0"/>
              <a:cs typeface="Times New Roman" pitchFamily="18" charset="0"/>
            </a:endParaRPr>
          </a:p>
        </p:txBody>
      </p:sp>
      <p:sp>
        <p:nvSpPr>
          <p:cNvPr id="40" name="TextBox 39"/>
          <p:cNvSpPr txBox="1"/>
          <p:nvPr/>
        </p:nvSpPr>
        <p:spPr>
          <a:xfrm>
            <a:off x="3505200" y="5562600"/>
            <a:ext cx="182880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5. L/C </a:t>
            </a:r>
            <a:r>
              <a:rPr lang="en-US" dirty="0" err="1" smtClean="0">
                <a:latin typeface="Times New Roman" pitchFamily="18" charset="0"/>
                <a:cs typeface="Times New Roman" pitchFamily="18" charset="0"/>
              </a:rPr>
              <a:t>dự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phòng</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ox(in)">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checkerboard(across)">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heckerboard(across)">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amond(in)">
                                      <p:cBhvr>
                                        <p:cTn id="22" dur="20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checkerboard(across)">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diamond(in)">
                                      <p:cBhvr>
                                        <p:cTn id="32" dur="20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heckerboard(across)">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checkerboard(across)">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heckerboard(across)">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diamond(in)">
                                      <p:cBhvr>
                                        <p:cTn id="57" dur="20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fill="hold"/>
                                        <p:tgtEl>
                                          <p:spTgt spid="40"/>
                                        </p:tgtEl>
                                        <p:attrNameLst>
                                          <p:attrName>ppt_x</p:attrName>
                                        </p:attrNameLst>
                                      </p:cBhvr>
                                      <p:tavLst>
                                        <p:tav tm="0">
                                          <p:val>
                                            <p:strVal val="#ppt_x"/>
                                          </p:val>
                                        </p:tav>
                                        <p:tav tm="100000">
                                          <p:val>
                                            <p:strVal val="#ppt_x"/>
                                          </p:val>
                                        </p:tav>
                                      </p:tavLst>
                                    </p:anim>
                                    <p:anim calcmode="lin" valueType="num">
                                      <p:cBhvr additive="base">
                                        <p:cTn id="6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nodeType="click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diamond(in)">
                                      <p:cBhvr>
                                        <p:cTn id="68" dur="20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4" presetClass="entr" presetSubtype="16" fill="hold" grpId="0" nodeType="click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box(in)">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7" grpId="0"/>
      <p:bldP spid="28" grpId="0"/>
      <p:bldP spid="32" grpId="0"/>
      <p:bldP spid="39" grpId="0"/>
      <p:bldP spid="4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Times New Roman" pitchFamily="18" charset="0"/>
                <a:cs typeface="Times New Roman" pitchFamily="18" charset="0"/>
              </a:rPr>
              <a:t>4.6</a:t>
            </a:r>
            <a:r>
              <a:rPr lang="en-US" dirty="0" smtClean="0">
                <a:latin typeface="Times New Roman" pitchFamily="18" charset="0"/>
                <a:cs typeface="Times New Roman" pitchFamily="18" charset="0"/>
              </a:rPr>
              <a:t>. L/C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ứng</a:t>
            </a:r>
            <a:r>
              <a:rPr lang="en-US" dirty="0" smtClean="0">
                <a:latin typeface="Times New Roman" pitchFamily="18" charset="0"/>
                <a:cs typeface="Times New Roman" pitchFamily="18" charset="0"/>
              </a:rPr>
              <a:t> (Reciprocal L/C)</a:t>
            </a:r>
            <a:endParaRPr lang="en-US" dirty="0"/>
          </a:p>
        </p:txBody>
      </p:sp>
      <p:sp>
        <p:nvSpPr>
          <p:cNvPr id="3" name="Content Placeholder 2"/>
          <p:cNvSpPr>
            <a:spLocks noGrp="1"/>
          </p:cNvSpPr>
          <p:nvPr>
            <p:ph idx="1"/>
          </p:nvPr>
        </p:nvSpPr>
        <p:spPr>
          <a:xfrm>
            <a:off x="457200" y="1066800"/>
            <a:ext cx="8229600" cy="5105400"/>
          </a:xfrm>
        </p:spPr>
        <p:txBody>
          <a:bodyPr>
            <a:normAutofit fontScale="92500" lnSpcReduction="20000"/>
          </a:bodyPr>
          <a:lstStyle/>
          <a:p>
            <a:endParaRPr lang="en-US" smtClean="0">
              <a:latin typeface="Times New Roman" pitchFamily="18" charset="0"/>
              <a:cs typeface="Times New Roman" pitchFamily="18" charset="0"/>
            </a:endParaRPr>
          </a:p>
          <a:p>
            <a:pPr>
              <a:buFont typeface="Wingdings" pitchFamily="2" charset="2"/>
              <a:buChar char="v"/>
            </a:pPr>
            <a:r>
              <a:rPr lang="en-US" sz="2600" smtClean="0">
                <a:latin typeface="Times New Roman" pitchFamily="18" charset="0"/>
                <a:cs typeface="Times New Roman" pitchFamily="18" charset="0"/>
              </a:rPr>
              <a:t>L/C chỉ bắt đầu có hiệu lực khi L/C kia đối ứng với nó được mở</a:t>
            </a:r>
          </a:p>
          <a:p>
            <a:pPr>
              <a:buFont typeface="Wingdings" pitchFamily="2" charset="2"/>
              <a:buChar char="v"/>
            </a:pPr>
            <a:r>
              <a:rPr lang="en-US" sz="2600" smtClean="0">
                <a:latin typeface="Times New Roman" pitchFamily="18" charset="0"/>
                <a:cs typeface="Times New Roman" pitchFamily="18" charset="0"/>
              </a:rPr>
              <a:t>Trong </a:t>
            </a:r>
            <a:r>
              <a:rPr lang="en-US" sz="2600" dirty="0" smtClean="0">
                <a:latin typeface="Times New Roman" pitchFamily="18" charset="0"/>
                <a:cs typeface="Times New Roman" pitchFamily="18" charset="0"/>
              </a:rPr>
              <a:t>2 L/C có </a:t>
            </a:r>
            <a:r>
              <a:rPr lang="en-US" sz="2600" dirty="0" err="1" smtClean="0">
                <a:latin typeface="Times New Roman" pitchFamily="18" charset="0"/>
                <a:cs typeface="Times New Roman" pitchFamily="18" charset="0"/>
              </a:rPr>
              <a:t>một</a:t>
            </a:r>
            <a:r>
              <a:rPr lang="en-US" sz="2600" dirty="0" smtClean="0">
                <a:latin typeface="Times New Roman" pitchFamily="18" charset="0"/>
                <a:cs typeface="Times New Roman" pitchFamily="18" charset="0"/>
              </a:rPr>
              <a:t> L/C </a:t>
            </a:r>
            <a:r>
              <a:rPr lang="en-US" sz="2600" dirty="0" err="1" smtClean="0">
                <a:latin typeface="Times New Roman" pitchFamily="18" charset="0"/>
                <a:cs typeface="Times New Roman" pitchFamily="18" charset="0"/>
              </a:rPr>
              <a:t>mở</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trước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phải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ghi</a:t>
            </a:r>
            <a:r>
              <a:rPr lang="en-US" sz="2600" dirty="0" smtClean="0">
                <a:latin typeface="Times New Roman" pitchFamily="18" charset="0"/>
                <a:cs typeface="Times New Roman" pitchFamily="18" charset="0"/>
              </a:rPr>
              <a:t>: “L/C </a:t>
            </a:r>
            <a:r>
              <a:rPr lang="en-US" sz="2600" dirty="0" err="1" smtClean="0">
                <a:latin typeface="Times New Roman" pitchFamily="18" charset="0"/>
                <a:cs typeface="Times New Roman" pitchFamily="18" charset="0"/>
              </a:rPr>
              <a:t>này</a:t>
            </a:r>
            <a:r>
              <a:rPr lang="en-US" sz="2600" dirty="0" smtClean="0">
                <a:latin typeface="Times New Roman" pitchFamily="18" charset="0"/>
                <a:cs typeface="Times New Roman" pitchFamily="18" charset="0"/>
              </a:rPr>
              <a:t> chỉ </a:t>
            </a:r>
            <a:r>
              <a:rPr lang="en-US" sz="2600" dirty="0" err="1" smtClean="0">
                <a:latin typeface="Times New Roman" pitchFamily="18" charset="0"/>
                <a:cs typeface="Times New Roman" pitchFamily="18" charset="0"/>
              </a:rPr>
              <a:t>có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hiệu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lực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hưởng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mở</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một</a:t>
            </a:r>
            <a:r>
              <a:rPr lang="en-US" sz="2600" dirty="0" smtClean="0">
                <a:latin typeface="Times New Roman" pitchFamily="18" charset="0"/>
                <a:cs typeface="Times New Roman" pitchFamily="18" charset="0"/>
              </a:rPr>
              <a:t> L/C </a:t>
            </a:r>
            <a:r>
              <a:rPr lang="en-US" sz="2600" dirty="0" err="1" smtClean="0">
                <a:latin typeface="Times New Roman" pitchFamily="18" charset="0"/>
                <a:cs typeface="Times New Roman" pitchFamily="18" charset="0"/>
              </a:rPr>
              <a:t>đối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ứng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mở</a:t>
            </a:r>
            <a:r>
              <a:rPr lang="en-US" sz="2600" dirty="0" smtClean="0">
                <a:latin typeface="Times New Roman" pitchFamily="18" charset="0"/>
                <a:cs typeface="Times New Roman" pitchFamily="18" charset="0"/>
              </a:rPr>
              <a:t> L/C </a:t>
            </a:r>
            <a:r>
              <a:rPr lang="en-US" sz="2600" dirty="0" err="1" smtClean="0">
                <a:latin typeface="Times New Roman" pitchFamily="18" charset="0"/>
                <a:cs typeface="Times New Roman" pitchFamily="18" charset="0"/>
              </a:rPr>
              <a:t>này</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trong</a:t>
            </a:r>
            <a:r>
              <a:rPr lang="en-US" sz="2600" dirty="0" smtClean="0">
                <a:latin typeface="Times New Roman" pitchFamily="18" charset="0"/>
                <a:cs typeface="Times New Roman" pitchFamily="18" charset="0"/>
              </a:rPr>
              <a:t> L/C </a:t>
            </a:r>
            <a:r>
              <a:rPr lang="en-US" sz="2600" dirty="0" err="1" smtClean="0">
                <a:latin typeface="Times New Roman" pitchFamily="18" charset="0"/>
                <a:cs typeface="Times New Roman" pitchFamily="18" charset="0"/>
              </a:rPr>
              <a:t>đối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ứng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phải</a:t>
            </a:r>
            <a:r>
              <a:rPr lang="en-US" sz="2600" dirty="0" smtClean="0">
                <a:latin typeface="Times New Roman" pitchFamily="18" charset="0"/>
                <a:cs typeface="Times New Roman" pitchFamily="18" charset="0"/>
              </a:rPr>
              <a:t> có </a:t>
            </a:r>
            <a:r>
              <a:rPr lang="en-US" sz="2600" dirty="0" err="1" smtClean="0">
                <a:latin typeface="Times New Roman" pitchFamily="18" charset="0"/>
                <a:cs typeface="Times New Roman" pitchFamily="18" charset="0"/>
              </a:rPr>
              <a:t>ghi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câu</a:t>
            </a:r>
            <a:r>
              <a:rPr lang="en-US" sz="2600" dirty="0" smtClean="0">
                <a:latin typeface="Times New Roman" pitchFamily="18" charset="0"/>
                <a:cs typeface="Times New Roman" pitchFamily="18" charset="0"/>
              </a:rPr>
              <a:t>: “L/C </a:t>
            </a:r>
            <a:r>
              <a:rPr lang="en-US" sz="2600" dirty="0" err="1" smtClean="0">
                <a:latin typeface="Times New Roman" pitchFamily="18" charset="0"/>
                <a:cs typeface="Times New Roman" pitchFamily="18" charset="0"/>
              </a:rPr>
              <a:t>này</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đối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ứng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với</a:t>
            </a:r>
            <a:r>
              <a:rPr lang="en-US" sz="2600" dirty="0" smtClean="0">
                <a:latin typeface="Times New Roman" pitchFamily="18" charset="0"/>
                <a:cs typeface="Times New Roman" pitchFamily="18" charset="0"/>
              </a:rPr>
              <a:t> L/C …”</a:t>
            </a:r>
          </a:p>
          <a:p>
            <a:pPr>
              <a:buFont typeface="Wingdings" pitchFamily="2" charset="2"/>
              <a:buChar char="v"/>
            </a:pPr>
            <a:r>
              <a:rPr lang="en-US" sz="2600" dirty="0" err="1" smtClean="0">
                <a:latin typeface="Times New Roman" pitchFamily="18" charset="0"/>
                <a:cs typeface="Times New Roman" pitchFamily="18" charset="0"/>
              </a:rPr>
              <a:t>Trường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hợp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sử</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dụng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đặc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điểm</a:t>
            </a:r>
            <a:r>
              <a:rPr lang="en-US" sz="2600" dirty="0" smtClean="0">
                <a:latin typeface="Times New Roman" pitchFamily="18" charset="0"/>
                <a:cs typeface="Times New Roman" pitchFamily="18" charset="0"/>
              </a:rPr>
              <a:t>:</a:t>
            </a:r>
          </a:p>
          <a:p>
            <a:pPr>
              <a:buFont typeface="Courier New" pitchFamily="49" charset="0"/>
              <a:buChar char="o"/>
            </a:pPr>
            <a:r>
              <a:rPr lang="en-US" sz="2600" dirty="0" err="1" smtClean="0">
                <a:latin typeface="Times New Roman" pitchFamily="18" charset="0"/>
                <a:cs typeface="Times New Roman" pitchFamily="18" charset="0"/>
              </a:rPr>
              <a:t>Nhà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cung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cấp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nguyên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liệu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công</a:t>
            </a:r>
            <a:r>
              <a:rPr lang="en-US" sz="2600" dirty="0" smtClean="0">
                <a:latin typeface="Times New Roman" pitchFamily="18" charset="0"/>
                <a:cs typeface="Times New Roman" pitchFamily="18" charset="0"/>
              </a:rPr>
              <a:t> ở </a:t>
            </a:r>
            <a:r>
              <a:rPr lang="en-US" sz="2600" dirty="0" err="1" smtClean="0">
                <a:latin typeface="Times New Roman" pitchFamily="18" charset="0"/>
                <a:cs typeface="Times New Roman" pitchFamily="18" charset="0"/>
              </a:rPr>
              <a:t>hai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nước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khác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nhau</a:t>
            </a:r>
            <a:endParaRPr lang="en-US" sz="2600" dirty="0" smtClean="0">
              <a:latin typeface="Times New Roman" pitchFamily="18" charset="0"/>
              <a:cs typeface="Times New Roman" pitchFamily="18" charset="0"/>
            </a:endParaRPr>
          </a:p>
          <a:p>
            <a:pPr>
              <a:buFont typeface="Courier New" pitchFamily="49" charset="0"/>
              <a:buChar char="o"/>
            </a:pPr>
            <a:r>
              <a:rPr lang="en-US" sz="2600" dirty="0" err="1" smtClean="0">
                <a:latin typeface="Times New Roman" pitchFamily="18" charset="0"/>
                <a:cs typeface="Times New Roman" pitchFamily="18" charset="0"/>
              </a:rPr>
              <a:t>Trong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phương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thức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mua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bán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hàng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đổi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hàng</a:t>
            </a:r>
            <a:endParaRPr lang="en-US" sz="2600" dirty="0" smtClean="0">
              <a:latin typeface="Times New Roman" pitchFamily="18" charset="0"/>
              <a:cs typeface="Times New Roman" pitchFamily="18" charset="0"/>
            </a:endParaRPr>
          </a:p>
          <a:p>
            <a:pPr>
              <a:buFont typeface="Courier New" pitchFamily="49" charset="0"/>
              <a:buChar char="o"/>
            </a:pPr>
            <a:r>
              <a:rPr lang="en-US" sz="2600" dirty="0" err="1" smtClean="0">
                <a:latin typeface="Times New Roman" pitchFamily="18" charset="0"/>
                <a:cs typeface="Times New Roman" pitchFamily="18" charset="0"/>
              </a:rPr>
              <a:t>Bảo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đảm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quyền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công</a:t>
            </a:r>
            <a:endParaRPr lang="en-US" sz="2600" dirty="0" smtClean="0">
              <a:latin typeface="Times New Roman" pitchFamily="18" charset="0"/>
              <a:cs typeface="Times New Roman" pitchFamily="18" charset="0"/>
            </a:endParaRPr>
          </a:p>
          <a:p>
            <a:pPr>
              <a:buFont typeface="Courier New" pitchFamily="49" charset="0"/>
              <a:buChar char="o"/>
            </a:pPr>
            <a:r>
              <a:rPr lang="en-US" sz="2600" dirty="0" err="1" smtClean="0">
                <a:latin typeface="Times New Roman" pitchFamily="18" charset="0"/>
                <a:cs typeface="Times New Roman" pitchFamily="18" charset="0"/>
              </a:rPr>
              <a:t>Trong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giao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dịch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bán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đồng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thời</a:t>
            </a:r>
            <a:r>
              <a:rPr lang="en-US" sz="2600" dirty="0" smtClean="0">
                <a:latin typeface="Times New Roman" pitchFamily="18" charset="0"/>
                <a:cs typeface="Times New Roman" pitchFamily="18" charset="0"/>
              </a:rPr>
              <a:t> là </a:t>
            </a:r>
            <a:r>
              <a:rPr lang="en-US" sz="2600" dirty="0" err="1" smtClean="0">
                <a:latin typeface="Times New Roman" pitchFamily="18" charset="0"/>
                <a:cs typeface="Times New Roman" pitchFamily="18" charset="0"/>
              </a:rPr>
              <a:t>người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mua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lại</a:t>
            </a:r>
            <a:endParaRPr lang="en-US" sz="2600" dirty="0" smtClean="0">
              <a:latin typeface="Times New Roman" pitchFamily="18" charset="0"/>
              <a:cs typeface="Times New Roman" pitchFamily="18" charset="0"/>
            </a:endParaRPr>
          </a:p>
          <a:p>
            <a:pPr>
              <a:buFont typeface="Wingdings" pitchFamily="2" charset="2"/>
              <a:buChar char="v"/>
            </a:pPr>
            <a:r>
              <a:rPr lang="en-US" sz="2600" dirty="0" err="1" smtClean="0">
                <a:latin typeface="Times New Roman" pitchFamily="18" charset="0"/>
                <a:cs typeface="Times New Roman" pitchFamily="18" charset="0"/>
              </a:rPr>
              <a:t>Người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mở</a:t>
            </a:r>
            <a:r>
              <a:rPr lang="en-US" sz="2600" dirty="0" smtClean="0">
                <a:latin typeface="Times New Roman" pitchFamily="18" charset="0"/>
                <a:cs typeface="Times New Roman" pitchFamily="18" charset="0"/>
              </a:rPr>
              <a:t> L/C </a:t>
            </a:r>
            <a:r>
              <a:rPr lang="en-US" sz="2600" dirty="0" err="1" smtClean="0">
                <a:latin typeface="Times New Roman" pitchFamily="18" charset="0"/>
                <a:cs typeface="Times New Roman" pitchFamily="18" charset="0"/>
              </a:rPr>
              <a:t>này</a:t>
            </a:r>
            <a:r>
              <a:rPr lang="en-US" sz="2600" dirty="0" smtClean="0">
                <a:latin typeface="Times New Roman" pitchFamily="18" charset="0"/>
                <a:cs typeface="Times New Roman" pitchFamily="18" charset="0"/>
              </a:rPr>
              <a:t> là </a:t>
            </a:r>
            <a:r>
              <a:rPr lang="en-US" sz="2600" dirty="0" err="1" smtClean="0">
                <a:latin typeface="Times New Roman" pitchFamily="18" charset="0"/>
                <a:cs typeface="Times New Roman" pitchFamily="18" charset="0"/>
              </a:rPr>
              <a:t>người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hưởng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của</a:t>
            </a:r>
            <a:r>
              <a:rPr lang="en-US" sz="2600" dirty="0" smtClean="0">
                <a:latin typeface="Times New Roman" pitchFamily="18" charset="0"/>
                <a:cs typeface="Times New Roman" pitchFamily="18" charset="0"/>
              </a:rPr>
              <a:t> L/C </a:t>
            </a:r>
            <a:r>
              <a:rPr lang="en-US" sz="2600" dirty="0" err="1" smtClean="0">
                <a:latin typeface="Times New Roman" pitchFamily="18" charset="0"/>
                <a:cs typeface="Times New Roman" pitchFamily="18" charset="0"/>
              </a:rPr>
              <a:t>kia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lại</a:t>
            </a:r>
            <a:endParaRPr lang="en-US" sz="2600" dirty="0" smtClean="0">
              <a:latin typeface="Times New Roman" pitchFamily="18" charset="0"/>
              <a:cs typeface="Times New Roman" pitchFamily="18" charset="0"/>
            </a:endParaRPr>
          </a:p>
          <a:p>
            <a:pPr>
              <a:buNone/>
            </a:pP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r>
              <a:rPr lang="en-US" sz="4800" smtClean="0"/>
              <a:t>Thank you for listening!!!</a:t>
            </a:r>
            <a:endParaRPr lang="en-US" sz="480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i="1" smtClean="0">
                <a:latin typeface="Times New Roman" pitchFamily="18" charset="0"/>
                <a:cs typeface="Times New Roman" pitchFamily="18" charset="0"/>
              </a:rPr>
              <a:t/>
            </a:r>
            <a:br>
              <a:rPr lang="en-US" i="1" smtClean="0">
                <a:latin typeface="Times New Roman" pitchFamily="18" charset="0"/>
                <a:cs typeface="Times New Roman" pitchFamily="18" charset="0"/>
              </a:rPr>
            </a:br>
            <a:r>
              <a:rPr lang="en-US" smtClean="0">
                <a:latin typeface="Times New Roman" pitchFamily="18" charset="0"/>
                <a:cs typeface="Times New Roman" pitchFamily="18" charset="0"/>
              </a:rPr>
              <a:t>1.Khái</a:t>
            </a:r>
            <a:r>
              <a:rPr lang="en-US" i="1" smtClean="0">
                <a:latin typeface="Times New Roman" pitchFamily="18" charset="0"/>
                <a:cs typeface="Times New Roman" pitchFamily="18" charset="0"/>
              </a:rPr>
              <a:t> </a:t>
            </a:r>
            <a:r>
              <a:rPr lang="en-US" smtClean="0">
                <a:latin typeface="Times New Roman" pitchFamily="18" charset="0"/>
                <a:cs typeface="Times New Roman" pitchFamily="18" charset="0"/>
              </a:rPr>
              <a:t>niệm</a:t>
            </a:r>
            <a:r>
              <a:rPr lang="en-US" i="1" smtClean="0">
                <a:latin typeface="Times New Roman" pitchFamily="18" charset="0"/>
                <a:cs typeface="Times New Roman" pitchFamily="18" charset="0"/>
              </a:rPr>
              <a:t/>
            </a:r>
            <a:br>
              <a:rPr lang="en-US" i="1" smtClean="0">
                <a:latin typeface="Times New Roman" pitchFamily="18" charset="0"/>
                <a:cs typeface="Times New Roman" pitchFamily="18" charset="0"/>
              </a:rPr>
            </a:br>
            <a:endParaRPr lang="en-US" sz="1800" smtClean="0"/>
          </a:p>
        </p:txBody>
      </p:sp>
      <p:sp>
        <p:nvSpPr>
          <p:cNvPr id="6147" name="Date Placeholder 3"/>
          <p:cNvSpPr>
            <a:spLocks noGrp="1"/>
          </p:cNvSpPr>
          <p:nvPr>
            <p:ph type="dt" sz="quarter" idx="10"/>
          </p:nvPr>
        </p:nvSpPr>
        <p:spPr>
          <a:noFill/>
        </p:spPr>
        <p:txBody>
          <a:bodyPr/>
          <a:lstStyle/>
          <a:p>
            <a:endParaRPr lang="en-US"/>
          </a:p>
        </p:txBody>
      </p:sp>
      <p:sp>
        <p:nvSpPr>
          <p:cNvPr id="6148" name="Footer Placeholder 4"/>
          <p:cNvSpPr>
            <a:spLocks noGrp="1"/>
          </p:cNvSpPr>
          <p:nvPr>
            <p:ph type="ftr" sz="quarter" idx="4294967295"/>
          </p:nvPr>
        </p:nvSpPr>
        <p:spPr>
          <a:xfrm>
            <a:off x="3124200" y="6248400"/>
            <a:ext cx="2895600" cy="457200"/>
          </a:xfrm>
          <a:prstGeom prst="rect">
            <a:avLst/>
          </a:prstGeom>
          <a:noFill/>
        </p:spPr>
        <p:txBody>
          <a:bodyPr/>
          <a:lstStyle/>
          <a:p>
            <a:endParaRPr lang="en-US"/>
          </a:p>
        </p:txBody>
      </p:sp>
      <p:sp>
        <p:nvSpPr>
          <p:cNvPr id="81923" name="Freeform 3"/>
          <p:cNvSpPr>
            <a:spLocks/>
          </p:cNvSpPr>
          <p:nvPr/>
        </p:nvSpPr>
        <p:spPr bwMode="gray">
          <a:xfrm>
            <a:off x="5073650" y="1219200"/>
            <a:ext cx="1466850" cy="1155700"/>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hlink">
                  <a:gamma/>
                  <a:tint val="90980"/>
                  <a:invGamma/>
                  <a:alpha val="32001"/>
                </a:schemeClr>
              </a:gs>
              <a:gs pos="100000">
                <a:schemeClr val="hlink"/>
              </a:gs>
            </a:gsLst>
            <a:lin ang="0" scaled="1"/>
          </a:gradFill>
          <a:ln w="12700">
            <a:noFill/>
            <a:prstDash val="solid"/>
            <a:round/>
            <a:headEnd/>
            <a:tailEnd/>
          </a:ln>
        </p:spPr>
        <p:txBody>
          <a:bodyPr/>
          <a:lstStyle/>
          <a:p>
            <a:pPr>
              <a:defRPr/>
            </a:pPr>
            <a:endParaRPr lang="en-US"/>
          </a:p>
        </p:txBody>
      </p:sp>
      <p:sp>
        <p:nvSpPr>
          <p:cNvPr id="7174" name="AutoShape 4"/>
          <p:cNvSpPr>
            <a:spLocks noChangeArrowheads="1"/>
          </p:cNvSpPr>
          <p:nvPr/>
        </p:nvSpPr>
        <p:spPr bwMode="auto">
          <a:xfrm>
            <a:off x="3424238" y="2652713"/>
            <a:ext cx="2295525" cy="3155950"/>
          </a:xfrm>
          <a:prstGeom prst="roundRect">
            <a:avLst>
              <a:gd name="adj" fmla="val 4690"/>
            </a:avLst>
          </a:prstGeom>
          <a:noFill/>
          <a:ln w="57150">
            <a:solidFill>
              <a:schemeClr val="accent2"/>
            </a:solidFill>
            <a:round/>
            <a:headEnd/>
            <a:tailEnd/>
          </a:ln>
        </p:spPr>
        <p:txBody>
          <a:bodyPr wrap="none" anchor="ctr"/>
          <a:lstStyle/>
          <a:p>
            <a:endParaRPr lang="en-US"/>
          </a:p>
        </p:txBody>
      </p:sp>
      <p:sp>
        <p:nvSpPr>
          <p:cNvPr id="81925" name="AutoShape 5"/>
          <p:cNvSpPr>
            <a:spLocks noChangeArrowheads="1"/>
          </p:cNvSpPr>
          <p:nvPr/>
        </p:nvSpPr>
        <p:spPr bwMode="gray">
          <a:xfrm>
            <a:off x="3657600" y="2514600"/>
            <a:ext cx="1863725" cy="287338"/>
          </a:xfrm>
          <a:prstGeom prst="roundRect">
            <a:avLst>
              <a:gd name="adj" fmla="val 50000"/>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9525">
            <a:noFill/>
            <a:round/>
            <a:headEnd/>
            <a:tailEnd/>
          </a:ln>
          <a:effectLst/>
        </p:spPr>
        <p:txBody>
          <a:bodyPr wrap="none" anchor="ctr"/>
          <a:lstStyle/>
          <a:p>
            <a:pPr>
              <a:defRPr/>
            </a:pPr>
            <a:endParaRPr lang="en-US"/>
          </a:p>
        </p:txBody>
      </p:sp>
      <p:sp>
        <p:nvSpPr>
          <p:cNvPr id="6152" name="AutoShape 6"/>
          <p:cNvSpPr>
            <a:spLocks noChangeArrowheads="1"/>
          </p:cNvSpPr>
          <p:nvPr/>
        </p:nvSpPr>
        <p:spPr bwMode="auto">
          <a:xfrm flipH="1">
            <a:off x="5334000" y="2590800"/>
            <a:ext cx="73025" cy="144463"/>
          </a:xfrm>
          <a:prstGeom prst="octagon">
            <a:avLst>
              <a:gd name="adj" fmla="val 29287"/>
            </a:avLst>
          </a:prstGeom>
          <a:solidFill>
            <a:schemeClr val="bg1"/>
          </a:solidFill>
          <a:ln w="9525">
            <a:noFill/>
            <a:miter lim="800000"/>
            <a:headEnd/>
            <a:tailEnd/>
          </a:ln>
        </p:spPr>
        <p:txBody>
          <a:bodyPr wrap="none" anchor="ctr"/>
          <a:lstStyle/>
          <a:p>
            <a:endParaRPr lang="en-US"/>
          </a:p>
        </p:txBody>
      </p:sp>
      <p:sp>
        <p:nvSpPr>
          <p:cNvPr id="6153" name="AutoShape 7"/>
          <p:cNvSpPr>
            <a:spLocks noChangeArrowheads="1"/>
          </p:cNvSpPr>
          <p:nvPr/>
        </p:nvSpPr>
        <p:spPr bwMode="auto">
          <a:xfrm flipH="1">
            <a:off x="3743325" y="2581275"/>
            <a:ext cx="71438" cy="144463"/>
          </a:xfrm>
          <a:prstGeom prst="octagon">
            <a:avLst>
              <a:gd name="adj" fmla="val 29287"/>
            </a:avLst>
          </a:prstGeom>
          <a:solidFill>
            <a:schemeClr val="bg1"/>
          </a:solidFill>
          <a:ln w="9525">
            <a:noFill/>
            <a:miter lim="800000"/>
            <a:headEnd/>
            <a:tailEnd/>
          </a:ln>
        </p:spPr>
        <p:txBody>
          <a:bodyPr wrap="none" anchor="ctr"/>
          <a:lstStyle/>
          <a:p>
            <a:endParaRPr lang="en-US"/>
          </a:p>
        </p:txBody>
      </p:sp>
      <p:sp>
        <p:nvSpPr>
          <p:cNvPr id="7178" name="AutoShape 8"/>
          <p:cNvSpPr>
            <a:spLocks noChangeArrowheads="1"/>
          </p:cNvSpPr>
          <p:nvPr/>
        </p:nvSpPr>
        <p:spPr bwMode="auto">
          <a:xfrm>
            <a:off x="5934075" y="2151063"/>
            <a:ext cx="2295525" cy="3155950"/>
          </a:xfrm>
          <a:prstGeom prst="roundRect">
            <a:avLst>
              <a:gd name="adj" fmla="val 4690"/>
            </a:avLst>
          </a:prstGeom>
          <a:noFill/>
          <a:ln w="57150">
            <a:solidFill>
              <a:schemeClr val="hlink"/>
            </a:solidFill>
            <a:round/>
            <a:headEnd/>
            <a:tailEnd/>
          </a:ln>
        </p:spPr>
        <p:txBody>
          <a:bodyPr wrap="none" anchor="ctr"/>
          <a:lstStyle/>
          <a:p>
            <a:endParaRPr lang="en-US"/>
          </a:p>
        </p:txBody>
      </p:sp>
      <p:sp>
        <p:nvSpPr>
          <p:cNvPr id="81929" name="AutoShape 9"/>
          <p:cNvSpPr>
            <a:spLocks noChangeArrowheads="1"/>
          </p:cNvSpPr>
          <p:nvPr/>
        </p:nvSpPr>
        <p:spPr bwMode="gray">
          <a:xfrm>
            <a:off x="6149975" y="2008188"/>
            <a:ext cx="1863725" cy="287337"/>
          </a:xfrm>
          <a:prstGeom prst="roundRect">
            <a:avLst>
              <a:gd name="adj" fmla="val 50000"/>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round/>
            <a:headEnd/>
            <a:tailEnd/>
          </a:ln>
          <a:effectLst/>
        </p:spPr>
        <p:txBody>
          <a:bodyPr wrap="none" anchor="ctr"/>
          <a:lstStyle/>
          <a:p>
            <a:pPr>
              <a:defRPr/>
            </a:pPr>
            <a:endParaRPr lang="en-US"/>
          </a:p>
        </p:txBody>
      </p:sp>
      <p:sp>
        <p:nvSpPr>
          <p:cNvPr id="6156" name="AutoShape 10"/>
          <p:cNvSpPr>
            <a:spLocks noChangeArrowheads="1"/>
          </p:cNvSpPr>
          <p:nvPr/>
        </p:nvSpPr>
        <p:spPr bwMode="auto">
          <a:xfrm flipH="1">
            <a:off x="7835900" y="2079625"/>
            <a:ext cx="71438" cy="142875"/>
          </a:xfrm>
          <a:prstGeom prst="octagon">
            <a:avLst>
              <a:gd name="adj" fmla="val 29287"/>
            </a:avLst>
          </a:prstGeom>
          <a:solidFill>
            <a:schemeClr val="bg1"/>
          </a:solidFill>
          <a:ln w="9525">
            <a:noFill/>
            <a:miter lim="800000"/>
            <a:headEnd/>
            <a:tailEnd/>
          </a:ln>
        </p:spPr>
        <p:txBody>
          <a:bodyPr wrap="none" anchor="ctr"/>
          <a:lstStyle/>
          <a:p>
            <a:endParaRPr lang="en-US"/>
          </a:p>
        </p:txBody>
      </p:sp>
      <p:sp>
        <p:nvSpPr>
          <p:cNvPr id="6157" name="AutoShape 11"/>
          <p:cNvSpPr>
            <a:spLocks noChangeArrowheads="1"/>
          </p:cNvSpPr>
          <p:nvPr/>
        </p:nvSpPr>
        <p:spPr bwMode="auto">
          <a:xfrm flipH="1">
            <a:off x="6253163" y="2079625"/>
            <a:ext cx="71437" cy="142875"/>
          </a:xfrm>
          <a:prstGeom prst="octagon">
            <a:avLst>
              <a:gd name="adj" fmla="val 29287"/>
            </a:avLst>
          </a:prstGeom>
          <a:solidFill>
            <a:schemeClr val="bg1"/>
          </a:solidFill>
          <a:ln w="9525">
            <a:noFill/>
            <a:miter lim="800000"/>
            <a:headEnd/>
            <a:tailEnd/>
          </a:ln>
        </p:spPr>
        <p:txBody>
          <a:bodyPr wrap="none" anchor="ctr"/>
          <a:lstStyle/>
          <a:p>
            <a:endParaRPr lang="en-US"/>
          </a:p>
        </p:txBody>
      </p:sp>
      <p:sp>
        <p:nvSpPr>
          <p:cNvPr id="81932" name="Freeform 12"/>
          <p:cNvSpPr>
            <a:spLocks/>
          </p:cNvSpPr>
          <p:nvPr/>
        </p:nvSpPr>
        <p:spPr bwMode="gray">
          <a:xfrm>
            <a:off x="2492375" y="1720850"/>
            <a:ext cx="1466850" cy="1157288"/>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w="12700">
            <a:noFill/>
            <a:prstDash val="solid"/>
            <a:round/>
            <a:headEnd/>
            <a:tailEnd/>
          </a:ln>
        </p:spPr>
        <p:txBody>
          <a:bodyPr/>
          <a:lstStyle/>
          <a:p>
            <a:pPr>
              <a:defRPr/>
            </a:pPr>
            <a:endParaRPr lang="en-US"/>
          </a:p>
        </p:txBody>
      </p:sp>
      <p:sp>
        <p:nvSpPr>
          <p:cNvPr id="7183" name="Text Box 13"/>
          <p:cNvSpPr txBox="1">
            <a:spLocks noChangeArrowheads="1"/>
          </p:cNvSpPr>
          <p:nvPr/>
        </p:nvSpPr>
        <p:spPr bwMode="gray">
          <a:xfrm>
            <a:off x="3946525" y="2057400"/>
            <a:ext cx="1344613" cy="457200"/>
          </a:xfrm>
          <a:prstGeom prst="rect">
            <a:avLst/>
          </a:prstGeom>
          <a:noFill/>
          <a:ln w="9525" algn="ctr">
            <a:noFill/>
            <a:miter lim="800000"/>
            <a:headEnd/>
            <a:tailEnd/>
          </a:ln>
        </p:spPr>
        <p:txBody>
          <a:bodyPr wrap="none">
            <a:spAutoFit/>
          </a:bodyPr>
          <a:lstStyle/>
          <a:p>
            <a:pPr algn="ctr" eaLnBrk="0" hangingPunct="0"/>
            <a:r>
              <a:rPr lang="en-US" sz="2400" b="1">
                <a:latin typeface="Times New Roman" pitchFamily="18" charset="0"/>
                <a:cs typeface="Times New Roman" pitchFamily="18" charset="0"/>
              </a:rPr>
              <a:t>UCP 500</a:t>
            </a:r>
            <a:endParaRPr lang="en-US" sz="2400" b="1"/>
          </a:p>
        </p:txBody>
      </p:sp>
      <p:sp>
        <p:nvSpPr>
          <p:cNvPr id="7184" name="Text Box 14"/>
          <p:cNvSpPr txBox="1">
            <a:spLocks noChangeArrowheads="1"/>
          </p:cNvSpPr>
          <p:nvPr/>
        </p:nvSpPr>
        <p:spPr bwMode="gray">
          <a:xfrm>
            <a:off x="6294438" y="1600200"/>
            <a:ext cx="2208212" cy="457200"/>
          </a:xfrm>
          <a:prstGeom prst="rect">
            <a:avLst/>
          </a:prstGeom>
          <a:noFill/>
          <a:ln w="9525" algn="ctr">
            <a:noFill/>
            <a:miter lim="800000"/>
            <a:headEnd/>
            <a:tailEnd/>
          </a:ln>
        </p:spPr>
        <p:txBody>
          <a:bodyPr wrap="none">
            <a:spAutoFit/>
          </a:bodyPr>
          <a:lstStyle/>
          <a:p>
            <a:pPr algn="ctr" eaLnBrk="0" hangingPunct="0"/>
            <a:r>
              <a:rPr lang="en-US" sz="2400" b="1">
                <a:latin typeface="Times New Roman" pitchFamily="18" charset="0"/>
                <a:cs typeface="Times New Roman" pitchFamily="18" charset="0"/>
              </a:rPr>
              <a:t>điều 2 UCP 600</a:t>
            </a:r>
            <a:endParaRPr lang="en-US" sz="2400" b="1"/>
          </a:p>
        </p:txBody>
      </p:sp>
      <p:grpSp>
        <p:nvGrpSpPr>
          <p:cNvPr id="2" name="Group 15"/>
          <p:cNvGrpSpPr>
            <a:grpSpLocks/>
          </p:cNvGrpSpPr>
          <p:nvPr/>
        </p:nvGrpSpPr>
        <p:grpSpPr bwMode="auto">
          <a:xfrm>
            <a:off x="914400" y="2286000"/>
            <a:ext cx="2295525" cy="3952875"/>
            <a:chOff x="576" y="1440"/>
            <a:chExt cx="1446" cy="2490"/>
          </a:xfrm>
        </p:grpSpPr>
        <p:sp>
          <p:nvSpPr>
            <p:cNvPr id="6165" name="AutoShape 16"/>
            <p:cNvSpPr>
              <a:spLocks noChangeArrowheads="1"/>
            </p:cNvSpPr>
            <p:nvPr/>
          </p:nvSpPr>
          <p:spPr bwMode="auto">
            <a:xfrm>
              <a:off x="576" y="1942"/>
              <a:ext cx="1446" cy="1988"/>
            </a:xfrm>
            <a:prstGeom prst="roundRect">
              <a:avLst>
                <a:gd name="adj" fmla="val 4690"/>
              </a:avLst>
            </a:prstGeom>
            <a:noFill/>
            <a:ln w="57150">
              <a:solidFill>
                <a:schemeClr val="folHlink"/>
              </a:solidFill>
              <a:round/>
              <a:headEnd/>
              <a:tailEnd/>
            </a:ln>
          </p:spPr>
          <p:txBody>
            <a:bodyPr wrap="none" anchor="ctr"/>
            <a:lstStyle/>
            <a:p>
              <a:endParaRPr lang="en-US"/>
            </a:p>
          </p:txBody>
        </p:sp>
        <p:sp>
          <p:nvSpPr>
            <p:cNvPr id="81937" name="AutoShape 17"/>
            <p:cNvSpPr>
              <a:spLocks noChangeArrowheads="1"/>
            </p:cNvSpPr>
            <p:nvPr/>
          </p:nvSpPr>
          <p:spPr bwMode="gray">
            <a:xfrm>
              <a:off x="712" y="1852"/>
              <a:ext cx="1174" cy="181"/>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w="9525">
              <a:noFill/>
              <a:round/>
              <a:headEnd/>
              <a:tailEnd/>
            </a:ln>
            <a:effectLst/>
          </p:spPr>
          <p:txBody>
            <a:bodyPr wrap="none" anchor="ctr"/>
            <a:lstStyle/>
            <a:p>
              <a:pPr>
                <a:defRPr/>
              </a:pPr>
              <a:endParaRPr lang="en-US"/>
            </a:p>
          </p:txBody>
        </p:sp>
        <p:sp>
          <p:nvSpPr>
            <p:cNvPr id="6167" name="AutoShape 18"/>
            <p:cNvSpPr>
              <a:spLocks noChangeArrowheads="1"/>
            </p:cNvSpPr>
            <p:nvPr/>
          </p:nvSpPr>
          <p:spPr bwMode="auto">
            <a:xfrm flipH="1">
              <a:off x="1773" y="1897"/>
              <a:ext cx="45" cy="91"/>
            </a:xfrm>
            <a:prstGeom prst="octagon">
              <a:avLst>
                <a:gd name="adj" fmla="val 29287"/>
              </a:avLst>
            </a:prstGeom>
            <a:solidFill>
              <a:schemeClr val="bg1"/>
            </a:solidFill>
            <a:ln w="9525">
              <a:noFill/>
              <a:miter lim="800000"/>
              <a:headEnd/>
              <a:tailEnd/>
            </a:ln>
          </p:spPr>
          <p:txBody>
            <a:bodyPr wrap="none" anchor="ctr"/>
            <a:lstStyle/>
            <a:p>
              <a:endParaRPr lang="en-US"/>
            </a:p>
          </p:txBody>
        </p:sp>
        <p:sp>
          <p:nvSpPr>
            <p:cNvPr id="6168" name="AutoShape 19"/>
            <p:cNvSpPr>
              <a:spLocks noChangeArrowheads="1"/>
            </p:cNvSpPr>
            <p:nvPr/>
          </p:nvSpPr>
          <p:spPr bwMode="auto">
            <a:xfrm flipH="1">
              <a:off x="776" y="1897"/>
              <a:ext cx="46" cy="91"/>
            </a:xfrm>
            <a:prstGeom prst="octagon">
              <a:avLst>
                <a:gd name="adj" fmla="val 29287"/>
              </a:avLst>
            </a:prstGeom>
            <a:solidFill>
              <a:schemeClr val="bg1"/>
            </a:solidFill>
            <a:ln w="9525">
              <a:noFill/>
              <a:miter lim="800000"/>
              <a:headEnd/>
              <a:tailEnd/>
            </a:ln>
          </p:spPr>
          <p:txBody>
            <a:bodyPr wrap="none" anchor="ctr"/>
            <a:lstStyle/>
            <a:p>
              <a:endParaRPr lang="en-US"/>
            </a:p>
          </p:txBody>
        </p:sp>
        <p:sp>
          <p:nvSpPr>
            <p:cNvPr id="6169" name="Text Box 20"/>
            <p:cNvSpPr txBox="1">
              <a:spLocks noChangeArrowheads="1"/>
            </p:cNvSpPr>
            <p:nvPr/>
          </p:nvSpPr>
          <p:spPr bwMode="gray">
            <a:xfrm>
              <a:off x="768" y="1440"/>
              <a:ext cx="1079" cy="480"/>
            </a:xfrm>
            <a:prstGeom prst="rect">
              <a:avLst/>
            </a:prstGeom>
            <a:noFill/>
            <a:ln w="9525" algn="ctr">
              <a:noFill/>
              <a:miter lim="800000"/>
              <a:headEnd/>
              <a:tailEnd/>
            </a:ln>
          </p:spPr>
          <p:txBody>
            <a:bodyPr>
              <a:spAutoFit/>
            </a:bodyPr>
            <a:lstStyle/>
            <a:p>
              <a:pPr algn="ctr" eaLnBrk="0" hangingPunct="0"/>
              <a:r>
                <a:rPr lang="en-US" sz="2200" b="1">
                  <a:latin typeface="Times New Roman" pitchFamily="18" charset="0"/>
                  <a:cs typeface="Times New Roman" pitchFamily="18" charset="0"/>
                </a:rPr>
                <a:t>Tín dụng chứng từ</a:t>
              </a:r>
            </a:p>
          </p:txBody>
        </p:sp>
        <p:sp>
          <p:nvSpPr>
            <p:cNvPr id="6170" name="Text Box 21"/>
            <p:cNvSpPr txBox="1">
              <a:spLocks noChangeArrowheads="1"/>
            </p:cNvSpPr>
            <p:nvPr/>
          </p:nvSpPr>
          <p:spPr bwMode="auto">
            <a:xfrm>
              <a:off x="624" y="2106"/>
              <a:ext cx="1344" cy="233"/>
            </a:xfrm>
            <a:prstGeom prst="rect">
              <a:avLst/>
            </a:prstGeom>
            <a:noFill/>
            <a:ln w="9525" algn="ctr">
              <a:noFill/>
              <a:miter lim="800000"/>
              <a:headEnd/>
              <a:tailEnd/>
            </a:ln>
          </p:spPr>
          <p:txBody>
            <a:bodyPr>
              <a:spAutoFit/>
            </a:bodyPr>
            <a:lstStyle/>
            <a:p>
              <a:pPr eaLnBrk="0" hangingPunct="0"/>
              <a:r>
                <a:rPr lang="en-US">
                  <a:solidFill>
                    <a:srgbClr val="000000"/>
                  </a:solidFill>
                </a:rPr>
                <a:t>.</a:t>
              </a:r>
            </a:p>
          </p:txBody>
        </p:sp>
      </p:grpSp>
      <p:sp>
        <p:nvSpPr>
          <p:cNvPr id="7186" name="Rectangle 25"/>
          <p:cNvSpPr>
            <a:spLocks noChangeArrowheads="1"/>
          </p:cNvSpPr>
          <p:nvPr/>
        </p:nvSpPr>
        <p:spPr bwMode="auto">
          <a:xfrm>
            <a:off x="990600" y="3200400"/>
            <a:ext cx="2133600" cy="3349625"/>
          </a:xfrm>
          <a:prstGeom prst="rect">
            <a:avLst/>
          </a:prstGeom>
          <a:noFill/>
          <a:ln w="9525">
            <a:noFill/>
            <a:miter lim="800000"/>
            <a:headEnd/>
            <a:tailEnd/>
          </a:ln>
        </p:spPr>
        <p:txBody>
          <a:bodyPr>
            <a:spAutoFit/>
          </a:bodyPr>
          <a:lstStyle/>
          <a:p>
            <a:pPr>
              <a:lnSpc>
                <a:spcPct val="80000"/>
              </a:lnSpc>
            </a:pPr>
            <a:r>
              <a:rPr lang="en-US" sz="1900" b="1">
                <a:latin typeface="Times New Roman" pitchFamily="18" charset="0"/>
              </a:rPr>
              <a:t>là hình thức mà NH  thay mặt người NK cam kết với người XK sẽ trả tiền trong thời gian quy định khi người XK xuất trình những chứng từ phù hợp với quy định trong L/C đã được NH mở theo yêu cầu của người NK</a:t>
            </a:r>
          </a:p>
          <a:p>
            <a:pPr>
              <a:lnSpc>
                <a:spcPct val="80000"/>
              </a:lnSpc>
            </a:pPr>
            <a:r>
              <a:rPr lang="en-US" sz="2000">
                <a:latin typeface="Times New Roman" pitchFamily="18" charset="0"/>
              </a:rPr>
              <a:t> </a:t>
            </a:r>
          </a:p>
        </p:txBody>
      </p:sp>
      <p:sp>
        <p:nvSpPr>
          <p:cNvPr id="7187" name="Rectangle 26"/>
          <p:cNvSpPr>
            <a:spLocks noChangeArrowheads="1"/>
          </p:cNvSpPr>
          <p:nvPr/>
        </p:nvSpPr>
        <p:spPr bwMode="auto">
          <a:xfrm>
            <a:off x="3429000" y="2743200"/>
            <a:ext cx="2133600" cy="3240088"/>
          </a:xfrm>
          <a:prstGeom prst="rect">
            <a:avLst/>
          </a:prstGeom>
          <a:noFill/>
          <a:ln w="9525">
            <a:noFill/>
            <a:miter lim="800000"/>
            <a:headEnd/>
            <a:tailEnd/>
          </a:ln>
        </p:spPr>
        <p:txBody>
          <a:bodyPr>
            <a:spAutoFit/>
          </a:bodyPr>
          <a:lstStyle/>
          <a:p>
            <a:pPr>
              <a:lnSpc>
                <a:spcPct val="80000"/>
              </a:lnSpc>
            </a:pPr>
            <a:r>
              <a:rPr lang="en-US">
                <a:solidFill>
                  <a:srgbClr val="040A10"/>
                </a:solidFill>
                <a:latin typeface="Times New Roman" pitchFamily="18" charset="0"/>
                <a:cs typeface="Times New Roman" pitchFamily="18" charset="0"/>
              </a:rPr>
              <a:t> </a:t>
            </a:r>
            <a:r>
              <a:rPr lang="en-US" sz="1600" b="1">
                <a:latin typeface="Times New Roman" pitchFamily="18" charset="0"/>
                <a:cs typeface="Times New Roman" pitchFamily="18" charset="0"/>
              </a:rPr>
              <a:t>là thoả thuận theo đó NH hoạt động theo yêu cầu và chỉ thị của KH hoặc đại diện cho chính bản thân mình thanh toán cho hoặc theo lệnh của người thứ 3</a:t>
            </a:r>
          </a:p>
          <a:p>
            <a:pPr>
              <a:lnSpc>
                <a:spcPct val="80000"/>
              </a:lnSpc>
            </a:pPr>
            <a:r>
              <a:rPr lang="en-US" sz="1600" b="1">
                <a:latin typeface="Times New Roman" pitchFamily="18" charset="0"/>
                <a:cs typeface="Times New Roman" pitchFamily="18" charset="0"/>
              </a:rPr>
              <a:t>+UQ cho NH khác thanh toán, chập nhận thanh toán hôi phiếu</a:t>
            </a:r>
          </a:p>
          <a:p>
            <a:pPr>
              <a:lnSpc>
                <a:spcPct val="80000"/>
              </a:lnSpc>
            </a:pPr>
            <a:r>
              <a:rPr lang="en-US" sz="1600" b="1">
                <a:latin typeface="Times New Roman" pitchFamily="18" charset="0"/>
                <a:cs typeface="Times New Roman" pitchFamily="18" charset="0"/>
              </a:rPr>
              <a:t>+Cho phép NH khác chiết khấu chứng từ quy định trong thư tín dụng</a:t>
            </a:r>
          </a:p>
        </p:txBody>
      </p:sp>
      <p:sp>
        <p:nvSpPr>
          <p:cNvPr id="7188" name="Rectangle 27"/>
          <p:cNvSpPr>
            <a:spLocks noChangeArrowheads="1"/>
          </p:cNvSpPr>
          <p:nvPr/>
        </p:nvSpPr>
        <p:spPr bwMode="auto">
          <a:xfrm>
            <a:off x="6019800" y="2590800"/>
            <a:ext cx="2057400" cy="2292350"/>
          </a:xfrm>
          <a:prstGeom prst="rect">
            <a:avLst/>
          </a:prstGeom>
          <a:noFill/>
          <a:ln w="9525">
            <a:noFill/>
            <a:miter lim="800000"/>
            <a:headEnd/>
            <a:tailEnd/>
          </a:ln>
        </p:spPr>
        <p:txBody>
          <a:bodyPr>
            <a:spAutoFit/>
          </a:bodyPr>
          <a:lstStyle/>
          <a:p>
            <a:pPr>
              <a:lnSpc>
                <a:spcPct val="80000"/>
              </a:lnSpc>
            </a:pPr>
            <a:r>
              <a:rPr lang="en-US" sz="2000" b="1">
                <a:latin typeface="Times New Roman" pitchFamily="18" charset="0"/>
                <a:cs typeface="Times New Roman" pitchFamily="18" charset="0"/>
              </a:rPr>
              <a:t>là sự thoả thuận thể hiện một cam kết chắc chắn và không huỷ ngang của NHPH về việc thanh toán khi xuất trình phù hợp.</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7186"/>
                                        </p:tgtEl>
                                        <p:attrNameLst>
                                          <p:attrName>style.visibility</p:attrName>
                                        </p:attrNameLst>
                                      </p:cBhvr>
                                      <p:to>
                                        <p:strVal val="visible"/>
                                      </p:to>
                                    </p:set>
                                    <p:anim calcmode="lin" valueType="num">
                                      <p:cBhvr>
                                        <p:cTn id="14" dur="1000" fill="hold"/>
                                        <p:tgtEl>
                                          <p:spTgt spid="7186"/>
                                        </p:tgtEl>
                                        <p:attrNameLst>
                                          <p:attrName>ppt_w</p:attrName>
                                        </p:attrNameLst>
                                      </p:cBhvr>
                                      <p:tavLst>
                                        <p:tav tm="0">
                                          <p:val>
                                            <p:strVal val="#ppt_w+.3"/>
                                          </p:val>
                                        </p:tav>
                                        <p:tav tm="100000">
                                          <p:val>
                                            <p:strVal val="#ppt_w"/>
                                          </p:val>
                                        </p:tav>
                                      </p:tavLst>
                                    </p:anim>
                                    <p:anim calcmode="lin" valueType="num">
                                      <p:cBhvr>
                                        <p:cTn id="15" dur="1000" fill="hold"/>
                                        <p:tgtEl>
                                          <p:spTgt spid="7186"/>
                                        </p:tgtEl>
                                        <p:attrNameLst>
                                          <p:attrName>ppt_h</p:attrName>
                                        </p:attrNameLst>
                                      </p:cBhvr>
                                      <p:tavLst>
                                        <p:tav tm="0">
                                          <p:val>
                                            <p:strVal val="#ppt_h"/>
                                          </p:val>
                                        </p:tav>
                                        <p:tav tm="100000">
                                          <p:val>
                                            <p:strVal val="#ppt_h"/>
                                          </p:val>
                                        </p:tav>
                                      </p:tavLst>
                                    </p:anim>
                                    <p:animEffect transition="in" filter="fade">
                                      <p:cBhvr>
                                        <p:cTn id="16" dur="1000"/>
                                        <p:tgtEl>
                                          <p:spTgt spid="7186"/>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81932"/>
                                        </p:tgtEl>
                                        <p:attrNameLst>
                                          <p:attrName>style.visibility</p:attrName>
                                        </p:attrNameLst>
                                      </p:cBhvr>
                                      <p:to>
                                        <p:strVal val="visible"/>
                                      </p:to>
                                    </p:set>
                                    <p:animEffect transition="in" filter="fade">
                                      <p:cBhvr>
                                        <p:cTn id="21" dur="1000"/>
                                        <p:tgtEl>
                                          <p:spTgt spid="81932"/>
                                        </p:tgtEl>
                                      </p:cBhvr>
                                    </p:animEffect>
                                    <p:anim calcmode="lin" valueType="num">
                                      <p:cBhvr>
                                        <p:cTn id="22" dur="1000" fill="hold"/>
                                        <p:tgtEl>
                                          <p:spTgt spid="81932"/>
                                        </p:tgtEl>
                                        <p:attrNameLst>
                                          <p:attrName>ppt_x</p:attrName>
                                        </p:attrNameLst>
                                      </p:cBhvr>
                                      <p:tavLst>
                                        <p:tav tm="0">
                                          <p:val>
                                            <p:strVal val="#ppt_x"/>
                                          </p:val>
                                        </p:tav>
                                        <p:tav tm="100000">
                                          <p:val>
                                            <p:strVal val="#ppt_x"/>
                                          </p:val>
                                        </p:tav>
                                      </p:tavLst>
                                    </p:anim>
                                    <p:anim calcmode="lin" valueType="num">
                                      <p:cBhvr>
                                        <p:cTn id="23" dur="900" decel="100000" fill="hold"/>
                                        <p:tgtEl>
                                          <p:spTgt spid="81932"/>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1932"/>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4" fill="hold" grpId="0" nodeType="clickEffect">
                                  <p:stCondLst>
                                    <p:cond delay="0"/>
                                  </p:stCondLst>
                                  <p:childTnLst>
                                    <p:set>
                                      <p:cBhvr>
                                        <p:cTn id="28" dur="1" fill="hold">
                                          <p:stCondLst>
                                            <p:cond delay="0"/>
                                          </p:stCondLst>
                                        </p:cTn>
                                        <p:tgtEl>
                                          <p:spTgt spid="81925"/>
                                        </p:tgtEl>
                                        <p:attrNameLst>
                                          <p:attrName>style.visibility</p:attrName>
                                        </p:attrNameLst>
                                      </p:cBhvr>
                                      <p:to>
                                        <p:strVal val="visible"/>
                                      </p:to>
                                    </p:set>
                                    <p:animEffect transition="in" filter="wheel(4)">
                                      <p:cBhvr>
                                        <p:cTn id="29" dur="2000"/>
                                        <p:tgtEl>
                                          <p:spTgt spid="81925"/>
                                        </p:tgtEl>
                                      </p:cBhvr>
                                    </p:animEffect>
                                  </p:childTnLst>
                                </p:cTn>
                              </p:par>
                              <p:par>
                                <p:cTn id="30" presetID="21" presetClass="entr" presetSubtype="4" fill="hold" grpId="0" nodeType="withEffect">
                                  <p:stCondLst>
                                    <p:cond delay="0"/>
                                  </p:stCondLst>
                                  <p:childTnLst>
                                    <p:set>
                                      <p:cBhvr>
                                        <p:cTn id="31" dur="1" fill="hold">
                                          <p:stCondLst>
                                            <p:cond delay="0"/>
                                          </p:stCondLst>
                                        </p:cTn>
                                        <p:tgtEl>
                                          <p:spTgt spid="7187"/>
                                        </p:tgtEl>
                                        <p:attrNameLst>
                                          <p:attrName>style.visibility</p:attrName>
                                        </p:attrNameLst>
                                      </p:cBhvr>
                                      <p:to>
                                        <p:strVal val="visible"/>
                                      </p:to>
                                    </p:set>
                                    <p:animEffect transition="in" filter="wheel(4)">
                                      <p:cBhvr>
                                        <p:cTn id="32" dur="2000"/>
                                        <p:tgtEl>
                                          <p:spTgt spid="7187"/>
                                        </p:tgtEl>
                                      </p:cBhvr>
                                    </p:animEffect>
                                  </p:childTnLst>
                                </p:cTn>
                              </p:par>
                              <p:par>
                                <p:cTn id="33" presetID="21" presetClass="entr" presetSubtype="4" fill="hold" grpId="0" nodeType="withEffect">
                                  <p:stCondLst>
                                    <p:cond delay="0"/>
                                  </p:stCondLst>
                                  <p:childTnLst>
                                    <p:set>
                                      <p:cBhvr>
                                        <p:cTn id="34" dur="1" fill="hold">
                                          <p:stCondLst>
                                            <p:cond delay="0"/>
                                          </p:stCondLst>
                                        </p:cTn>
                                        <p:tgtEl>
                                          <p:spTgt spid="7183"/>
                                        </p:tgtEl>
                                        <p:attrNameLst>
                                          <p:attrName>style.visibility</p:attrName>
                                        </p:attrNameLst>
                                      </p:cBhvr>
                                      <p:to>
                                        <p:strVal val="visible"/>
                                      </p:to>
                                    </p:set>
                                    <p:animEffect transition="in" filter="wheel(4)">
                                      <p:cBhvr>
                                        <p:cTn id="35" dur="2000"/>
                                        <p:tgtEl>
                                          <p:spTgt spid="7183"/>
                                        </p:tgtEl>
                                      </p:cBhvr>
                                    </p:animEffect>
                                  </p:childTnLst>
                                </p:cTn>
                              </p:par>
                              <p:par>
                                <p:cTn id="36" presetID="21" presetClass="entr" presetSubtype="4" fill="hold" grpId="0" nodeType="withEffect">
                                  <p:stCondLst>
                                    <p:cond delay="0"/>
                                  </p:stCondLst>
                                  <p:childTnLst>
                                    <p:set>
                                      <p:cBhvr>
                                        <p:cTn id="37" dur="1" fill="hold">
                                          <p:stCondLst>
                                            <p:cond delay="0"/>
                                          </p:stCondLst>
                                        </p:cTn>
                                        <p:tgtEl>
                                          <p:spTgt spid="7174"/>
                                        </p:tgtEl>
                                        <p:attrNameLst>
                                          <p:attrName>style.visibility</p:attrName>
                                        </p:attrNameLst>
                                      </p:cBhvr>
                                      <p:to>
                                        <p:strVal val="visible"/>
                                      </p:to>
                                    </p:set>
                                    <p:animEffect transition="in" filter="wheel(4)">
                                      <p:cBhvr>
                                        <p:cTn id="38" dur="2000"/>
                                        <p:tgtEl>
                                          <p:spTgt spid="7174"/>
                                        </p:tgtEl>
                                      </p:cBhvr>
                                    </p:animEffect>
                                  </p:childTnLst>
                                </p:cTn>
                              </p:par>
                            </p:childTnLst>
                          </p:cTn>
                        </p:par>
                      </p:childTnLst>
                    </p:cTn>
                  </p:par>
                  <p:par>
                    <p:cTn id="39" fill="hold">
                      <p:stCondLst>
                        <p:cond delay="indefinite"/>
                      </p:stCondLst>
                      <p:childTnLst>
                        <p:par>
                          <p:cTn id="40" fill="hold">
                            <p:stCondLst>
                              <p:cond delay="0"/>
                            </p:stCondLst>
                            <p:childTnLst>
                              <p:par>
                                <p:cTn id="41" presetID="13" presetClass="entr" presetSubtype="16" fill="hold" grpId="0" nodeType="clickEffect">
                                  <p:stCondLst>
                                    <p:cond delay="0"/>
                                  </p:stCondLst>
                                  <p:childTnLst>
                                    <p:set>
                                      <p:cBhvr>
                                        <p:cTn id="42" dur="1" fill="hold">
                                          <p:stCondLst>
                                            <p:cond delay="0"/>
                                          </p:stCondLst>
                                        </p:cTn>
                                        <p:tgtEl>
                                          <p:spTgt spid="81923"/>
                                        </p:tgtEl>
                                        <p:attrNameLst>
                                          <p:attrName>style.visibility</p:attrName>
                                        </p:attrNameLst>
                                      </p:cBhvr>
                                      <p:to>
                                        <p:strVal val="visible"/>
                                      </p:to>
                                    </p:set>
                                    <p:animEffect transition="in" filter="plus(in)">
                                      <p:cBhvr>
                                        <p:cTn id="43" dur="2000"/>
                                        <p:tgtEl>
                                          <p:spTgt spid="81923"/>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7184"/>
                                        </p:tgtEl>
                                        <p:attrNameLst>
                                          <p:attrName>style.visibility</p:attrName>
                                        </p:attrNameLst>
                                      </p:cBhvr>
                                      <p:to>
                                        <p:strVal val="visible"/>
                                      </p:to>
                                    </p:set>
                                    <p:animEffect transition="in" filter="checkerboard(across)">
                                      <p:cBhvr>
                                        <p:cTn id="48" dur="500"/>
                                        <p:tgtEl>
                                          <p:spTgt spid="7184"/>
                                        </p:tgtEl>
                                      </p:cBhvr>
                                    </p:animEffect>
                                  </p:childTnLst>
                                </p:cTn>
                              </p:par>
                              <p:par>
                                <p:cTn id="49" presetID="5" presetClass="entr" presetSubtype="10" fill="hold" grpId="0" nodeType="withEffect">
                                  <p:stCondLst>
                                    <p:cond delay="0"/>
                                  </p:stCondLst>
                                  <p:childTnLst>
                                    <p:set>
                                      <p:cBhvr>
                                        <p:cTn id="50" dur="1" fill="hold">
                                          <p:stCondLst>
                                            <p:cond delay="0"/>
                                          </p:stCondLst>
                                        </p:cTn>
                                        <p:tgtEl>
                                          <p:spTgt spid="81929"/>
                                        </p:tgtEl>
                                        <p:attrNameLst>
                                          <p:attrName>style.visibility</p:attrName>
                                        </p:attrNameLst>
                                      </p:cBhvr>
                                      <p:to>
                                        <p:strVal val="visible"/>
                                      </p:to>
                                    </p:set>
                                    <p:animEffect transition="in" filter="checkerboard(across)">
                                      <p:cBhvr>
                                        <p:cTn id="51" dur="500"/>
                                        <p:tgtEl>
                                          <p:spTgt spid="81929"/>
                                        </p:tgtEl>
                                      </p:cBhvr>
                                    </p:animEffect>
                                  </p:childTnLst>
                                </p:cTn>
                              </p:par>
                              <p:par>
                                <p:cTn id="52" presetID="5" presetClass="entr" presetSubtype="10" fill="hold" grpId="0" nodeType="withEffect">
                                  <p:stCondLst>
                                    <p:cond delay="0"/>
                                  </p:stCondLst>
                                  <p:childTnLst>
                                    <p:set>
                                      <p:cBhvr>
                                        <p:cTn id="53" dur="1" fill="hold">
                                          <p:stCondLst>
                                            <p:cond delay="0"/>
                                          </p:stCondLst>
                                        </p:cTn>
                                        <p:tgtEl>
                                          <p:spTgt spid="7188"/>
                                        </p:tgtEl>
                                        <p:attrNameLst>
                                          <p:attrName>style.visibility</p:attrName>
                                        </p:attrNameLst>
                                      </p:cBhvr>
                                      <p:to>
                                        <p:strVal val="visible"/>
                                      </p:to>
                                    </p:set>
                                    <p:animEffect transition="in" filter="checkerboard(across)">
                                      <p:cBhvr>
                                        <p:cTn id="54" dur="500"/>
                                        <p:tgtEl>
                                          <p:spTgt spid="7188"/>
                                        </p:tgtEl>
                                      </p:cBhvr>
                                    </p:animEffect>
                                  </p:childTnLst>
                                </p:cTn>
                              </p:par>
                              <p:par>
                                <p:cTn id="55" presetID="5" presetClass="entr" presetSubtype="10" fill="hold" grpId="0" nodeType="withEffect">
                                  <p:stCondLst>
                                    <p:cond delay="0"/>
                                  </p:stCondLst>
                                  <p:childTnLst>
                                    <p:set>
                                      <p:cBhvr>
                                        <p:cTn id="56" dur="1" fill="hold">
                                          <p:stCondLst>
                                            <p:cond delay="0"/>
                                          </p:stCondLst>
                                        </p:cTn>
                                        <p:tgtEl>
                                          <p:spTgt spid="7178"/>
                                        </p:tgtEl>
                                        <p:attrNameLst>
                                          <p:attrName>style.visibility</p:attrName>
                                        </p:attrNameLst>
                                      </p:cBhvr>
                                      <p:to>
                                        <p:strVal val="visible"/>
                                      </p:to>
                                    </p:set>
                                    <p:animEffect transition="in" filter="checkerboard(across)">
                                      <p:cBhvr>
                                        <p:cTn id="57" dur="500"/>
                                        <p:tgtEl>
                                          <p:spTgt spid="7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animBg="1"/>
      <p:bldP spid="7174" grpId="0" animBg="1"/>
      <p:bldP spid="81925" grpId="0" animBg="1"/>
      <p:bldP spid="7178" grpId="0" animBg="1"/>
      <p:bldP spid="81929" grpId="0" animBg="1"/>
      <p:bldP spid="81932" grpId="0" animBg="1"/>
      <p:bldP spid="7183" grpId="0"/>
      <p:bldP spid="7184" grpId="0"/>
      <p:bldP spid="7186" grpId="0"/>
      <p:bldP spid="7187" grpId="0"/>
      <p:bldP spid="7188"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sz="3000" smtClean="0">
                <a:latin typeface="Times New Roman" pitchFamily="18" charset="0"/>
              </a:rPr>
              <a:t>2.Đặc điểm của L/C</a:t>
            </a:r>
          </a:p>
        </p:txBody>
      </p:sp>
      <p:sp>
        <p:nvSpPr>
          <p:cNvPr id="99331" name="Rectangle 3"/>
          <p:cNvSpPr>
            <a:spLocks noGrp="1" noChangeArrowheads="1"/>
          </p:cNvSpPr>
          <p:nvPr>
            <p:ph idx="1"/>
          </p:nvPr>
        </p:nvSpPr>
        <p:spPr/>
        <p:txBody>
          <a:bodyPr/>
          <a:lstStyle/>
          <a:p>
            <a:pPr>
              <a:lnSpc>
                <a:spcPct val="80000"/>
              </a:lnSpc>
            </a:pPr>
            <a:r>
              <a:rPr lang="en-US" sz="2400" smtClean="0">
                <a:latin typeface="Times New Roman" pitchFamily="18" charset="0"/>
              </a:rPr>
              <a:t>NH và các bên tham gia liên quan chỉ giao dịch trên cơ sở chứng từ, không trên hàng hoá hoặc dịch vụ.</a:t>
            </a:r>
          </a:p>
          <a:p>
            <a:pPr>
              <a:lnSpc>
                <a:spcPct val="80000"/>
              </a:lnSpc>
            </a:pPr>
            <a:r>
              <a:rPr lang="en-US" sz="2400" smtClean="0">
                <a:latin typeface="Times New Roman" pitchFamily="18" charset="0"/>
              </a:rPr>
              <a:t>L/C phải chỉ rõ là huỷ ngang hay không huỷ ngang, nếu không chỉ ra như vậy nó được coi là không huỷ ngang. </a:t>
            </a:r>
          </a:p>
          <a:p>
            <a:pPr>
              <a:lnSpc>
                <a:spcPct val="80000"/>
              </a:lnSpc>
            </a:pPr>
            <a:r>
              <a:rPr lang="en-US" sz="2400" smtClean="0">
                <a:latin typeface="Times New Roman" pitchFamily="18" charset="0"/>
              </a:rPr>
              <a:t>Chứng từ được coi như không phù hợp với các điều khoản quy định trong L/C nếu chứng từ mâu thuẫn với các điều khoản quy định của L/C hay các chứng từ mâu thuẫn nhau.</a:t>
            </a:r>
          </a:p>
          <a:p>
            <a:pPr>
              <a:lnSpc>
                <a:spcPct val="80000"/>
              </a:lnSpc>
            </a:pPr>
            <a:r>
              <a:rPr lang="en-US" sz="2400" smtClean="0">
                <a:latin typeface="Times New Roman" pitchFamily="18" charset="0"/>
              </a:rPr>
              <a:t>NH có một khoảng thời gian hợp lý không quá 5 ngày làm việc sau khi nhận được chứng từ để kiểm tra chứng từ và xác định chứng từ phù hợp hay không phù hợp. </a:t>
            </a:r>
          </a:p>
          <a:p>
            <a:pPr>
              <a:lnSpc>
                <a:spcPct val="80000"/>
              </a:lnSpc>
            </a:pPr>
            <a:r>
              <a:rPr lang="en-US" sz="2400" smtClean="0">
                <a:latin typeface="Times New Roman" pitchFamily="18" charset="0"/>
              </a:rPr>
              <a:t>Ngân hàng không chịu trách nhiệm kiểm tra các chứng từ không quy định trong L/C</a:t>
            </a:r>
          </a:p>
          <a:p>
            <a:pPr>
              <a:lnSpc>
                <a:spcPct val="80000"/>
              </a:lnSpc>
            </a:pPr>
            <a:r>
              <a:rPr lang="en-US" sz="2400" smtClean="0">
                <a:latin typeface="Times New Roman" pitchFamily="18" charset="0"/>
              </a:rPr>
              <a:t>Ngân hàng không chịu trách nhiệm về sự chậm trễ do truyền tin, về lỗi chính tả phát sinh trong quá trình chuyển giao hoặc truyền tin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9330"/>
                                        </p:tgtEl>
                                        <p:attrNameLst>
                                          <p:attrName>style.visibility</p:attrName>
                                        </p:attrNameLst>
                                      </p:cBhvr>
                                      <p:to>
                                        <p:strVal val="visible"/>
                                      </p:to>
                                    </p:set>
                                    <p:animEffect transition="in" filter="fade">
                                      <p:cBhvr>
                                        <p:cTn id="7" dur="2000"/>
                                        <p:tgtEl>
                                          <p:spTgt spid="993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9331">
                                            <p:txEl>
                                              <p:pRg st="0" end="0"/>
                                            </p:txEl>
                                          </p:spTgt>
                                        </p:tgtEl>
                                        <p:attrNameLst>
                                          <p:attrName>style.visibility</p:attrName>
                                        </p:attrNameLst>
                                      </p:cBhvr>
                                      <p:to>
                                        <p:strVal val="visible"/>
                                      </p:to>
                                    </p:set>
                                    <p:animEffect transition="in" filter="fade">
                                      <p:cBhvr>
                                        <p:cTn id="12" dur="2000"/>
                                        <p:tgtEl>
                                          <p:spTgt spid="9933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9331">
                                            <p:txEl>
                                              <p:pRg st="1" end="1"/>
                                            </p:txEl>
                                          </p:spTgt>
                                        </p:tgtEl>
                                        <p:attrNameLst>
                                          <p:attrName>style.visibility</p:attrName>
                                        </p:attrNameLst>
                                      </p:cBhvr>
                                      <p:to>
                                        <p:strVal val="visible"/>
                                      </p:to>
                                    </p:set>
                                    <p:animEffect transition="in" filter="fade">
                                      <p:cBhvr>
                                        <p:cTn id="17" dur="2000"/>
                                        <p:tgtEl>
                                          <p:spTgt spid="9933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9331">
                                            <p:txEl>
                                              <p:pRg st="2" end="2"/>
                                            </p:txEl>
                                          </p:spTgt>
                                        </p:tgtEl>
                                        <p:attrNameLst>
                                          <p:attrName>style.visibility</p:attrName>
                                        </p:attrNameLst>
                                      </p:cBhvr>
                                      <p:to>
                                        <p:strVal val="visible"/>
                                      </p:to>
                                    </p:set>
                                    <p:animEffect transition="in" filter="fade">
                                      <p:cBhvr>
                                        <p:cTn id="22" dur="2000"/>
                                        <p:tgtEl>
                                          <p:spTgt spid="9933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9331">
                                            <p:txEl>
                                              <p:pRg st="3" end="3"/>
                                            </p:txEl>
                                          </p:spTgt>
                                        </p:tgtEl>
                                        <p:attrNameLst>
                                          <p:attrName>style.visibility</p:attrName>
                                        </p:attrNameLst>
                                      </p:cBhvr>
                                      <p:to>
                                        <p:strVal val="visible"/>
                                      </p:to>
                                    </p:set>
                                    <p:animEffect transition="in" filter="fade">
                                      <p:cBhvr>
                                        <p:cTn id="27" dur="2000"/>
                                        <p:tgtEl>
                                          <p:spTgt spid="9933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9331">
                                            <p:txEl>
                                              <p:pRg st="4" end="4"/>
                                            </p:txEl>
                                          </p:spTgt>
                                        </p:tgtEl>
                                        <p:attrNameLst>
                                          <p:attrName>style.visibility</p:attrName>
                                        </p:attrNameLst>
                                      </p:cBhvr>
                                      <p:to>
                                        <p:strVal val="visible"/>
                                      </p:to>
                                    </p:set>
                                    <p:animEffect transition="in" filter="fade">
                                      <p:cBhvr>
                                        <p:cTn id="32" dur="2000"/>
                                        <p:tgtEl>
                                          <p:spTgt spid="99331">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9331">
                                            <p:txEl>
                                              <p:pRg st="5" end="5"/>
                                            </p:txEl>
                                          </p:spTgt>
                                        </p:tgtEl>
                                        <p:attrNameLst>
                                          <p:attrName>style.visibility</p:attrName>
                                        </p:attrNameLst>
                                      </p:cBhvr>
                                      <p:to>
                                        <p:strVal val="visible"/>
                                      </p:to>
                                    </p:set>
                                    <p:animEffect transition="in" filter="fade">
                                      <p:cBhvr>
                                        <p:cTn id="37" dur="2000"/>
                                        <p:tgtEl>
                                          <p:spTgt spid="993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p:bldP spid="9933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p:txBody>
          <a:bodyPr/>
          <a:lstStyle/>
          <a:p>
            <a:r>
              <a:rPr lang="en-US" smtClean="0">
                <a:latin typeface="Times New Roman" pitchFamily="18" charset="0"/>
                <a:cs typeface="Times New Roman" pitchFamily="18" charset="0"/>
              </a:rPr>
              <a:t>3. Chức năng của L/C</a:t>
            </a:r>
          </a:p>
        </p:txBody>
      </p:sp>
      <p:sp>
        <p:nvSpPr>
          <p:cNvPr id="8195" name="Date Placeholder 3"/>
          <p:cNvSpPr>
            <a:spLocks noGrp="1"/>
          </p:cNvSpPr>
          <p:nvPr>
            <p:ph type="dt" sz="quarter" idx="10"/>
          </p:nvPr>
        </p:nvSpPr>
        <p:spPr>
          <a:noFill/>
        </p:spPr>
        <p:txBody>
          <a:bodyPr/>
          <a:lstStyle/>
          <a:p>
            <a:endParaRPr lang="en-US"/>
          </a:p>
        </p:txBody>
      </p:sp>
      <p:sp>
        <p:nvSpPr>
          <p:cNvPr id="8196" name="Footer Placeholder 4"/>
          <p:cNvSpPr>
            <a:spLocks noGrp="1"/>
          </p:cNvSpPr>
          <p:nvPr>
            <p:ph type="ftr" sz="quarter" idx="4294967295"/>
          </p:nvPr>
        </p:nvSpPr>
        <p:spPr>
          <a:xfrm>
            <a:off x="3124200" y="6248400"/>
            <a:ext cx="2895600" cy="457200"/>
          </a:xfrm>
          <a:prstGeom prst="rect">
            <a:avLst/>
          </a:prstGeom>
          <a:noFill/>
        </p:spPr>
        <p:txBody>
          <a:bodyPr/>
          <a:lstStyle/>
          <a:p>
            <a:endParaRPr lang="en-US"/>
          </a:p>
        </p:txBody>
      </p:sp>
      <p:sp>
        <p:nvSpPr>
          <p:cNvPr id="74755" name="AutoShape 3"/>
          <p:cNvSpPr>
            <a:spLocks noChangeArrowheads="1"/>
          </p:cNvSpPr>
          <p:nvPr/>
        </p:nvSpPr>
        <p:spPr bwMode="ltGray">
          <a:xfrm>
            <a:off x="457200" y="1600200"/>
            <a:ext cx="8077200" cy="4495800"/>
          </a:xfrm>
          <a:prstGeom prst="rightArrow">
            <a:avLst>
              <a:gd name="adj1" fmla="val 79306"/>
              <a:gd name="adj2" fmla="val 32395"/>
            </a:avLst>
          </a:prstGeom>
          <a:gradFill rotWithShape="1">
            <a:gsLst>
              <a:gs pos="0">
                <a:schemeClr val="accent1">
                  <a:gamma/>
                  <a:tint val="0"/>
                  <a:invGamma/>
                  <a:alpha val="24001"/>
                </a:schemeClr>
              </a:gs>
              <a:gs pos="100000">
                <a:schemeClr val="accent1"/>
              </a:gs>
            </a:gsLst>
            <a:lin ang="0" scaled="1"/>
          </a:gradFill>
          <a:ln w="9525">
            <a:noFill/>
            <a:miter lim="800000"/>
            <a:headEnd/>
            <a:tailEnd/>
          </a:ln>
          <a:effectLst/>
        </p:spPr>
        <p:txBody>
          <a:bodyPr wrap="none" anchor="ctr"/>
          <a:lstStyle/>
          <a:p>
            <a:pPr>
              <a:defRPr/>
            </a:pPr>
            <a:endParaRPr lang="en-US"/>
          </a:p>
        </p:txBody>
      </p:sp>
      <p:sp>
        <p:nvSpPr>
          <p:cNvPr id="74756" name="AutoShape 4"/>
          <p:cNvSpPr>
            <a:spLocks noChangeArrowheads="1"/>
          </p:cNvSpPr>
          <p:nvPr/>
        </p:nvSpPr>
        <p:spPr bwMode="blackWhite">
          <a:xfrm>
            <a:off x="762000" y="2133600"/>
            <a:ext cx="6248400" cy="990600"/>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a:solidFill>
              <a:schemeClr val="bg1"/>
            </a:solidFill>
            <a:round/>
            <a:headEnd/>
            <a:tailEnd/>
          </a:ln>
          <a:effectLst/>
        </p:spPr>
        <p:txBody>
          <a:bodyPr wrap="none" anchor="ctr"/>
          <a:lstStyle/>
          <a:p>
            <a:pPr algn="ctr" eaLnBrk="0" hangingPunct="0">
              <a:defRPr/>
            </a:pPr>
            <a:r>
              <a:rPr lang="en-US" sz="3200" b="1" i="1">
                <a:solidFill>
                  <a:srgbClr val="040A10"/>
                </a:solidFill>
                <a:latin typeface="Times New Roman" pitchFamily="18" charset="0"/>
                <a:cs typeface="Times New Roman" pitchFamily="18" charset="0"/>
              </a:rPr>
              <a:t>Chức năng thanh toán</a:t>
            </a:r>
          </a:p>
        </p:txBody>
      </p:sp>
      <p:sp>
        <p:nvSpPr>
          <p:cNvPr id="9223" name="AutoShape 5"/>
          <p:cNvSpPr>
            <a:spLocks noChangeArrowheads="1"/>
          </p:cNvSpPr>
          <p:nvPr/>
        </p:nvSpPr>
        <p:spPr bwMode="blackWhite">
          <a:xfrm>
            <a:off x="762000" y="3276600"/>
            <a:ext cx="6248400" cy="990600"/>
          </a:xfrm>
          <a:prstGeom prst="roundRect">
            <a:avLst>
              <a:gd name="adj" fmla="val 9106"/>
            </a:avLst>
          </a:prstGeom>
          <a:gradFill rotWithShape="1">
            <a:gsLst>
              <a:gs pos="0">
                <a:srgbClr val="699D5F"/>
              </a:gs>
              <a:gs pos="100000">
                <a:srgbClr val="96BB8F"/>
              </a:gs>
            </a:gsLst>
            <a:lin ang="5400000" scaled="1"/>
          </a:gradFill>
          <a:ln w="25400">
            <a:solidFill>
              <a:schemeClr val="bg1"/>
            </a:solidFill>
            <a:round/>
            <a:headEnd/>
            <a:tailEnd/>
          </a:ln>
        </p:spPr>
        <p:txBody>
          <a:bodyPr wrap="none" anchor="ctr"/>
          <a:lstStyle/>
          <a:p>
            <a:pPr algn="ctr" eaLnBrk="0" hangingPunct="0"/>
            <a:r>
              <a:rPr lang="en-US" sz="3200" b="1" i="1">
                <a:solidFill>
                  <a:srgbClr val="040A10"/>
                </a:solidFill>
                <a:latin typeface="Times New Roman" pitchFamily="18" charset="0"/>
                <a:cs typeface="Times New Roman" pitchFamily="18" charset="0"/>
              </a:rPr>
              <a:t>Chức năng tín dụng</a:t>
            </a:r>
            <a:r>
              <a:rPr lang="en-US" sz="3200" i="1">
                <a:solidFill>
                  <a:srgbClr val="040A10"/>
                </a:solidFill>
                <a:latin typeface="Times New Roman" pitchFamily="18" charset="0"/>
                <a:cs typeface="Times New Roman" pitchFamily="18" charset="0"/>
              </a:rPr>
              <a:t> </a:t>
            </a:r>
            <a:endParaRPr lang="en-US" sz="3200" b="1" i="1">
              <a:solidFill>
                <a:srgbClr val="040A10"/>
              </a:solidFill>
              <a:latin typeface="Times New Roman" pitchFamily="18" charset="0"/>
              <a:cs typeface="Times New Roman" pitchFamily="18" charset="0"/>
            </a:endParaRPr>
          </a:p>
        </p:txBody>
      </p:sp>
      <p:sp>
        <p:nvSpPr>
          <p:cNvPr id="74758" name="AutoShape 6"/>
          <p:cNvSpPr>
            <a:spLocks noChangeArrowheads="1"/>
          </p:cNvSpPr>
          <p:nvPr/>
        </p:nvSpPr>
        <p:spPr bwMode="blackWhite">
          <a:xfrm>
            <a:off x="762000" y="4495800"/>
            <a:ext cx="6248400" cy="990600"/>
          </a:xfrm>
          <a:prstGeom prst="roundRect">
            <a:avLst>
              <a:gd name="adj" fmla="val 9106"/>
            </a:avLst>
          </a:prstGeom>
          <a:gradFill rotWithShape="1">
            <a:gsLst>
              <a:gs pos="0">
                <a:schemeClr val="hlink"/>
              </a:gs>
              <a:gs pos="100000">
                <a:schemeClr val="hlink">
                  <a:gamma/>
                  <a:tint val="69804"/>
                  <a:invGamma/>
                </a:schemeClr>
              </a:gs>
            </a:gsLst>
            <a:lin ang="5400000" scaled="1"/>
          </a:gradFill>
          <a:ln w="25400">
            <a:solidFill>
              <a:schemeClr val="bg1"/>
            </a:solidFill>
            <a:round/>
            <a:headEnd/>
            <a:tailEnd/>
          </a:ln>
          <a:effectLst/>
        </p:spPr>
        <p:txBody>
          <a:bodyPr wrap="none" anchor="ctr"/>
          <a:lstStyle/>
          <a:p>
            <a:pPr algn="ctr">
              <a:defRPr/>
            </a:pPr>
            <a:r>
              <a:rPr lang="en-US" sz="3200" b="1" i="1">
                <a:solidFill>
                  <a:srgbClr val="040A10"/>
                </a:solidFill>
                <a:latin typeface="Times New Roman" pitchFamily="18" charset="0"/>
                <a:cs typeface="Times New Roman" pitchFamily="18" charset="0"/>
              </a:rPr>
              <a:t>Chức năng đảm bảo thanh toán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randombar(horizontal)">
                                      <p:cBhvr>
                                        <p:cTn id="7" dur="500"/>
                                        <p:tgtEl>
                                          <p:spTgt spid="7475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9220"/>
                                        </p:tgtEl>
                                        <p:attrNameLst>
                                          <p:attrName>style.visibility</p:attrName>
                                        </p:attrNameLst>
                                      </p:cBhvr>
                                      <p:to>
                                        <p:strVal val="visible"/>
                                      </p:to>
                                    </p:set>
                                    <p:anim calcmode="lin" valueType="num">
                                      <p:cBhvr>
                                        <p:cTn id="12" dur="500" fill="hold"/>
                                        <p:tgtEl>
                                          <p:spTgt spid="9220"/>
                                        </p:tgtEl>
                                        <p:attrNameLst>
                                          <p:attrName>ppt_w</p:attrName>
                                        </p:attrNameLst>
                                      </p:cBhvr>
                                      <p:tavLst>
                                        <p:tav tm="0">
                                          <p:val>
                                            <p:fltVal val="0"/>
                                          </p:val>
                                        </p:tav>
                                        <p:tav tm="100000">
                                          <p:val>
                                            <p:strVal val="#ppt_w"/>
                                          </p:val>
                                        </p:tav>
                                      </p:tavLst>
                                    </p:anim>
                                    <p:anim calcmode="lin" valueType="num">
                                      <p:cBhvr>
                                        <p:cTn id="13" dur="500" fill="hold"/>
                                        <p:tgtEl>
                                          <p:spTgt spid="9220"/>
                                        </p:tgtEl>
                                        <p:attrNameLst>
                                          <p:attrName>ppt_h</p:attrName>
                                        </p:attrNameLst>
                                      </p:cBhvr>
                                      <p:tavLst>
                                        <p:tav tm="0">
                                          <p:val>
                                            <p:fltVal val="0"/>
                                          </p:val>
                                        </p:tav>
                                        <p:tav tm="100000">
                                          <p:val>
                                            <p:strVal val="#ppt_h"/>
                                          </p:val>
                                        </p:tav>
                                      </p:tavLst>
                                    </p:anim>
                                    <p:animEffect transition="in" filter="fade">
                                      <p:cBhvr>
                                        <p:cTn id="14" dur="500"/>
                                        <p:tgtEl>
                                          <p:spTgt spid="9220"/>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1" nodeType="clickEffect">
                                  <p:stCondLst>
                                    <p:cond delay="0"/>
                                  </p:stCondLst>
                                  <p:childTnLst>
                                    <p:set>
                                      <p:cBhvr>
                                        <p:cTn id="18" dur="1" fill="hold">
                                          <p:stCondLst>
                                            <p:cond delay="0"/>
                                          </p:stCondLst>
                                        </p:cTn>
                                        <p:tgtEl>
                                          <p:spTgt spid="74755"/>
                                        </p:tgtEl>
                                        <p:attrNameLst>
                                          <p:attrName>style.visibility</p:attrName>
                                        </p:attrNameLst>
                                      </p:cBhvr>
                                      <p:to>
                                        <p:strVal val="visible"/>
                                      </p:to>
                                    </p:set>
                                    <p:anim calcmode="lin" valueType="num">
                                      <p:cBhvr>
                                        <p:cTn id="19" dur="1000" fill="hold"/>
                                        <p:tgtEl>
                                          <p:spTgt spid="74755"/>
                                        </p:tgtEl>
                                        <p:attrNameLst>
                                          <p:attrName>ppt_x</p:attrName>
                                        </p:attrNameLst>
                                      </p:cBhvr>
                                      <p:tavLst>
                                        <p:tav tm="0">
                                          <p:val>
                                            <p:strVal val="#ppt_x-.2"/>
                                          </p:val>
                                        </p:tav>
                                        <p:tav tm="100000">
                                          <p:val>
                                            <p:strVal val="#ppt_x"/>
                                          </p:val>
                                        </p:tav>
                                      </p:tavLst>
                                    </p:anim>
                                    <p:anim calcmode="lin" valueType="num">
                                      <p:cBhvr>
                                        <p:cTn id="20" dur="1000" fill="hold"/>
                                        <p:tgtEl>
                                          <p:spTgt spid="7475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4755"/>
                                        </p:tgtEl>
                                      </p:cBhvr>
                                    </p:animEffect>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74756"/>
                                        </p:tgtEl>
                                        <p:attrNameLst>
                                          <p:attrName>style.visibility</p:attrName>
                                        </p:attrNameLst>
                                      </p:cBhvr>
                                      <p:to>
                                        <p:strVal val="visible"/>
                                      </p:to>
                                    </p:set>
                                    <p:anim calcmode="lin" valueType="num">
                                      <p:cBhvr>
                                        <p:cTn id="26" dur="1000" fill="hold"/>
                                        <p:tgtEl>
                                          <p:spTgt spid="74756"/>
                                        </p:tgtEl>
                                        <p:attrNameLst>
                                          <p:attrName>ppt_w</p:attrName>
                                        </p:attrNameLst>
                                      </p:cBhvr>
                                      <p:tavLst>
                                        <p:tav tm="0">
                                          <p:val>
                                            <p:fltVal val="0"/>
                                          </p:val>
                                        </p:tav>
                                        <p:tav tm="100000">
                                          <p:val>
                                            <p:strVal val="#ppt_w"/>
                                          </p:val>
                                        </p:tav>
                                      </p:tavLst>
                                    </p:anim>
                                    <p:anim calcmode="lin" valueType="num">
                                      <p:cBhvr>
                                        <p:cTn id="27" dur="1000" fill="hold"/>
                                        <p:tgtEl>
                                          <p:spTgt spid="74756"/>
                                        </p:tgtEl>
                                        <p:attrNameLst>
                                          <p:attrName>ppt_h</p:attrName>
                                        </p:attrNameLst>
                                      </p:cBhvr>
                                      <p:tavLst>
                                        <p:tav tm="0">
                                          <p:val>
                                            <p:fltVal val="0"/>
                                          </p:val>
                                        </p:tav>
                                        <p:tav tm="100000">
                                          <p:val>
                                            <p:strVal val="#ppt_h"/>
                                          </p:val>
                                        </p:tav>
                                      </p:tavLst>
                                    </p:anim>
                                    <p:anim calcmode="lin" valueType="num">
                                      <p:cBhvr>
                                        <p:cTn id="28" dur="1000" fill="hold"/>
                                        <p:tgtEl>
                                          <p:spTgt spid="7475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7475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grpId="0" nodeType="clickEffect">
                                  <p:stCondLst>
                                    <p:cond delay="0"/>
                                  </p:stCondLst>
                                  <p:childTnLst>
                                    <p:set>
                                      <p:cBhvr>
                                        <p:cTn id="33" dur="1" fill="hold">
                                          <p:stCondLst>
                                            <p:cond delay="0"/>
                                          </p:stCondLst>
                                        </p:cTn>
                                        <p:tgtEl>
                                          <p:spTgt spid="9223"/>
                                        </p:tgtEl>
                                        <p:attrNameLst>
                                          <p:attrName>style.visibility</p:attrName>
                                        </p:attrNameLst>
                                      </p:cBhvr>
                                      <p:to>
                                        <p:strVal val="visible"/>
                                      </p:to>
                                    </p:set>
                                    <p:anim calcmode="lin" valueType="num">
                                      <p:cBhvr>
                                        <p:cTn id="34" dur="1000" fill="hold"/>
                                        <p:tgtEl>
                                          <p:spTgt spid="9223"/>
                                        </p:tgtEl>
                                        <p:attrNameLst>
                                          <p:attrName>ppt_w</p:attrName>
                                        </p:attrNameLst>
                                      </p:cBhvr>
                                      <p:tavLst>
                                        <p:tav tm="0">
                                          <p:val>
                                            <p:fltVal val="0"/>
                                          </p:val>
                                        </p:tav>
                                        <p:tav tm="100000">
                                          <p:val>
                                            <p:strVal val="#ppt_w"/>
                                          </p:val>
                                        </p:tav>
                                      </p:tavLst>
                                    </p:anim>
                                    <p:anim calcmode="lin" valueType="num">
                                      <p:cBhvr>
                                        <p:cTn id="35" dur="1000" fill="hold"/>
                                        <p:tgtEl>
                                          <p:spTgt spid="9223"/>
                                        </p:tgtEl>
                                        <p:attrNameLst>
                                          <p:attrName>ppt_h</p:attrName>
                                        </p:attrNameLst>
                                      </p:cBhvr>
                                      <p:tavLst>
                                        <p:tav tm="0">
                                          <p:val>
                                            <p:fltVal val="0"/>
                                          </p:val>
                                        </p:tav>
                                        <p:tav tm="100000">
                                          <p:val>
                                            <p:strVal val="#ppt_h"/>
                                          </p:val>
                                        </p:tav>
                                      </p:tavLst>
                                    </p:anim>
                                    <p:anim calcmode="lin" valueType="num">
                                      <p:cBhvr>
                                        <p:cTn id="36" dur="1000" fill="hold"/>
                                        <p:tgtEl>
                                          <p:spTgt spid="9223"/>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92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grpId="0" nodeType="clickEffect">
                                  <p:stCondLst>
                                    <p:cond delay="0"/>
                                  </p:stCondLst>
                                  <p:childTnLst>
                                    <p:set>
                                      <p:cBhvr>
                                        <p:cTn id="41" dur="1" fill="hold">
                                          <p:stCondLst>
                                            <p:cond delay="0"/>
                                          </p:stCondLst>
                                        </p:cTn>
                                        <p:tgtEl>
                                          <p:spTgt spid="74758"/>
                                        </p:tgtEl>
                                        <p:attrNameLst>
                                          <p:attrName>style.visibility</p:attrName>
                                        </p:attrNameLst>
                                      </p:cBhvr>
                                      <p:to>
                                        <p:strVal val="visible"/>
                                      </p:to>
                                    </p:set>
                                    <p:anim calcmode="lin" valueType="num">
                                      <p:cBhvr>
                                        <p:cTn id="42" dur="1000" fill="hold"/>
                                        <p:tgtEl>
                                          <p:spTgt spid="74758"/>
                                        </p:tgtEl>
                                        <p:attrNameLst>
                                          <p:attrName>ppt_w</p:attrName>
                                        </p:attrNameLst>
                                      </p:cBhvr>
                                      <p:tavLst>
                                        <p:tav tm="0">
                                          <p:val>
                                            <p:fltVal val="0"/>
                                          </p:val>
                                        </p:tav>
                                        <p:tav tm="100000">
                                          <p:val>
                                            <p:strVal val="#ppt_w"/>
                                          </p:val>
                                        </p:tav>
                                      </p:tavLst>
                                    </p:anim>
                                    <p:anim calcmode="lin" valueType="num">
                                      <p:cBhvr>
                                        <p:cTn id="43" dur="1000" fill="hold"/>
                                        <p:tgtEl>
                                          <p:spTgt spid="74758"/>
                                        </p:tgtEl>
                                        <p:attrNameLst>
                                          <p:attrName>ppt_h</p:attrName>
                                        </p:attrNameLst>
                                      </p:cBhvr>
                                      <p:tavLst>
                                        <p:tav tm="0">
                                          <p:val>
                                            <p:fltVal val="0"/>
                                          </p:val>
                                        </p:tav>
                                        <p:tav tm="100000">
                                          <p:val>
                                            <p:strVal val="#ppt_h"/>
                                          </p:val>
                                        </p:tav>
                                      </p:tavLst>
                                    </p:anim>
                                    <p:anim calcmode="lin" valueType="num">
                                      <p:cBhvr>
                                        <p:cTn id="44" dur="1000" fill="hold"/>
                                        <p:tgtEl>
                                          <p:spTgt spid="74758"/>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7475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74755" grpId="0" animBg="1"/>
      <p:bldP spid="74755" grpId="1" animBg="1"/>
      <p:bldP spid="74756" grpId="0" animBg="1"/>
      <p:bldP spid="9223" grpId="0" animBg="1"/>
      <p:bldP spid="7475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latin typeface="Times New Roman" pitchFamily="18" charset="0"/>
                <a:cs typeface="Times New Roman" pitchFamily="18" charset="0"/>
              </a:rPr>
              <a:t>4. Văn bản pháp lý điều chỉnh L/C</a:t>
            </a:r>
          </a:p>
        </p:txBody>
      </p:sp>
      <p:graphicFrame>
        <p:nvGraphicFramePr>
          <p:cNvPr id="6" name="Content Placeholder 5"/>
          <p:cNvGraphicFramePr>
            <a:graphicFrameLocks noGrp="1"/>
          </p:cNvGraphicFramePr>
          <p:nvPr>
            <p:ph idx="1"/>
          </p:nvPr>
        </p:nvGraphicFramePr>
        <p:xfrm>
          <a:off x="457200" y="1371600"/>
          <a:ext cx="82296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20" name="Date Placeholder 3"/>
          <p:cNvSpPr>
            <a:spLocks noGrp="1"/>
          </p:cNvSpPr>
          <p:nvPr>
            <p:ph type="dt" sz="quarter" idx="10"/>
          </p:nvPr>
        </p:nvSpPr>
        <p:spPr>
          <a:noFill/>
        </p:spPr>
        <p:txBody>
          <a:bodyPr/>
          <a:lstStyle/>
          <a:p>
            <a:endParaRPr lang="en-US"/>
          </a:p>
        </p:txBody>
      </p:sp>
      <p:sp>
        <p:nvSpPr>
          <p:cNvPr id="9221" name="Footer Placeholder 4"/>
          <p:cNvSpPr>
            <a:spLocks noGrp="1"/>
          </p:cNvSpPr>
          <p:nvPr>
            <p:ph type="ftr" sz="quarter" idx="4294967295"/>
          </p:nvPr>
        </p:nvSpPr>
        <p:spPr>
          <a:xfrm>
            <a:off x="3124200" y="6248400"/>
            <a:ext cx="2895600" cy="457200"/>
          </a:xfrm>
          <a:prstGeom prst="rect">
            <a:avLst/>
          </a:prstGeom>
          <a:noFill/>
        </p:spPr>
        <p:txBody>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strVal val="#ppt_w+.3"/>
                                          </p:val>
                                        </p:tav>
                                        <p:tav tm="100000">
                                          <p:val>
                                            <p:strVal val="#ppt_w"/>
                                          </p:val>
                                        </p:tav>
                                      </p:tavLst>
                                    </p:anim>
                                    <p:anim calcmode="lin" valueType="num">
                                      <p:cBhvr>
                                        <p:cTn id="8" dur="1000" fill="hold"/>
                                        <p:tgtEl>
                                          <p:spTgt spid="10242"/>
                                        </p:tgtEl>
                                        <p:attrNameLst>
                                          <p:attrName>ppt_h</p:attrName>
                                        </p:attrNameLst>
                                      </p:cBhvr>
                                      <p:tavLst>
                                        <p:tav tm="0">
                                          <p:val>
                                            <p:strVal val="#ppt_h"/>
                                          </p:val>
                                        </p:tav>
                                        <p:tav tm="100000">
                                          <p:val>
                                            <p:strVal val="#ppt_h"/>
                                          </p:val>
                                        </p:tav>
                                      </p:tavLst>
                                    </p:anim>
                                    <p:animEffect transition="in" filter="fade">
                                      <p:cBhvr>
                                        <p:cTn id="9" dur="1000"/>
                                        <p:tgtEl>
                                          <p:spTgt spid="10242"/>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to="" calcmode="lin" valueType="num">
                                      <p:cBhvr>
                                        <p:cTn id="14"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Graphic spid="6"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latin typeface="Times New Roman" pitchFamily="18" charset="0"/>
              </a:rPr>
              <a:t>II. Nội dung chủ yếu của L/C</a:t>
            </a:r>
          </a:p>
        </p:txBody>
      </p:sp>
      <p:sp>
        <p:nvSpPr>
          <p:cNvPr id="100355" name="Rectangle 3"/>
          <p:cNvSpPr>
            <a:spLocks noGrp="1" noChangeArrowheads="1"/>
          </p:cNvSpPr>
          <p:nvPr>
            <p:ph idx="1"/>
          </p:nvPr>
        </p:nvSpPr>
        <p:spPr/>
        <p:txBody>
          <a:bodyPr/>
          <a:lstStyle/>
          <a:p>
            <a:r>
              <a:rPr lang="en-US" sz="2400" smtClean="0">
                <a:latin typeface="Times New Roman" pitchFamily="18" charset="0"/>
              </a:rPr>
              <a:t>Số hiệu, địa điểm, ngày mở L/C</a:t>
            </a:r>
          </a:p>
          <a:p>
            <a:r>
              <a:rPr lang="en-US" sz="2400" smtClean="0">
                <a:latin typeface="Times New Roman" pitchFamily="18" charset="0"/>
              </a:rPr>
              <a:t>Tên, địa chỉ những người có liên quan</a:t>
            </a:r>
          </a:p>
          <a:p>
            <a:r>
              <a:rPr lang="en-US" sz="2400" smtClean="0">
                <a:latin typeface="Times New Roman" pitchFamily="18" charset="0"/>
              </a:rPr>
              <a:t>Loại L/C</a:t>
            </a:r>
          </a:p>
          <a:p>
            <a:r>
              <a:rPr lang="en-US" sz="2400" smtClean="0">
                <a:latin typeface="Times New Roman" pitchFamily="18" charset="0"/>
              </a:rPr>
              <a:t>Số tiền của thư tín dụng</a:t>
            </a:r>
          </a:p>
          <a:p>
            <a:r>
              <a:rPr lang="en-US" sz="2400" smtClean="0">
                <a:latin typeface="Times New Roman" pitchFamily="18" charset="0"/>
              </a:rPr>
              <a:t>Thời hạn hiệu lực, thời hạn trả tiền, thời hạn giao hàng</a:t>
            </a:r>
          </a:p>
          <a:p>
            <a:r>
              <a:rPr lang="en-US" sz="2400" smtClean="0">
                <a:latin typeface="Times New Roman" pitchFamily="18" charset="0"/>
              </a:rPr>
              <a:t>Những nội dung về hàng hoá</a:t>
            </a:r>
          </a:p>
          <a:p>
            <a:r>
              <a:rPr lang="en-US" sz="2400" smtClean="0">
                <a:latin typeface="Times New Roman" pitchFamily="18" charset="0"/>
              </a:rPr>
              <a:t>Những nội dung về vận tải</a:t>
            </a:r>
          </a:p>
          <a:p>
            <a:r>
              <a:rPr lang="en-US" sz="2400" smtClean="0">
                <a:latin typeface="Times New Roman" pitchFamily="18" charset="0"/>
              </a:rPr>
              <a:t>Những chứng từ người xuất khẩu phải xuất trình</a:t>
            </a:r>
          </a:p>
          <a:p>
            <a:r>
              <a:rPr lang="en-US" sz="2400" smtClean="0">
                <a:latin typeface="Times New Roman" pitchFamily="18" charset="0"/>
              </a:rPr>
              <a:t>Cam kết trả tiền của NH mở L/C</a:t>
            </a:r>
          </a:p>
          <a:p>
            <a:r>
              <a:rPr lang="en-US" sz="2400" smtClean="0">
                <a:latin typeface="Times New Roman" pitchFamily="18" charset="0"/>
              </a:rPr>
              <a:t>Những điều khoản đặc biệt khác</a:t>
            </a:r>
          </a:p>
          <a:p>
            <a:r>
              <a:rPr lang="en-US" sz="2400" smtClean="0">
                <a:latin typeface="Times New Roman" pitchFamily="18" charset="0"/>
              </a:rPr>
              <a:t>Chữ ký của NH mở L/C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55">
                                            <p:txEl>
                                              <p:pRg st="0" end="0"/>
                                            </p:txEl>
                                          </p:spTgt>
                                        </p:tgtEl>
                                        <p:attrNameLst>
                                          <p:attrName>style.visibility</p:attrName>
                                        </p:attrNameLst>
                                      </p:cBhvr>
                                      <p:to>
                                        <p:strVal val="visible"/>
                                      </p:to>
                                    </p:set>
                                    <p:animEffect transition="in" filter="blinds(horizontal)">
                                      <p:cBhvr>
                                        <p:cTn id="7" dur="500"/>
                                        <p:tgtEl>
                                          <p:spTgt spid="1003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0355">
                                            <p:txEl>
                                              <p:pRg st="1" end="1"/>
                                            </p:txEl>
                                          </p:spTgt>
                                        </p:tgtEl>
                                        <p:attrNameLst>
                                          <p:attrName>style.visibility</p:attrName>
                                        </p:attrNameLst>
                                      </p:cBhvr>
                                      <p:to>
                                        <p:strVal val="visible"/>
                                      </p:to>
                                    </p:set>
                                    <p:animEffect transition="in" filter="blinds(horizontal)">
                                      <p:cBhvr>
                                        <p:cTn id="12" dur="500"/>
                                        <p:tgtEl>
                                          <p:spTgt spid="1003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0355">
                                            <p:txEl>
                                              <p:pRg st="2" end="2"/>
                                            </p:txEl>
                                          </p:spTgt>
                                        </p:tgtEl>
                                        <p:attrNameLst>
                                          <p:attrName>style.visibility</p:attrName>
                                        </p:attrNameLst>
                                      </p:cBhvr>
                                      <p:to>
                                        <p:strVal val="visible"/>
                                      </p:to>
                                    </p:set>
                                    <p:animEffect transition="in" filter="blinds(horizontal)">
                                      <p:cBhvr>
                                        <p:cTn id="17" dur="500"/>
                                        <p:tgtEl>
                                          <p:spTgt spid="1003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0355">
                                            <p:txEl>
                                              <p:pRg st="3" end="3"/>
                                            </p:txEl>
                                          </p:spTgt>
                                        </p:tgtEl>
                                        <p:attrNameLst>
                                          <p:attrName>style.visibility</p:attrName>
                                        </p:attrNameLst>
                                      </p:cBhvr>
                                      <p:to>
                                        <p:strVal val="visible"/>
                                      </p:to>
                                    </p:set>
                                    <p:animEffect transition="in" filter="blinds(horizontal)">
                                      <p:cBhvr>
                                        <p:cTn id="22" dur="500"/>
                                        <p:tgtEl>
                                          <p:spTgt spid="10035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0355">
                                            <p:txEl>
                                              <p:pRg st="4" end="4"/>
                                            </p:txEl>
                                          </p:spTgt>
                                        </p:tgtEl>
                                        <p:attrNameLst>
                                          <p:attrName>style.visibility</p:attrName>
                                        </p:attrNameLst>
                                      </p:cBhvr>
                                      <p:to>
                                        <p:strVal val="visible"/>
                                      </p:to>
                                    </p:set>
                                    <p:animEffect transition="in" filter="blinds(horizontal)">
                                      <p:cBhvr>
                                        <p:cTn id="27" dur="500"/>
                                        <p:tgtEl>
                                          <p:spTgt spid="10035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0355">
                                            <p:txEl>
                                              <p:pRg st="5" end="5"/>
                                            </p:txEl>
                                          </p:spTgt>
                                        </p:tgtEl>
                                        <p:attrNameLst>
                                          <p:attrName>style.visibility</p:attrName>
                                        </p:attrNameLst>
                                      </p:cBhvr>
                                      <p:to>
                                        <p:strVal val="visible"/>
                                      </p:to>
                                    </p:set>
                                    <p:animEffect transition="in" filter="blinds(horizontal)">
                                      <p:cBhvr>
                                        <p:cTn id="32" dur="500"/>
                                        <p:tgtEl>
                                          <p:spTgt spid="10035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0355">
                                            <p:txEl>
                                              <p:pRg st="6" end="6"/>
                                            </p:txEl>
                                          </p:spTgt>
                                        </p:tgtEl>
                                        <p:attrNameLst>
                                          <p:attrName>style.visibility</p:attrName>
                                        </p:attrNameLst>
                                      </p:cBhvr>
                                      <p:to>
                                        <p:strVal val="visible"/>
                                      </p:to>
                                    </p:set>
                                    <p:animEffect transition="in" filter="blinds(horizontal)">
                                      <p:cBhvr>
                                        <p:cTn id="37" dur="500"/>
                                        <p:tgtEl>
                                          <p:spTgt spid="10035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0355">
                                            <p:txEl>
                                              <p:pRg st="7" end="7"/>
                                            </p:txEl>
                                          </p:spTgt>
                                        </p:tgtEl>
                                        <p:attrNameLst>
                                          <p:attrName>style.visibility</p:attrName>
                                        </p:attrNameLst>
                                      </p:cBhvr>
                                      <p:to>
                                        <p:strVal val="visible"/>
                                      </p:to>
                                    </p:set>
                                    <p:animEffect transition="in" filter="blinds(horizontal)">
                                      <p:cBhvr>
                                        <p:cTn id="42" dur="500"/>
                                        <p:tgtEl>
                                          <p:spTgt spid="10035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00355">
                                            <p:txEl>
                                              <p:pRg st="8" end="8"/>
                                            </p:txEl>
                                          </p:spTgt>
                                        </p:tgtEl>
                                        <p:attrNameLst>
                                          <p:attrName>style.visibility</p:attrName>
                                        </p:attrNameLst>
                                      </p:cBhvr>
                                      <p:to>
                                        <p:strVal val="visible"/>
                                      </p:to>
                                    </p:set>
                                    <p:animEffect transition="in" filter="blinds(horizontal)">
                                      <p:cBhvr>
                                        <p:cTn id="47" dur="500"/>
                                        <p:tgtEl>
                                          <p:spTgt spid="10035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0355">
                                            <p:txEl>
                                              <p:pRg st="9" end="9"/>
                                            </p:txEl>
                                          </p:spTgt>
                                        </p:tgtEl>
                                        <p:attrNameLst>
                                          <p:attrName>style.visibility</p:attrName>
                                        </p:attrNameLst>
                                      </p:cBhvr>
                                      <p:to>
                                        <p:strVal val="visible"/>
                                      </p:to>
                                    </p:set>
                                    <p:animEffect transition="in" filter="blinds(horizontal)">
                                      <p:cBhvr>
                                        <p:cTn id="52" dur="500"/>
                                        <p:tgtEl>
                                          <p:spTgt spid="10035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0355">
                                            <p:txEl>
                                              <p:pRg st="10" end="10"/>
                                            </p:txEl>
                                          </p:spTgt>
                                        </p:tgtEl>
                                        <p:attrNameLst>
                                          <p:attrName>style.visibility</p:attrName>
                                        </p:attrNameLst>
                                      </p:cBhvr>
                                      <p:to>
                                        <p:strVal val="visible"/>
                                      </p:to>
                                    </p:set>
                                    <p:animEffect transition="in" filter="blinds(horizontal)">
                                      <p:cBhvr>
                                        <p:cTn id="57" dur="500"/>
                                        <p:tgtEl>
                                          <p:spTgt spid="10035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VBSCHEMEID" val="10010046"/>
  <p:tag name="VBSTYLEID" val="10010003"/>
  <p:tag name="VBKEEPTEMPLATE" val="0"/>
  <p:tag name="VBMOOD" val="1"/>
</p:tagLst>
</file>

<file path=ppt/tags/tag2.xml><?xml version="1.0" encoding="utf-8"?>
<p:tagLst xmlns:a="http://schemas.openxmlformats.org/drawingml/2006/main" xmlns:r="http://schemas.openxmlformats.org/officeDocument/2006/relationships" xmlns:p="http://schemas.openxmlformats.org/presentationml/2006/main">
  <p:tag name="VBLAYOUTID" val="103001"/>
</p:tagLst>
</file>

<file path=ppt/theme/theme1.xml><?xml version="1.0" encoding="utf-8"?>
<a:theme xmlns:a="http://schemas.openxmlformats.org/drawingml/2006/main" name="T306">
  <a:themeElements>
    <a:clrScheme name="Spunky">
      <a:dk1>
        <a:sysClr val="windowText" lastClr="000000"/>
      </a:dk1>
      <a:lt1>
        <a:sysClr val="window" lastClr="FFFFFF"/>
      </a:lt1>
      <a:dk2>
        <a:srgbClr val="5C3B51"/>
      </a:dk2>
      <a:lt2>
        <a:srgbClr val="FDF9DF"/>
      </a:lt2>
      <a:accent1>
        <a:srgbClr val="097F68"/>
      </a:accent1>
      <a:accent2>
        <a:srgbClr val="A9B231"/>
      </a:accent2>
      <a:accent3>
        <a:srgbClr val="E5BC2D"/>
      </a:accent3>
      <a:accent4>
        <a:srgbClr val="D95E20"/>
      </a:accent4>
      <a:accent5>
        <a:srgbClr val="CC4028"/>
      </a:accent5>
      <a:accent6>
        <a:srgbClr val="C85C2C"/>
      </a:accent6>
      <a:hlink>
        <a:srgbClr val="CC4028"/>
      </a:hlink>
      <a:folHlink>
        <a:srgbClr val="D95E2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863</TotalTime>
  <Words>3542</Words>
  <Application>Microsoft Office PowerPoint</Application>
  <PresentationFormat>On-screen Show (4:3)</PresentationFormat>
  <Paragraphs>443</Paragraphs>
  <Slides>47</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47</vt:i4>
      </vt:variant>
    </vt:vector>
  </HeadingPairs>
  <TitlesOfParts>
    <vt:vector size="55" baseType="lpstr">
      <vt:lpstr>Arial</vt:lpstr>
      <vt:lpstr>Corbel</vt:lpstr>
      <vt:lpstr>Times New Roman</vt:lpstr>
      <vt:lpstr>Wingdings</vt:lpstr>
      <vt:lpstr>Verdana</vt:lpstr>
      <vt:lpstr>Courier New</vt:lpstr>
      <vt:lpstr>Calibri</vt:lpstr>
      <vt:lpstr>T306</vt:lpstr>
      <vt:lpstr>Tổng quan về L/C và những vấn đề liên quan trong UCP600</vt:lpstr>
      <vt:lpstr>Danh sách thành viên nhóm  </vt:lpstr>
      <vt:lpstr>Nội dung chính</vt:lpstr>
      <vt:lpstr>I. Khái quát về L/C</vt:lpstr>
      <vt:lpstr> 1.Khái niệm </vt:lpstr>
      <vt:lpstr>2.Đặc điểm của L/C</vt:lpstr>
      <vt:lpstr>3. Chức năng của L/C</vt:lpstr>
      <vt:lpstr>4. Văn bản pháp lý điều chỉnh L/C</vt:lpstr>
      <vt:lpstr>II. Nội dung chủ yếu của L/C</vt:lpstr>
      <vt:lpstr>Bộ chứng từ kèm theo L/C</vt:lpstr>
      <vt:lpstr>Bộ chứng từ kèm theo L/C</vt:lpstr>
      <vt:lpstr>Bộ chứng từ kèm theo L/C</vt:lpstr>
      <vt:lpstr>III. Các bên tham gia trong L/C</vt:lpstr>
      <vt:lpstr>1. Người yêu cầu</vt:lpstr>
      <vt:lpstr>1. Người yêu cầu</vt:lpstr>
      <vt:lpstr>  1.Người yêu cầu</vt:lpstr>
      <vt:lpstr>2. Người thụ hưởng</vt:lpstr>
      <vt:lpstr>Lợi ích và rủi ro của người thụ hưởng</vt:lpstr>
      <vt:lpstr>Slide 19</vt:lpstr>
      <vt:lpstr>Ngân hàng phát hành</vt:lpstr>
      <vt:lpstr>Ngân hàng thông báo</vt:lpstr>
      <vt:lpstr>Ngân hàng xác nhận</vt:lpstr>
      <vt:lpstr>Ngân hàng  chỉ định</vt:lpstr>
      <vt:lpstr>Lợi ích và bất lợi của các ngân hàng</vt:lpstr>
      <vt:lpstr>IV. Phân loại L/C</vt:lpstr>
      <vt:lpstr>Qui trình nghiệp vụ chung</vt:lpstr>
      <vt:lpstr>1. Theo công dụng của L/C</vt:lpstr>
      <vt:lpstr>Qui trình nghiệp vụ L/C không thể hủy ngang</vt:lpstr>
      <vt:lpstr>Qui trình nghiệp vụ L/C xác nhận</vt:lpstr>
      <vt:lpstr>2. Theo thời hạn thanh toán</vt:lpstr>
      <vt:lpstr>L/C trả chậm</vt:lpstr>
      <vt:lpstr>Qui trình nghiệp vụ L/C có kỳ hạn</vt:lpstr>
      <vt:lpstr>Qui trình nghiệp vụ L/C có kỳ hạn </vt:lpstr>
      <vt:lpstr> 3.Theo giác độ quan hệ với đối tác</vt:lpstr>
      <vt:lpstr>4. Các loại L/C đặc biệt</vt:lpstr>
      <vt:lpstr>4.1. L/C điều khoản đỏ (Red clause L/C) </vt:lpstr>
      <vt:lpstr>Quy trình nghiệp vụ L/C điều khoản đỏ</vt:lpstr>
      <vt:lpstr>4.2. L/C tuần hoàn (Relvolving L/C)</vt:lpstr>
      <vt:lpstr>Qui trình nghiệp vụ L/C tuần hoàn (sau khi thực hiện bước 9 thì quy trình được lặp lại từ bước thứ 3 cho tới khi hết tổng giá trị L/C ) </vt:lpstr>
      <vt:lpstr> 4.3. L/C chuyển nhượng (Transferable L/C) </vt:lpstr>
      <vt:lpstr>Quy trình nghiệp vụ L/C chuyển nhượng</vt:lpstr>
      <vt:lpstr>4.4. L/C giáp lưng (Back to back L/C) </vt:lpstr>
      <vt:lpstr>Quy trình nghiệp vụ L/C giáp lưng</vt:lpstr>
      <vt:lpstr>4.5. L/C dự phòng (Standby L/C)</vt:lpstr>
      <vt:lpstr>Quy trình nghiệp vụ L/C dự phòng</vt:lpstr>
      <vt:lpstr>4.6. L/C đối ứng (Reciprocal L/C)</vt:lpstr>
      <vt:lpstr>Slide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Tổng quan về L/C và những vấn đề liên quan trong UCP600</dc:title>
  <dc:creator>Dell1464</dc:creator>
  <cp:lastModifiedBy>Dell1464</cp:lastModifiedBy>
  <cp:revision>77</cp:revision>
  <dcterms:created xsi:type="dcterms:W3CDTF">2011-05-02T10:46:06Z</dcterms:created>
  <dcterms:modified xsi:type="dcterms:W3CDTF">2011-05-05T03:33:02Z</dcterms:modified>
</cp:coreProperties>
</file>